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5" r:id="rId2"/>
    <p:sldId id="354" r:id="rId3"/>
    <p:sldId id="355" r:id="rId4"/>
    <p:sldId id="349" r:id="rId5"/>
    <p:sldId id="350" r:id="rId6"/>
    <p:sldId id="351" r:id="rId7"/>
    <p:sldId id="352" r:id="rId8"/>
    <p:sldId id="353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21" r:id="rId21"/>
    <p:sldId id="327" r:id="rId22"/>
    <p:sldId id="328" r:id="rId23"/>
    <p:sldId id="329" r:id="rId24"/>
    <p:sldId id="334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8" autoAdjust="0"/>
    <p:restoredTop sz="78431" autoAdjust="0"/>
  </p:normalViewPr>
  <p:slideViewPr>
    <p:cSldViewPr>
      <p:cViewPr>
        <p:scale>
          <a:sx n="60" d="100"/>
          <a:sy n="60" d="100"/>
        </p:scale>
        <p:origin x="-2480" y="-1056"/>
      </p:cViewPr>
      <p:guideLst>
        <p:guide orient="horz" pos="4156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BFDC1-7BA8-48F1-B5F6-4C1FB8F00A1E}" type="datetimeFigureOut">
              <a:rPr lang="ko-KR" altLang="en-US" smtClean="0"/>
              <a:pPr/>
              <a:t>5/4/16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C7828-0501-4A89-845F-1481DAC7BA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76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E62FBB-8E53-4E80-B8CB-5084F7CDFAAB}" type="slidenum">
              <a:rPr lang="en-US" altLang="ko-KR" sz="1200"/>
              <a:pPr algn="r"/>
              <a:t>1</a:t>
            </a:fld>
            <a:endParaRPr lang="en-US" altLang="ko-K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ko-KR" altLang="ko-KR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E62FBB-8E53-4E80-B8CB-5084F7CDFAAB}" type="slidenum">
              <a:rPr lang="en-US" altLang="ko-KR" sz="1200"/>
              <a:pPr algn="r"/>
              <a:t>19</a:t>
            </a:fld>
            <a:endParaRPr lang="en-US" altLang="ko-K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ko-KR" altLang="ko-KR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4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5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6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7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8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9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altLang="ko-KR" dirty="0" smtClean="0">
                <a:latin typeface="굴림" pitchFamily="34" charset="-127"/>
                <a:ea typeface="굴림" pitchFamily="34" charset="-127"/>
              </a:rPr>
              <a:t>The</a:t>
            </a:r>
            <a:r>
              <a:rPr lang="en-US" altLang="ko-KR" baseline="0" dirty="0" smtClean="0">
                <a:latin typeface="굴림" pitchFamily="34" charset="-127"/>
                <a:ea typeface="굴림" pitchFamily="34" charset="-127"/>
              </a:rPr>
              <a:t> active layer is </a:t>
            </a:r>
            <a:r>
              <a:rPr lang="en-US" altLang="ko-KR" baseline="0" dirty="0" err="1" smtClean="0">
                <a:latin typeface="굴림" pitchFamily="34" charset="-127"/>
                <a:ea typeface="굴림" pitchFamily="34" charset="-127"/>
              </a:rPr>
              <a:t>sandwitched</a:t>
            </a:r>
            <a:r>
              <a:rPr lang="en-US" altLang="ko-KR" baseline="0" dirty="0" smtClean="0">
                <a:latin typeface="굴림" pitchFamily="34" charset="-127"/>
                <a:ea typeface="굴림" pitchFamily="34" charset="-127"/>
              </a:rPr>
              <a:t> by high index </a:t>
            </a:r>
            <a:r>
              <a:rPr lang="en-US" altLang="ko-KR" baseline="0" dirty="0" err="1" smtClean="0">
                <a:latin typeface="굴림" pitchFamily="34" charset="-127"/>
                <a:ea typeface="굴림" pitchFamily="34" charset="-127"/>
              </a:rPr>
              <a:t>meterials</a:t>
            </a:r>
            <a:endParaRPr lang="en-US" altLang="ko-KR" baseline="0" dirty="0" smtClean="0">
              <a:latin typeface="굴림" pitchFamily="34" charset="-127"/>
              <a:ea typeface="굴림" pitchFamily="34" charset="-127"/>
            </a:endParaRPr>
          </a:p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10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531EF-D217-4740-9397-19F46CF4F785}" type="slidenum">
              <a:rPr lang="en-US" altLang="ko-KR" sz="1200" b="0">
                <a:solidFill>
                  <a:schemeClr val="tx1"/>
                </a:solidFill>
                <a:latin typeface="굴림" pitchFamily="34" charset="-127"/>
                <a:ea typeface="굴림" pitchFamily="34" charset="-127"/>
              </a:rPr>
              <a:pPr algn="r"/>
              <a:t>11</a:t>
            </a:fld>
            <a:endParaRPr lang="en-US" altLang="ko-KR" sz="1200" b="0">
              <a:solidFill>
                <a:schemeClr val="tx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ko-KR" altLang="ko-KR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626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626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4038600" cy="2443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43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792538"/>
            <a:ext cx="4038600" cy="2444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792538"/>
            <a:ext cx="4038600" cy="2444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0403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43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792538"/>
            <a:ext cx="4038600" cy="2444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836613"/>
            <a:ext cx="8231187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455613" y="6219825"/>
            <a:ext cx="8231187" cy="71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102" name="그림 6" descr="UNM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3238" y="6294438"/>
            <a:ext cx="1782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rgbClr val="333399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43.png"/><Relationship Id="rId1" Type="http://schemas.microsoft.com/office/2007/relationships/media" Target="file:///C:\Users\Seokjun\Desktop\course\2016%20spring\SSP\20160205_085421.3gp" TargetMode="External"/><Relationship Id="rId2" Type="http://schemas.openxmlformats.org/officeDocument/2006/relationships/video" Target="file:///C:\Users\Seokjun\Desktop\course\2016%20spring\SSP\20160205_085421.3g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4077816"/>
            <a:ext cx="8207375" cy="1295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Topic II</a:t>
            </a:r>
          </a:p>
          <a:p>
            <a:pPr algn="ctr">
              <a:defRPr/>
            </a:pP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Hot electron detector</a:t>
            </a:r>
            <a:endParaRPr lang="en-US" altLang="ko-KR" sz="2400" kern="0" dirty="0">
              <a:solidFill>
                <a:srgbClr val="000000"/>
              </a:solidFill>
              <a:latin typeface="Arial" pitchFamily="34" charset="0"/>
              <a:ea typeface="굴림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556792"/>
            <a:ext cx="8207375" cy="20162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Topic I </a:t>
            </a:r>
          </a:p>
          <a:p>
            <a:pPr algn="ctr">
              <a:defRPr/>
            </a:pPr>
            <a:r>
              <a:rPr lang="en-US" altLang="ko-KR" sz="2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Manufacturable</a:t>
            </a: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Symmetry Control in </a:t>
            </a:r>
            <a:r>
              <a:rPr lang="en-US" altLang="ko-KR" sz="2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Nanophotonic</a:t>
            </a: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Light-Trapping Structures to Surpass the </a:t>
            </a:r>
          </a:p>
          <a:p>
            <a:pPr algn="ctr">
              <a:defRPr/>
            </a:pPr>
            <a:r>
              <a:rPr lang="en-US" altLang="ko-KR" sz="2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4338" y="34181"/>
            <a:ext cx="8372475" cy="1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My research topics related to surface </a:t>
            </a:r>
            <a:r>
              <a:rPr kumimoji="1" lang="en-US" altLang="ko-KR" sz="28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plasmon</a:t>
            </a:r>
            <a:endParaRPr kumimoji="1" lang="en-US" altLang="ko-KR" sz="2800" dirty="0" smtClean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800" b="1" i="1" dirty="0" smtClean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Symmetry control on periodic 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nanophotonic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structures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그림 13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686937" cy="2808312"/>
          </a:xfrm>
          <a:prstGeom prst="rect">
            <a:avLst/>
          </a:prstGeom>
        </p:spPr>
      </p:pic>
      <p:sp>
        <p:nvSpPr>
          <p:cNvPr id="15" name="TextBox 161"/>
          <p:cNvSpPr txBox="1">
            <a:spLocks noChangeArrowheads="1"/>
          </p:cNvSpPr>
          <p:nvPr/>
        </p:nvSpPr>
        <p:spPr bwMode="auto">
          <a:xfrm>
            <a:off x="467544" y="45439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More number of mode can couple to the light by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(1)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mode splitting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(2)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creation of new resonances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The 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absorptance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closely follow the 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Lambertian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limit over entire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range of spectrum 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Directly applicable to the photovoltaic devices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76056" y="4160113"/>
            <a:ext cx="2757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[T. </a:t>
            </a:r>
            <a:r>
              <a:rPr lang="en-US" altLang="ko-KR" sz="1200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Cai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&amp; S. E. Han, 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JOSA B.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(2015)]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2999" y="4005064"/>
            <a:ext cx="2717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[S. E. Han et al., </a:t>
            </a:r>
            <a:r>
              <a:rPr lang="en-US" altLang="ko-KR" sz="1200" i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Nano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lang="en-US" altLang="ko-KR" sz="1200" i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Lett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.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(2010)]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Seokjun\Desktop\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1801"/>
            <a:ext cx="3456384" cy="27373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52640" y="2677552"/>
            <a:ext cx="587112" cy="4634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Objective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83568" y="1052736"/>
            <a:ext cx="7776864" cy="2088208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Lambertian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limit can be</a:t>
            </a:r>
            <a:r>
              <a:rPr kumimoji="0" lang="en-US" altLang="ko-KR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exceeded </a:t>
            </a:r>
            <a:r>
              <a:rPr lang="en-US" altLang="ko-KR" sz="2000" b="1" kern="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in </a:t>
            </a:r>
            <a:r>
              <a:rPr lang="en-US" altLang="ko-KR" sz="2000" b="1" kern="0" dirty="0" err="1" smtClean="0">
                <a:latin typeface="Arial" pitchFamily="34" charset="0"/>
                <a:ea typeface="Gulim" pitchFamily="34" charset="-127"/>
                <a:cs typeface="Arial" pitchFamily="34" charset="0"/>
              </a:rPr>
              <a:t>nanophotonic</a:t>
            </a:r>
            <a:r>
              <a:rPr lang="en-US" altLang="ko-KR" sz="2000" b="1" kern="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 regime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However, it </a:t>
            </a:r>
            <a:r>
              <a:rPr lang="en-US" altLang="ko-KR" sz="2000" b="1" kern="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has </a:t>
            </a:r>
            <a:r>
              <a:rPr lang="en-US" altLang="ko-KR" sz="2000" b="1" kern="0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not been demonstrated </a:t>
            </a:r>
            <a:r>
              <a:rPr lang="en-US" altLang="ko-KR" sz="2000" b="1" kern="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how to integrate the super-</a:t>
            </a:r>
            <a:r>
              <a:rPr lang="en-US" altLang="ko-KR" sz="2000" b="1" kern="0" dirty="0" err="1" smtClean="0">
                <a:latin typeface="Arial" pitchFamily="34" charset="0"/>
                <a:ea typeface="Gulim" pitchFamily="34" charset="-127"/>
                <a:cs typeface="Arial" pitchFamily="34" charset="0"/>
              </a:rPr>
              <a:t>lambertian</a:t>
            </a:r>
            <a:r>
              <a:rPr lang="en-US" altLang="ko-KR" sz="2000" b="1" kern="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 scheme into </a:t>
            </a:r>
            <a:r>
              <a:rPr lang="en-US" altLang="ko-KR" sz="2000" b="1" kern="0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practical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photovoltaic</a:t>
            </a:r>
            <a:r>
              <a:rPr kumimoji="0" lang="en-US" altLang="ko-KR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devices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          </a:t>
            </a:r>
          </a:p>
        </p:txBody>
      </p:sp>
      <p:sp>
        <p:nvSpPr>
          <p:cNvPr id="26" name="TextBox 161"/>
          <p:cNvSpPr txBox="1">
            <a:spLocks noChangeArrowheads="1"/>
          </p:cNvSpPr>
          <p:nvPr/>
        </p:nvSpPr>
        <p:spPr bwMode="auto">
          <a:xfrm>
            <a:off x="827584" y="4409817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Manufacturable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cost-effective fabrication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nanophotonic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structures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Exceeding the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Lambertian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limit by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symmetry breaking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of    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plasmonic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structures</a:t>
            </a:r>
          </a:p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3.   Directly applicable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photovoltaic devices</a:t>
            </a:r>
          </a:p>
        </p:txBody>
      </p:sp>
      <p:sp>
        <p:nvSpPr>
          <p:cNvPr id="27" name="TextBox 161"/>
          <p:cNvSpPr txBox="1">
            <a:spLocks noChangeArrowheads="1"/>
          </p:cNvSpPr>
          <p:nvPr/>
        </p:nvSpPr>
        <p:spPr bwMode="auto">
          <a:xfrm>
            <a:off x="2051720" y="3861048"/>
            <a:ext cx="4968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Present research will focus on,</a:t>
            </a:r>
          </a:p>
        </p:txBody>
      </p:sp>
      <p:sp>
        <p:nvSpPr>
          <p:cNvPr id="28" name="아래쪽 화살표 27"/>
          <p:cNvSpPr/>
          <p:nvPr/>
        </p:nvSpPr>
        <p:spPr>
          <a:xfrm>
            <a:off x="2915816" y="3212976"/>
            <a:ext cx="3312368" cy="36004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231973" y="188640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Symmetry-breaking in periodic nanostructures</a:t>
            </a:r>
          </a:p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wet etching on Si surfaces</a:t>
            </a:r>
            <a:endParaRPr lang="en-US" altLang="ko-K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/>
          <a:stretch>
            <a:fillRect/>
          </a:stretch>
        </p:blipFill>
        <p:spPr>
          <a:xfrm>
            <a:off x="611560" y="1566430"/>
            <a:ext cx="4282110" cy="4464150"/>
          </a:xfrm>
          <a:prstGeom prst="rect">
            <a:avLst/>
          </a:prstGeom>
        </p:spPr>
      </p:pic>
      <p:sp>
        <p:nvSpPr>
          <p:cNvPr id="113" name="직사각형 112"/>
          <p:cNvSpPr/>
          <p:nvPr/>
        </p:nvSpPr>
        <p:spPr>
          <a:xfrm>
            <a:off x="5004048" y="1918573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Misaligning etch mask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w.r.t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c-Si [110]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755576" y="105273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Arrows indicate [110] direction of c-Si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4932040" y="3501008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Expected structures after etching and mask removal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4968552" y="5075892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Experimental structures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How SPPs behave with different symmetries</a:t>
            </a:r>
            <a:r>
              <a:rPr lang="en-US" altLang="ko-KR" sz="20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 </a:t>
            </a:r>
            <a:r>
              <a:rPr lang="en-US" altLang="ko-KR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band structure</a:t>
            </a:r>
          </a:p>
        </p:txBody>
      </p:sp>
      <p:pic>
        <p:nvPicPr>
          <p:cNvPr id="17" name="그림 16" descr="Fig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111" y="1700808"/>
            <a:ext cx="3779817" cy="333545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067944" y="197373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SPP band structure determination based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reflectance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Measured band structure</a:t>
            </a:r>
            <a:endParaRPr lang="en-US" altLang="ko-KR" sz="32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94116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bear some similarity in terms of peak positions.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shows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stronger coupling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 light than 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near normal incidence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Further symmetry reduction from 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,decreases absorption near normal incidence.</a:t>
            </a:r>
          </a:p>
        </p:txBody>
      </p:sp>
      <p:pic>
        <p:nvPicPr>
          <p:cNvPr id="61" name="Picture 2" descr="C:\Users\Seokjun\Desktop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06929"/>
            <a:ext cx="9073008" cy="3934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Light trapping in thin films</a:t>
            </a:r>
            <a:endParaRPr lang="en-US" altLang="ko-KR" sz="32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423386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Compared to a flat sample, the structured surfaces show strongly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enhanced absorption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over 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entire spectrum of interest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Experiment and calculation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agree with each other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 major aspects</a:t>
            </a:r>
          </a:p>
        </p:txBody>
      </p:sp>
      <p:pic>
        <p:nvPicPr>
          <p:cNvPr id="37" name="내용 개체 틀 14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37518"/>
            <a:ext cx="4680520" cy="3079072"/>
          </a:xfrm>
          <a:prstGeom prst="rect">
            <a:avLst/>
          </a:prstGeom>
        </p:spPr>
      </p:pic>
      <p:pic>
        <p:nvPicPr>
          <p:cNvPr id="38" name="그림 3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4369" y="1065510"/>
            <a:ext cx="4190119" cy="309634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2" t="62061" r="42513" b="16839"/>
          <a:stretch>
            <a:fillRect/>
          </a:stretch>
        </p:blipFill>
        <p:spPr>
          <a:xfrm>
            <a:off x="3779912" y="777478"/>
            <a:ext cx="1296144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281534"/>
            <a:ext cx="1440160" cy="3600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1281534"/>
            <a:ext cx="1440160" cy="3600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Comparison to the </a:t>
            </a:r>
            <a:r>
              <a:rPr lang="en-US" altLang="ko-KR" sz="24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Lambertian</a:t>
            </a:r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limit</a:t>
            </a:r>
            <a:endParaRPr lang="en-US" altLang="ko-KR" sz="32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4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4104456" cy="3168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79715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Absorption of the C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symmetry structure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surpasses the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limit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over most of the spectrum of interest.</a:t>
            </a:r>
          </a:p>
          <a:p>
            <a:pPr>
              <a:buFontTx/>
              <a:buChar char="-"/>
            </a:pP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355704" y="1645022"/>
          <a:ext cx="3240360" cy="1927994"/>
        </p:xfrm>
        <a:graphic>
          <a:graphicData uri="http://schemas.openxmlformats.org/drawingml/2006/table">
            <a:tbl>
              <a:tblPr/>
              <a:tblGrid>
                <a:gridCol w="1008112"/>
                <a:gridCol w="2232248"/>
              </a:tblGrid>
              <a:tr h="540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Samples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Absorption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0.582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0.588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0.244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0072" y="3728645"/>
            <a:ext cx="3880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* Spectral averaged from 400 nm to 900 nm</a:t>
            </a:r>
          </a:p>
          <a:p>
            <a:pPr>
              <a:buFontTx/>
              <a:buChar char="-"/>
            </a:pP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Enhancement in short circuit current </a:t>
            </a:r>
            <a:endParaRPr lang="en-US" altLang="ko-KR" sz="32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55976" y="485986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Enhanced by 2.5 times of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Jsc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3681"/>
            <a:ext cx="868363" cy="373062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767906"/>
            <a:ext cx="2384425" cy="37306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7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4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33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436096" y="3789040"/>
            <a:ext cx="3524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</a:t>
            </a:r>
            <a:r>
              <a:rPr lang="en-US" altLang="ko-KR" sz="1200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Grancini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, G. et al., 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Nat. Matter.,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12 594 (2013)]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654" y="1272877"/>
            <a:ext cx="3970338" cy="71596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17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156" y="2348880"/>
            <a:ext cx="4533900" cy="411163"/>
          </a:xfrm>
          <a:prstGeom prst="rect">
            <a:avLst/>
          </a:prstGeom>
          <a:noFill/>
        </p:spPr>
      </p:pic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611560" y="4123276"/>
          <a:ext cx="3240360" cy="1249940"/>
        </p:xfrm>
        <a:graphic>
          <a:graphicData uri="http://schemas.openxmlformats.org/drawingml/2006/table">
            <a:tbl>
              <a:tblPr/>
              <a:tblGrid>
                <a:gridCol w="1008112"/>
                <a:gridCol w="2232248"/>
              </a:tblGrid>
              <a:tr h="540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Samples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Jsc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/cm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2" descr="C:\Users\Seokjun\Desktop\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509" y="836712"/>
            <a:ext cx="3671971" cy="290378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175248"/>
            <a:ext cx="3336925" cy="6858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왼쪽으로 구부러진 화살표 24"/>
          <p:cNvSpPr/>
          <p:nvPr/>
        </p:nvSpPr>
        <p:spPr>
          <a:xfrm flipH="1">
            <a:off x="3746768" y="4775944"/>
            <a:ext cx="537200" cy="50405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Conclusions </a:t>
            </a:r>
            <a:endParaRPr lang="en-US" altLang="ko-KR" sz="32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1264692"/>
            <a:ext cx="7488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-Symmetry can be controlled by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manufacturable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cost-effective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wet etching techniques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limit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surpassed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by symmetry control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-Expected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enhancement factor in short circuit current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 organic solar cells is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4077816"/>
            <a:ext cx="8207375" cy="1295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Topic II</a:t>
            </a:r>
          </a:p>
          <a:p>
            <a:pPr algn="ctr">
              <a:defRPr/>
            </a:pP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Hot electron detector</a:t>
            </a:r>
            <a:endParaRPr lang="en-US" altLang="ko-KR" sz="2400" kern="0" dirty="0">
              <a:solidFill>
                <a:srgbClr val="000000"/>
              </a:solidFill>
              <a:latin typeface="Arial" pitchFamily="34" charset="0"/>
              <a:ea typeface="굴림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556792"/>
            <a:ext cx="8207375" cy="201622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Topic I </a:t>
            </a:r>
          </a:p>
          <a:p>
            <a:pPr algn="ctr">
              <a:defRPr/>
            </a:pPr>
            <a:r>
              <a:rPr lang="en-US" altLang="ko-KR" sz="2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Manufacturable</a:t>
            </a: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Symmetry Control in </a:t>
            </a:r>
            <a:r>
              <a:rPr lang="en-US" altLang="ko-KR" sz="2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Nanophotonic</a:t>
            </a: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Light-Trapping Structures to Surpass the </a:t>
            </a:r>
          </a:p>
          <a:p>
            <a:pPr algn="ctr">
              <a:defRPr/>
            </a:pPr>
            <a:r>
              <a:rPr lang="en-US" altLang="ko-KR" sz="2400" kern="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4338" y="34181"/>
            <a:ext cx="8372475" cy="1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My research topics related to surface </a:t>
            </a:r>
            <a:r>
              <a:rPr kumimoji="1" lang="en-US" altLang="ko-KR" sz="28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plasmon</a:t>
            </a:r>
            <a:endParaRPr kumimoji="1" lang="en-US" altLang="ko-KR" sz="2800" dirty="0" smtClean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800" b="1" i="1" dirty="0" smtClean="0">
              <a:solidFill>
                <a:srgbClr val="33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"/>
          <p:cNvSpPr txBox="1">
            <a:spLocks noChangeArrowheads="1"/>
          </p:cNvSpPr>
          <p:nvPr/>
        </p:nvSpPr>
        <p:spPr bwMode="auto">
          <a:xfrm>
            <a:off x="414338" y="34181"/>
            <a:ext cx="8372475" cy="1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Dielectric constant</a:t>
            </a:r>
            <a:endParaRPr kumimoji="1" lang="en-US" altLang="ko-KR" sz="2800" dirty="0" smtClean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800" b="1" i="1" dirty="0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92" name="TextBox 160"/>
          <p:cNvSpPr txBox="1">
            <a:spLocks noChangeArrowheads="1"/>
          </p:cNvSpPr>
          <p:nvPr/>
        </p:nvSpPr>
        <p:spPr bwMode="auto">
          <a:xfrm>
            <a:off x="827584" y="2924944"/>
            <a:ext cx="3168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 Dielectric screening</a:t>
            </a: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026" name="Picture 2" descr="C:\Users\Seokjun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1951339" cy="864096"/>
          </a:xfrm>
          <a:prstGeom prst="rect">
            <a:avLst/>
          </a:prstGeom>
          <a:noFill/>
        </p:spPr>
      </p:pic>
      <p:pic>
        <p:nvPicPr>
          <p:cNvPr id="1027" name="Picture 3" descr="C:\Users\Seokjun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600400" cy="3761667"/>
          </a:xfrm>
          <a:prstGeom prst="rect">
            <a:avLst/>
          </a:prstGeom>
          <a:noFill/>
        </p:spPr>
      </p:pic>
      <p:sp>
        <p:nvSpPr>
          <p:cNvPr id="54" name="TextBox 160"/>
          <p:cNvSpPr txBox="1">
            <a:spLocks noChangeArrowheads="1"/>
          </p:cNvSpPr>
          <p:nvPr/>
        </p:nvSpPr>
        <p:spPr bwMode="auto">
          <a:xfrm>
            <a:off x="547936" y="1133128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The electric field from a single point charge of q</a:t>
            </a: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55" name="TextBox 160"/>
          <p:cNvSpPr txBox="1">
            <a:spLocks noChangeArrowheads="1"/>
          </p:cNvSpPr>
          <p:nvPr/>
        </p:nvSpPr>
        <p:spPr bwMode="auto">
          <a:xfrm>
            <a:off x="539552" y="5301208"/>
            <a:ext cx="7992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Dielectric constant is not really a constant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High frequency, air =1 water =1.7  c-Si=15, </a:t>
            </a:r>
          </a:p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		compare with conductors (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Au,Ag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)= infinity</a:t>
            </a: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Hot electron study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170" name="TextBox 161"/>
          <p:cNvSpPr txBox="1">
            <a:spLocks noChangeArrowheads="1"/>
          </p:cNvSpPr>
          <p:nvPr/>
        </p:nvSpPr>
        <p:spPr bwMode="auto">
          <a:xfrm>
            <a:off x="395536" y="1124744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Hot electron detector </a:t>
            </a: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IR detector  low band gap materials such as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InGaAs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InSb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or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HgCdTe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 They are expensive and not abundant. </a:t>
            </a: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/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extBox 160"/>
          <p:cNvSpPr txBox="1">
            <a:spLocks noChangeArrowheads="1"/>
          </p:cNvSpPr>
          <p:nvPr/>
        </p:nvSpPr>
        <p:spPr bwMode="auto">
          <a:xfrm>
            <a:off x="467544" y="2708920"/>
            <a:ext cx="80648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Decay of surface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plasmons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1) Radiative decay while emitting photons </a:t>
            </a:r>
          </a:p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2) Non-radiative decay</a:t>
            </a:r>
            <a:r>
              <a:rPr lang="en-US" baseline="30000" dirty="0" smtClean="0">
                <a:latin typeface="Arial" charset="0"/>
                <a:cs typeface="Arial" charset="0"/>
                <a:sym typeface="Wingdings" pitchFamily="2" charset="2"/>
              </a:rPr>
              <a:t>1)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– parasitic process, limits the plasmonic devices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Much effort has been devoted to suppress this</a:t>
            </a:r>
          </a:p>
          <a:p>
            <a:pPr>
              <a:buFont typeface="Wingdings"/>
              <a:buChar char="à"/>
            </a:pP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However, recent research has shown that this hot electrons can be harnessed for an application of photo detection.</a:t>
            </a:r>
          </a:p>
        </p:txBody>
      </p:sp>
      <p:sp>
        <p:nvSpPr>
          <p:cNvPr id="6" name="TextBox 161"/>
          <p:cNvSpPr txBox="1">
            <a:spLocks noChangeArrowheads="1"/>
          </p:cNvSpPr>
          <p:nvPr/>
        </p:nvSpPr>
        <p:spPr bwMode="auto">
          <a:xfrm>
            <a:off x="683568" y="5517232"/>
            <a:ext cx="56166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1) [J. G.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Endriz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et al., Physical Rev.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24 (1970)]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Hot electron study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extBox 160"/>
          <p:cNvSpPr txBox="1">
            <a:spLocks noChangeArrowheads="1"/>
          </p:cNvSpPr>
          <p:nvPr/>
        </p:nvSpPr>
        <p:spPr bwMode="auto">
          <a:xfrm>
            <a:off x="467544" y="1124744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In order to make a hot electron detector, </a:t>
            </a:r>
          </a:p>
          <a:p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Manipulating the interface between Si and metal (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Schottky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barrier or </a:t>
            </a:r>
          </a:p>
          <a:p>
            <a:pPr marL="342900" indent="-342900"/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   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ohmic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contact) to make an appropriate potential gradient</a:t>
            </a:r>
          </a:p>
          <a:p>
            <a:pPr marL="342900" indent="-342900"/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buAutoNum type="arabicParenR" startAt="2"/>
            </a:pP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Use of thin metal layer, allowing the hot electrons to diffuse to the </a:t>
            </a:r>
          </a:p>
          <a:p>
            <a:pPr marL="342900" indent="-342900"/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     semiconductor interface before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thermalization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buAutoNum type="arabicParenR" startAt="2"/>
            </a:pP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/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3)  Maximize the number of hot electrons by using our structure and symmetry control technique </a:t>
            </a:r>
          </a:p>
        </p:txBody>
      </p:sp>
      <p:pic>
        <p:nvPicPr>
          <p:cNvPr id="1026" name="Picture 2" descr="C:\Users\Seokjun\Desktop\Kalmuri\K-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05064"/>
            <a:ext cx="355282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Hot electron study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extBox 160"/>
          <p:cNvSpPr txBox="1">
            <a:spLocks noChangeArrowheads="1"/>
          </p:cNvSpPr>
          <p:nvPr/>
        </p:nvSpPr>
        <p:spPr bwMode="auto">
          <a:xfrm>
            <a:off x="467544" y="112474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In order to make a hot electron detector, </a:t>
            </a:r>
          </a:p>
          <a:p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Manipulating the interface between Si and metal (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Schottky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barrier or </a:t>
            </a:r>
          </a:p>
          <a:p>
            <a:pPr marL="342900" indent="-342900"/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   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ohmic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contact ) to make an appropriate potential gradient</a:t>
            </a:r>
          </a:p>
        </p:txBody>
      </p:sp>
      <p:pic>
        <p:nvPicPr>
          <p:cNvPr id="1026" name="Picture 2" descr="C:\Users\Seokjun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3566160" cy="2148840"/>
          </a:xfrm>
          <a:prstGeom prst="rect">
            <a:avLst/>
          </a:prstGeom>
          <a:noFill/>
        </p:spPr>
      </p:pic>
      <p:pic>
        <p:nvPicPr>
          <p:cNvPr id="1027" name="Picture 3" descr="C:\Users\Seokjun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516" y="2693268"/>
            <a:ext cx="3208020" cy="2247900"/>
          </a:xfrm>
          <a:prstGeom prst="rect">
            <a:avLst/>
          </a:prstGeom>
          <a:noFill/>
        </p:spPr>
      </p:pic>
      <p:pic>
        <p:nvPicPr>
          <p:cNvPr id="1028" name="Picture 4" descr="C:\Users\Seokjun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9148" y="2564904"/>
            <a:ext cx="3589020" cy="2156460"/>
          </a:xfrm>
          <a:prstGeom prst="rect">
            <a:avLst/>
          </a:prstGeom>
          <a:noFill/>
        </p:spPr>
      </p:pic>
      <p:sp>
        <p:nvSpPr>
          <p:cNvPr id="11" name="TextBox 160"/>
          <p:cNvSpPr txBox="1">
            <a:spLocks noChangeArrowheads="1"/>
          </p:cNvSpPr>
          <p:nvPr/>
        </p:nvSpPr>
        <p:spPr bwMode="auto">
          <a:xfrm>
            <a:off x="539552" y="4964975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Thin layer of metal (Ti/Au), n-type Si and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ohmic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contact on the other end</a:t>
            </a:r>
          </a:p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Ti : appropriate work function, barrier = 0.5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eV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and help conformal coating</a:t>
            </a:r>
          </a:p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N type Si : proper potential gradient, not a high doping for SC</a:t>
            </a:r>
          </a:p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Au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ohmic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contact : should serve as back reflector, light trapping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Hot electron study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extBox 160"/>
          <p:cNvSpPr txBox="1">
            <a:spLocks noChangeArrowheads="1"/>
          </p:cNvSpPr>
          <p:nvPr/>
        </p:nvSpPr>
        <p:spPr bwMode="auto">
          <a:xfrm>
            <a:off x="467544" y="1124744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/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3)  Maximize the number of hot electrons by using our structure fabrication    method and symmetry control technique </a:t>
            </a:r>
          </a:p>
        </p:txBody>
      </p:sp>
      <p:pic>
        <p:nvPicPr>
          <p:cNvPr id="7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84046"/>
            <a:ext cx="2790092" cy="2106490"/>
          </a:xfrm>
          <a:prstGeom prst="rect">
            <a:avLst/>
          </a:prstGeom>
        </p:spPr>
      </p:pic>
      <p:sp>
        <p:nvSpPr>
          <p:cNvPr id="9" name="TextBox 161"/>
          <p:cNvSpPr txBox="1">
            <a:spLocks noChangeArrowheads="1"/>
          </p:cNvSpPr>
          <p:nvPr/>
        </p:nvSpPr>
        <p:spPr bwMode="auto">
          <a:xfrm>
            <a:off x="5580112" y="4562544"/>
            <a:ext cx="2376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[Li et al.,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Nano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14 (2014)]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[Liu et al.,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Nano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10 (2010)]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3528392" cy="2664296"/>
          </a:xfrm>
          <a:prstGeom prst="rect">
            <a:avLst/>
          </a:prstGeom>
        </p:spPr>
      </p:pic>
      <p:sp>
        <p:nvSpPr>
          <p:cNvPr id="11" name="TextBox 160"/>
          <p:cNvSpPr txBox="1">
            <a:spLocks noChangeArrowheads="1"/>
          </p:cNvSpPr>
          <p:nvPr/>
        </p:nvSpPr>
        <p:spPr bwMode="auto">
          <a:xfrm>
            <a:off x="611560" y="5363924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We still don’t know the efficiency of hot electron transfer</a:t>
            </a:r>
          </a:p>
          <a:p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Absorption  hot electron will diffuse into Si or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thermalize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Hot electron study: Characterization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1520" y="747281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DROK® High Accuracy 5 Digits Amperage Measure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Milli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ammeters +/-0-1.9999mA Digital Current Meter 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DROK® High Accuracy 2V Digital Voltmeter +/-0-1.9999V Red LED Voltage Tester 0.001V Resolution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20160205_085421.3gp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1664804"/>
            <a:ext cx="6912768" cy="464451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236296" y="2276872"/>
            <a:ext cx="1907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VOC = 0.35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eV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Require an IR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"/>
          <p:cNvSpPr txBox="1">
            <a:spLocks noChangeArrowheads="1"/>
          </p:cNvSpPr>
          <p:nvPr/>
        </p:nvSpPr>
        <p:spPr bwMode="auto">
          <a:xfrm>
            <a:off x="414338" y="34181"/>
            <a:ext cx="8372475" cy="1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Surface Plasmon</a:t>
            </a:r>
            <a:endParaRPr kumimoji="1" lang="en-US" altLang="ko-KR" sz="2800" dirty="0" smtClean="0">
              <a:solidFill>
                <a:srgbClr val="0000FF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800" b="1" i="1" dirty="0" smtClean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4" name="TextBox 160"/>
          <p:cNvSpPr txBox="1">
            <a:spLocks noChangeArrowheads="1"/>
          </p:cNvSpPr>
          <p:nvPr/>
        </p:nvSpPr>
        <p:spPr bwMode="auto">
          <a:xfrm>
            <a:off x="547936" y="90872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Electron density wave propagation along an interface of a metal-dielectric material. </a:t>
            </a: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051" name="Picture 3" descr="C:\Users\Seokjun\Desktop\10.jpg"/>
          <p:cNvPicPr>
            <a:picLocks noChangeAspect="1" noChangeArrowheads="1"/>
          </p:cNvPicPr>
          <p:nvPr/>
        </p:nvPicPr>
        <p:blipFill>
          <a:blip r:embed="rId2" cstate="print"/>
          <a:srcRect l="3996" t="29924" r="40787" b="12829"/>
          <a:stretch>
            <a:fillRect/>
          </a:stretch>
        </p:blipFill>
        <p:spPr bwMode="auto">
          <a:xfrm>
            <a:off x="2915816" y="1628800"/>
            <a:ext cx="3240360" cy="1594494"/>
          </a:xfrm>
          <a:prstGeom prst="rect">
            <a:avLst/>
          </a:prstGeom>
          <a:noFill/>
        </p:spPr>
      </p:pic>
      <p:sp>
        <p:nvSpPr>
          <p:cNvPr id="118" name="순서도: 연결자 117"/>
          <p:cNvSpPr/>
          <p:nvPr/>
        </p:nvSpPr>
        <p:spPr>
          <a:xfrm>
            <a:off x="1052880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순서도: 연결자 119"/>
          <p:cNvSpPr/>
          <p:nvPr/>
        </p:nvSpPr>
        <p:spPr>
          <a:xfrm>
            <a:off x="1361232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순서도: 연결자 121"/>
          <p:cNvSpPr/>
          <p:nvPr/>
        </p:nvSpPr>
        <p:spPr>
          <a:xfrm>
            <a:off x="1720384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순서도: 연결자 122"/>
          <p:cNvSpPr/>
          <p:nvPr/>
        </p:nvSpPr>
        <p:spPr>
          <a:xfrm>
            <a:off x="2089696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순서도: 연결자 124"/>
          <p:cNvSpPr/>
          <p:nvPr/>
        </p:nvSpPr>
        <p:spPr>
          <a:xfrm>
            <a:off x="2448848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순서도: 연결자 127"/>
          <p:cNvSpPr/>
          <p:nvPr/>
        </p:nvSpPr>
        <p:spPr>
          <a:xfrm>
            <a:off x="2797840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순서도: 연결자 129"/>
          <p:cNvSpPr/>
          <p:nvPr/>
        </p:nvSpPr>
        <p:spPr>
          <a:xfrm>
            <a:off x="3136672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순서도: 연결자 130"/>
          <p:cNvSpPr/>
          <p:nvPr/>
        </p:nvSpPr>
        <p:spPr>
          <a:xfrm>
            <a:off x="3485664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순서도: 연결자 132"/>
          <p:cNvSpPr/>
          <p:nvPr/>
        </p:nvSpPr>
        <p:spPr>
          <a:xfrm>
            <a:off x="3814336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순서도: 연결자 133"/>
          <p:cNvSpPr/>
          <p:nvPr/>
        </p:nvSpPr>
        <p:spPr>
          <a:xfrm>
            <a:off x="4183648" y="365694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순서도: 연결자 134"/>
          <p:cNvSpPr/>
          <p:nvPr/>
        </p:nvSpPr>
        <p:spPr>
          <a:xfrm>
            <a:off x="1051992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순서도: 연결자 135"/>
          <p:cNvSpPr/>
          <p:nvPr/>
        </p:nvSpPr>
        <p:spPr>
          <a:xfrm>
            <a:off x="1360344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순서도: 연결자 136"/>
          <p:cNvSpPr/>
          <p:nvPr/>
        </p:nvSpPr>
        <p:spPr>
          <a:xfrm>
            <a:off x="1719496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순서도: 연결자 137"/>
          <p:cNvSpPr/>
          <p:nvPr/>
        </p:nvSpPr>
        <p:spPr>
          <a:xfrm>
            <a:off x="2088808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순서도: 연결자 138"/>
          <p:cNvSpPr/>
          <p:nvPr/>
        </p:nvSpPr>
        <p:spPr>
          <a:xfrm>
            <a:off x="2447960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순서도: 연결자 139"/>
          <p:cNvSpPr/>
          <p:nvPr/>
        </p:nvSpPr>
        <p:spPr>
          <a:xfrm>
            <a:off x="2796952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순서도: 연결자 140"/>
          <p:cNvSpPr/>
          <p:nvPr/>
        </p:nvSpPr>
        <p:spPr>
          <a:xfrm>
            <a:off x="3135784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순서도: 연결자 141"/>
          <p:cNvSpPr/>
          <p:nvPr/>
        </p:nvSpPr>
        <p:spPr>
          <a:xfrm>
            <a:off x="3484776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순서도: 연결자 142"/>
          <p:cNvSpPr/>
          <p:nvPr/>
        </p:nvSpPr>
        <p:spPr>
          <a:xfrm>
            <a:off x="3813448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순서도: 연결자 143"/>
          <p:cNvSpPr/>
          <p:nvPr/>
        </p:nvSpPr>
        <p:spPr>
          <a:xfrm>
            <a:off x="4182760" y="389328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순서도: 연결자 144"/>
          <p:cNvSpPr/>
          <p:nvPr/>
        </p:nvSpPr>
        <p:spPr>
          <a:xfrm>
            <a:off x="1051992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순서도: 연결자 145"/>
          <p:cNvSpPr/>
          <p:nvPr/>
        </p:nvSpPr>
        <p:spPr>
          <a:xfrm>
            <a:off x="1360344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순서도: 연결자 146"/>
          <p:cNvSpPr/>
          <p:nvPr/>
        </p:nvSpPr>
        <p:spPr>
          <a:xfrm>
            <a:off x="1719496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순서도: 연결자 147"/>
          <p:cNvSpPr/>
          <p:nvPr/>
        </p:nvSpPr>
        <p:spPr>
          <a:xfrm>
            <a:off x="2088808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순서도: 연결자 148"/>
          <p:cNvSpPr/>
          <p:nvPr/>
        </p:nvSpPr>
        <p:spPr>
          <a:xfrm>
            <a:off x="2447960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순서도: 연결자 149"/>
          <p:cNvSpPr/>
          <p:nvPr/>
        </p:nvSpPr>
        <p:spPr>
          <a:xfrm>
            <a:off x="2796952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순서도: 연결자 150"/>
          <p:cNvSpPr/>
          <p:nvPr/>
        </p:nvSpPr>
        <p:spPr>
          <a:xfrm>
            <a:off x="3135784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순서도: 연결자 151"/>
          <p:cNvSpPr/>
          <p:nvPr/>
        </p:nvSpPr>
        <p:spPr>
          <a:xfrm>
            <a:off x="3484776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순서도: 연결자 152"/>
          <p:cNvSpPr/>
          <p:nvPr/>
        </p:nvSpPr>
        <p:spPr>
          <a:xfrm>
            <a:off x="3813448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순서도: 연결자 153"/>
          <p:cNvSpPr/>
          <p:nvPr/>
        </p:nvSpPr>
        <p:spPr>
          <a:xfrm>
            <a:off x="4182760" y="412962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순서도: 연결자 154"/>
          <p:cNvSpPr/>
          <p:nvPr/>
        </p:nvSpPr>
        <p:spPr>
          <a:xfrm>
            <a:off x="1051104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순서도: 연결자 155"/>
          <p:cNvSpPr/>
          <p:nvPr/>
        </p:nvSpPr>
        <p:spPr>
          <a:xfrm>
            <a:off x="1359456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순서도: 연결자 156"/>
          <p:cNvSpPr/>
          <p:nvPr/>
        </p:nvSpPr>
        <p:spPr>
          <a:xfrm>
            <a:off x="1718608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순서도: 연결자 157"/>
          <p:cNvSpPr/>
          <p:nvPr/>
        </p:nvSpPr>
        <p:spPr>
          <a:xfrm>
            <a:off x="2087920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순서도: 연결자 158"/>
          <p:cNvSpPr/>
          <p:nvPr/>
        </p:nvSpPr>
        <p:spPr>
          <a:xfrm>
            <a:off x="2447072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순서도: 연결자 159"/>
          <p:cNvSpPr/>
          <p:nvPr/>
        </p:nvSpPr>
        <p:spPr>
          <a:xfrm>
            <a:off x="2796064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순서도: 연결자 160"/>
          <p:cNvSpPr/>
          <p:nvPr/>
        </p:nvSpPr>
        <p:spPr>
          <a:xfrm>
            <a:off x="3134896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순서도: 연결자 161"/>
          <p:cNvSpPr/>
          <p:nvPr/>
        </p:nvSpPr>
        <p:spPr>
          <a:xfrm>
            <a:off x="3483888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순서도: 연결자 162"/>
          <p:cNvSpPr/>
          <p:nvPr/>
        </p:nvSpPr>
        <p:spPr>
          <a:xfrm>
            <a:off x="3812560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순서도: 연결자 163"/>
          <p:cNvSpPr/>
          <p:nvPr/>
        </p:nvSpPr>
        <p:spPr>
          <a:xfrm>
            <a:off x="4181872" y="4376132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순서도: 연결자 164"/>
          <p:cNvSpPr/>
          <p:nvPr/>
        </p:nvSpPr>
        <p:spPr>
          <a:xfrm>
            <a:off x="1043608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순서도: 연결자 165"/>
          <p:cNvSpPr/>
          <p:nvPr/>
        </p:nvSpPr>
        <p:spPr>
          <a:xfrm>
            <a:off x="1351960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순서도: 연결자 166"/>
          <p:cNvSpPr/>
          <p:nvPr/>
        </p:nvSpPr>
        <p:spPr>
          <a:xfrm>
            <a:off x="1711112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순서도: 연결자 167"/>
          <p:cNvSpPr/>
          <p:nvPr/>
        </p:nvSpPr>
        <p:spPr>
          <a:xfrm>
            <a:off x="2080424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순서도: 연결자 168"/>
          <p:cNvSpPr/>
          <p:nvPr/>
        </p:nvSpPr>
        <p:spPr>
          <a:xfrm>
            <a:off x="2439576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순서도: 연결자 169"/>
          <p:cNvSpPr/>
          <p:nvPr/>
        </p:nvSpPr>
        <p:spPr>
          <a:xfrm>
            <a:off x="2788568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순서도: 연결자 170"/>
          <p:cNvSpPr/>
          <p:nvPr/>
        </p:nvSpPr>
        <p:spPr>
          <a:xfrm>
            <a:off x="3127400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순서도: 연결자 171"/>
          <p:cNvSpPr/>
          <p:nvPr/>
        </p:nvSpPr>
        <p:spPr>
          <a:xfrm>
            <a:off x="3476392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순서도: 연결자 172"/>
          <p:cNvSpPr/>
          <p:nvPr/>
        </p:nvSpPr>
        <p:spPr>
          <a:xfrm>
            <a:off x="3805064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순서도: 연결자 173"/>
          <p:cNvSpPr/>
          <p:nvPr/>
        </p:nvSpPr>
        <p:spPr>
          <a:xfrm>
            <a:off x="4174376" y="4612476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순서도: 연결자 174"/>
          <p:cNvSpPr/>
          <p:nvPr/>
        </p:nvSpPr>
        <p:spPr>
          <a:xfrm>
            <a:off x="1052880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순서도: 연결자 175"/>
          <p:cNvSpPr/>
          <p:nvPr/>
        </p:nvSpPr>
        <p:spPr>
          <a:xfrm>
            <a:off x="1361232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순서도: 연결자 176"/>
          <p:cNvSpPr/>
          <p:nvPr/>
        </p:nvSpPr>
        <p:spPr>
          <a:xfrm>
            <a:off x="1720384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순서도: 연결자 177"/>
          <p:cNvSpPr/>
          <p:nvPr/>
        </p:nvSpPr>
        <p:spPr>
          <a:xfrm>
            <a:off x="2089696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순서도: 연결자 178"/>
          <p:cNvSpPr/>
          <p:nvPr/>
        </p:nvSpPr>
        <p:spPr>
          <a:xfrm>
            <a:off x="2448848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순서도: 연결자 179"/>
          <p:cNvSpPr/>
          <p:nvPr/>
        </p:nvSpPr>
        <p:spPr>
          <a:xfrm>
            <a:off x="2797840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순서도: 연결자 180"/>
          <p:cNvSpPr/>
          <p:nvPr/>
        </p:nvSpPr>
        <p:spPr>
          <a:xfrm>
            <a:off x="3136672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순서도: 연결자 181"/>
          <p:cNvSpPr/>
          <p:nvPr/>
        </p:nvSpPr>
        <p:spPr>
          <a:xfrm>
            <a:off x="3485664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순서도: 연결자 182"/>
          <p:cNvSpPr/>
          <p:nvPr/>
        </p:nvSpPr>
        <p:spPr>
          <a:xfrm>
            <a:off x="3814336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순서도: 연결자 183"/>
          <p:cNvSpPr/>
          <p:nvPr/>
        </p:nvSpPr>
        <p:spPr>
          <a:xfrm>
            <a:off x="4183648" y="4858980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순서도: 연결자 184"/>
          <p:cNvSpPr/>
          <p:nvPr/>
        </p:nvSpPr>
        <p:spPr>
          <a:xfrm>
            <a:off x="1052880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순서도: 연결자 185"/>
          <p:cNvSpPr/>
          <p:nvPr/>
        </p:nvSpPr>
        <p:spPr>
          <a:xfrm>
            <a:off x="1361232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순서도: 연결자 186"/>
          <p:cNvSpPr/>
          <p:nvPr/>
        </p:nvSpPr>
        <p:spPr>
          <a:xfrm>
            <a:off x="1720384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순서도: 연결자 187"/>
          <p:cNvSpPr/>
          <p:nvPr/>
        </p:nvSpPr>
        <p:spPr>
          <a:xfrm>
            <a:off x="2089696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순서도: 연결자 188"/>
          <p:cNvSpPr/>
          <p:nvPr/>
        </p:nvSpPr>
        <p:spPr>
          <a:xfrm>
            <a:off x="2448848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순서도: 연결자 189"/>
          <p:cNvSpPr/>
          <p:nvPr/>
        </p:nvSpPr>
        <p:spPr>
          <a:xfrm>
            <a:off x="2797840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순서도: 연결자 190"/>
          <p:cNvSpPr/>
          <p:nvPr/>
        </p:nvSpPr>
        <p:spPr>
          <a:xfrm>
            <a:off x="3136672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순서도: 연결자 191"/>
          <p:cNvSpPr/>
          <p:nvPr/>
        </p:nvSpPr>
        <p:spPr>
          <a:xfrm>
            <a:off x="3485664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순서도: 연결자 192"/>
          <p:cNvSpPr/>
          <p:nvPr/>
        </p:nvSpPr>
        <p:spPr>
          <a:xfrm>
            <a:off x="3814336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순서도: 연결자 193"/>
          <p:cNvSpPr/>
          <p:nvPr/>
        </p:nvSpPr>
        <p:spPr>
          <a:xfrm>
            <a:off x="4183648" y="5085164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순서도: 연결자 194"/>
          <p:cNvSpPr/>
          <p:nvPr/>
        </p:nvSpPr>
        <p:spPr>
          <a:xfrm>
            <a:off x="1051992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순서도: 연결자 195"/>
          <p:cNvSpPr/>
          <p:nvPr/>
        </p:nvSpPr>
        <p:spPr>
          <a:xfrm>
            <a:off x="1360344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순서도: 연결자 196"/>
          <p:cNvSpPr/>
          <p:nvPr/>
        </p:nvSpPr>
        <p:spPr>
          <a:xfrm>
            <a:off x="1719496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순서도: 연결자 197"/>
          <p:cNvSpPr/>
          <p:nvPr/>
        </p:nvSpPr>
        <p:spPr>
          <a:xfrm>
            <a:off x="2088808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순서도: 연결자 198"/>
          <p:cNvSpPr/>
          <p:nvPr/>
        </p:nvSpPr>
        <p:spPr>
          <a:xfrm>
            <a:off x="2447960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순서도: 연결자 199"/>
          <p:cNvSpPr/>
          <p:nvPr/>
        </p:nvSpPr>
        <p:spPr>
          <a:xfrm>
            <a:off x="2796952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순서도: 연결자 200"/>
          <p:cNvSpPr/>
          <p:nvPr/>
        </p:nvSpPr>
        <p:spPr>
          <a:xfrm>
            <a:off x="3135784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순서도: 연결자 201"/>
          <p:cNvSpPr/>
          <p:nvPr/>
        </p:nvSpPr>
        <p:spPr>
          <a:xfrm>
            <a:off x="3484776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순서도: 연결자 202"/>
          <p:cNvSpPr/>
          <p:nvPr/>
        </p:nvSpPr>
        <p:spPr>
          <a:xfrm>
            <a:off x="3813448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순서도: 연결자 203"/>
          <p:cNvSpPr/>
          <p:nvPr/>
        </p:nvSpPr>
        <p:spPr>
          <a:xfrm>
            <a:off x="4182760" y="532150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160"/>
          <p:cNvSpPr txBox="1">
            <a:spLocks noChangeArrowheads="1"/>
          </p:cNvSpPr>
          <p:nvPr/>
        </p:nvSpPr>
        <p:spPr bwMode="auto">
          <a:xfrm>
            <a:off x="539824" y="5723964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Reciprocal lattice, b1 = 2pi / a1, b2= 2pi / a2</a:t>
            </a: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06" name="Picture 2" descr="C:\Users\Seokjun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557" y="4283804"/>
            <a:ext cx="1154851" cy="467667"/>
          </a:xfrm>
          <a:prstGeom prst="rect">
            <a:avLst/>
          </a:prstGeom>
          <a:noFill/>
        </p:spPr>
      </p:pic>
      <p:sp>
        <p:nvSpPr>
          <p:cNvPr id="207" name="TextBox 160"/>
          <p:cNvSpPr txBox="1">
            <a:spLocks noChangeArrowheads="1"/>
          </p:cNvSpPr>
          <p:nvPr/>
        </p:nvSpPr>
        <p:spPr bwMode="auto">
          <a:xfrm>
            <a:off x="4716288" y="4346520"/>
            <a:ext cx="3960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Scattering condition</a:t>
            </a:r>
            <a:endParaRPr lang="en-US" dirty="0">
              <a:latin typeface="Arial" charset="0"/>
              <a:cs typeface="Arial" charset="0"/>
              <a:sym typeface="Wingdings" pitchFamily="2" charset="2"/>
            </a:endParaRPr>
          </a:p>
        </p:txBody>
      </p:sp>
      <p:cxnSp>
        <p:nvCxnSpPr>
          <p:cNvPr id="208" name="직선 화살표 연결선 207"/>
          <p:cNvCxnSpPr/>
          <p:nvPr/>
        </p:nvCxnSpPr>
        <p:spPr>
          <a:xfrm>
            <a:off x="2099856" y="4654004"/>
            <a:ext cx="690488" cy="14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타원 208"/>
          <p:cNvSpPr/>
          <p:nvPr/>
        </p:nvSpPr>
        <p:spPr>
          <a:xfrm>
            <a:off x="1397536" y="3911044"/>
            <a:ext cx="1463040" cy="1463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직선 화살표 연결선 209"/>
          <p:cNvCxnSpPr/>
          <p:nvPr/>
        </p:nvCxnSpPr>
        <p:spPr>
          <a:xfrm flipV="1">
            <a:off x="2123728" y="4653116"/>
            <a:ext cx="19040" cy="73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160"/>
          <p:cNvSpPr txBox="1">
            <a:spLocks noChangeArrowheads="1"/>
          </p:cNvSpPr>
          <p:nvPr/>
        </p:nvSpPr>
        <p:spPr bwMode="auto">
          <a:xfrm>
            <a:off x="1835696" y="4808185"/>
            <a:ext cx="79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k1</a:t>
            </a:r>
            <a:endParaRPr lang="en-US" sz="1200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212" name="TextBox 160"/>
          <p:cNvSpPr txBox="1">
            <a:spLocks noChangeArrowheads="1"/>
          </p:cNvSpPr>
          <p:nvPr/>
        </p:nvSpPr>
        <p:spPr bwMode="auto">
          <a:xfrm>
            <a:off x="2267744" y="4384645"/>
            <a:ext cx="79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k2</a:t>
            </a:r>
            <a:endParaRPr lang="en-US" sz="1200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cxnSp>
        <p:nvCxnSpPr>
          <p:cNvPr id="213" name="직선 화살표 연결선 212"/>
          <p:cNvCxnSpPr/>
          <p:nvPr/>
        </p:nvCxnSpPr>
        <p:spPr>
          <a:xfrm flipH="1" flipV="1">
            <a:off x="2280444" y="4699744"/>
            <a:ext cx="648072" cy="64807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160"/>
          <p:cNvSpPr txBox="1">
            <a:spLocks noChangeArrowheads="1"/>
          </p:cNvSpPr>
          <p:nvPr/>
        </p:nvSpPr>
        <p:spPr bwMode="auto">
          <a:xfrm>
            <a:off x="2221136" y="4808185"/>
            <a:ext cx="79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Arial" charset="0"/>
                <a:cs typeface="Arial" charset="0"/>
                <a:sym typeface="Wingdings" pitchFamily="2" charset="2"/>
              </a:rPr>
              <a:t>G</a:t>
            </a:r>
            <a:endParaRPr lang="en-US" sz="1200" dirty="0">
              <a:solidFill>
                <a:srgbClr val="0070C0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okjun\Desktop\1.png"/>
          <p:cNvPicPr>
            <a:picLocks noChangeAspect="1" noChangeArrowheads="1"/>
          </p:cNvPicPr>
          <p:nvPr/>
        </p:nvPicPr>
        <p:blipFill>
          <a:blip r:embed="rId3" cstate="print"/>
          <a:srcRect r="63840"/>
          <a:stretch>
            <a:fillRect/>
          </a:stretch>
        </p:blipFill>
        <p:spPr bwMode="auto">
          <a:xfrm>
            <a:off x="4932040" y="1134036"/>
            <a:ext cx="2592288" cy="2225345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539552" y="327569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latin typeface="Arial" pitchFamily="34" charset="0"/>
                <a:cs typeface="Arial" pitchFamily="34" charset="0"/>
              </a:rPr>
              <a:t>Total internal reflection</a:t>
            </a:r>
            <a:endParaRPr lang="en-US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83671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latin typeface="Arial" pitchFamily="34" charset="0"/>
                <a:cs typeface="Arial" pitchFamily="34" charset="0"/>
              </a:rPr>
              <a:t>Snell’s law</a:t>
            </a:r>
            <a:endParaRPr lang="en-US" b="1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Seok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512" y="3723935"/>
            <a:ext cx="7168896" cy="2225345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554501"/>
            <a:ext cx="1646238" cy="7397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734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57" y="1278052"/>
            <a:ext cx="2416175" cy="8159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1384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42148"/>
            <a:ext cx="1393825" cy="411163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411760" y="63720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https://en.wikipedia.org/wiki/Snell%27s_law</a:t>
            </a:r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okjun\Desktop\1.png"/>
          <p:cNvPicPr>
            <a:picLocks noChangeAspect="1" noChangeArrowheads="1"/>
          </p:cNvPicPr>
          <p:nvPr/>
        </p:nvPicPr>
        <p:blipFill>
          <a:blip r:embed="rId3" cstate="print"/>
          <a:srcRect r="63840"/>
          <a:stretch>
            <a:fillRect/>
          </a:stretch>
        </p:blipFill>
        <p:spPr bwMode="auto">
          <a:xfrm>
            <a:off x="4932040" y="1134036"/>
            <a:ext cx="2592288" cy="2225345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539552" y="327569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latin typeface="Arial" pitchFamily="34" charset="0"/>
                <a:cs typeface="Arial" pitchFamily="34" charset="0"/>
              </a:rPr>
              <a:t>Total internal reflection</a:t>
            </a:r>
            <a:endParaRPr lang="en-US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83671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latin typeface="Arial" pitchFamily="34" charset="0"/>
                <a:cs typeface="Arial" pitchFamily="34" charset="0"/>
              </a:rPr>
              <a:t>Snell’s law</a:t>
            </a:r>
            <a:endParaRPr lang="en-US" b="1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Seokju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512" y="3723935"/>
            <a:ext cx="7168896" cy="2225345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554501"/>
            <a:ext cx="1646238" cy="7397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734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57" y="1278052"/>
            <a:ext cx="2416175" cy="8159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1384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42148"/>
            <a:ext cx="1393825" cy="411163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7" name="Picture 15" descr="C:\Users\Seokjun\Desktop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719" y="3498304"/>
            <a:ext cx="1905001" cy="2667000"/>
          </a:xfrm>
          <a:prstGeom prst="rect">
            <a:avLst/>
          </a:prstGeom>
          <a:noFill/>
        </p:spPr>
      </p:pic>
      <p:sp>
        <p:nvSpPr>
          <p:cNvPr id="26" name="모서리가 둥근 사각형 설명선 25"/>
          <p:cNvSpPr/>
          <p:nvPr/>
        </p:nvSpPr>
        <p:spPr>
          <a:xfrm>
            <a:off x="1979712" y="1700808"/>
            <a:ext cx="6696744" cy="1800200"/>
          </a:xfrm>
          <a:prstGeom prst="wedgeRoundRectCallout">
            <a:avLst>
              <a:gd name="adj1" fmla="val -46273"/>
              <a:gd name="adj2" fmla="val 76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23"/>
          <p:cNvSpPr/>
          <p:nvPr/>
        </p:nvSpPr>
        <p:spPr>
          <a:xfrm>
            <a:off x="2195736" y="1988840"/>
            <a:ext cx="6264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light trapping effect based on ray optics can be quantified 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and analyzed </a:t>
            </a:r>
            <a:endParaRPr lang="en-US" sz="28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11760" y="63720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https://en.wikipedia.org/wiki/Snell%27s_law</a:t>
            </a:r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C:\Users\Seokjun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543425" cy="2962275"/>
          </a:xfrm>
          <a:prstGeom prst="rect">
            <a:avLst/>
          </a:prstGeom>
          <a:noFill/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51520" y="1136938"/>
            <a:ext cx="4608512" cy="2448272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Assumptions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Internal angular randomization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Integrate over surface and volume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Balance inflow and out flow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Consider based on ray optics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09" y="4059783"/>
            <a:ext cx="2827338" cy="89217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141" y="4851871"/>
            <a:ext cx="2925763" cy="1241425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067944" y="4221088"/>
            <a:ext cx="4608512" cy="1872208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Solid angle is function of n</a:t>
            </a:r>
            <a:r>
              <a:rPr lang="en-US" altLang="ko-KR" sz="20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Take Energy balance (inflow and out flow)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Intensity enhanced by the factor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ko-K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115616" y="3081154"/>
            <a:ext cx="25506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Length scale &gt;&gt; </a:t>
            </a:r>
            <a:r>
              <a:rPr lang="en-US" altLang="en-US" sz="2000" b="1" dirty="0" smtClean="0">
                <a:latin typeface="Symbol" pitchFamily="18" charset="2"/>
              </a:rPr>
              <a:t>l</a:t>
            </a:r>
          </a:p>
          <a:p>
            <a:r>
              <a:rPr lang="en-US" altLang="en-US" sz="2000" b="1" dirty="0" smtClean="0">
                <a:latin typeface="Symbol" pitchFamily="18" charset="2"/>
                <a:sym typeface="Wingdings" pitchFamily="2" charset="2"/>
              </a:rPr>
              <a:t> </a:t>
            </a:r>
            <a:r>
              <a:rPr lang="en-US" alt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geometric optics</a:t>
            </a:r>
            <a:endParaRPr lang="en-US" altLang="en-US" sz="2000" b="1" dirty="0">
              <a:latin typeface="Symbol" pitchFamily="18" charset="2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555776" y="63720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[E.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Yablonovitch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,. et al., </a:t>
            </a:r>
            <a:r>
              <a:rPr lang="en-US" altLang="ko-KR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J. Opt. Soc. Am.,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72 899 (1982)]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C:\Users\Seokjun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543425" cy="2962275"/>
          </a:xfrm>
          <a:prstGeom prst="rect">
            <a:avLst/>
          </a:prstGeom>
          <a:noFill/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51520" y="1136938"/>
            <a:ext cx="4608512" cy="2448272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Assumptions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Internal angular randomization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Integrate over surface and volume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Balance inflow and out flow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Consider based on ray optics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09" y="4059783"/>
            <a:ext cx="2827338" cy="89217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141" y="4851871"/>
            <a:ext cx="2925763" cy="1241425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067944" y="4221088"/>
            <a:ext cx="4608512" cy="1872208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Solid angle is function of n</a:t>
            </a:r>
            <a:r>
              <a:rPr lang="en-US" altLang="ko-KR" sz="20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Take Energy balance (inflow and out flow)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Intensity enhanced by the factor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ko-K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4860032" y="692696"/>
            <a:ext cx="3960440" cy="5472608"/>
          </a:xfrm>
          <a:prstGeom prst="wedgeRoundRectCallout">
            <a:avLst>
              <a:gd name="adj1" fmla="val -66639"/>
              <a:gd name="adj2" fmla="val -8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5148064" y="980728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With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nanophotonics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932040" y="1352962"/>
            <a:ext cx="36840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 structure dimension 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2000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l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956376" y="1340768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alt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7960795" y="1444714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~</a:t>
            </a:r>
            <a:endParaRPr lang="en-US" alt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932040" y="2020778"/>
            <a:ext cx="3816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Lay optics is no more applicable</a:t>
            </a: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light can get a momentum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from the structure.</a:t>
            </a:r>
          </a:p>
        </p:txBody>
      </p:sp>
      <p:pic>
        <p:nvPicPr>
          <p:cNvPr id="33794" name="Picture 2" descr="C:\Users\Seokjun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164748"/>
            <a:ext cx="1872208" cy="2496277"/>
          </a:xfrm>
          <a:prstGeom prst="rect">
            <a:avLst/>
          </a:prstGeom>
          <a:noFill/>
        </p:spPr>
      </p:pic>
      <p:sp>
        <p:nvSpPr>
          <p:cNvPr id="31" name="직사각형 30"/>
          <p:cNvSpPr/>
          <p:nvPr/>
        </p:nvSpPr>
        <p:spPr>
          <a:xfrm>
            <a:off x="5292080" y="5733256"/>
            <a:ext cx="3203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[http://www.nano.utexas.edu/cd-diffraction-patterns-2/]</a:t>
            </a:r>
            <a:endParaRPr lang="en-US" sz="1100" dirty="0"/>
          </a:p>
        </p:txBody>
      </p:sp>
      <p:sp>
        <p:nvSpPr>
          <p:cNvPr id="32" name="직사각형 31"/>
          <p:cNvSpPr/>
          <p:nvPr/>
        </p:nvSpPr>
        <p:spPr>
          <a:xfrm>
            <a:off x="2555776" y="63720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[E.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Yablonovitch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,. et al., </a:t>
            </a:r>
            <a:r>
              <a:rPr lang="en-US" altLang="ko-KR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J. Opt. Soc. Am.,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72 899 (1982)]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C:\Users\Seokjun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543425" cy="2962275"/>
          </a:xfrm>
          <a:prstGeom prst="rect">
            <a:avLst/>
          </a:prstGeom>
          <a:noFill/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51520" y="1136938"/>
            <a:ext cx="4608512" cy="2448272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Assumptions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Internal angular randomization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Integrate over surface and volume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Balance inflow and out flow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Consider based on ray optics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09" y="4059783"/>
            <a:ext cx="2827338" cy="89217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141" y="4851871"/>
            <a:ext cx="2925763" cy="1241425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4067944" y="4221088"/>
            <a:ext cx="4608512" cy="1872208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Solid angle is function of n</a:t>
            </a:r>
            <a:r>
              <a:rPr lang="en-US" altLang="ko-KR" sz="20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Take Energy balance (inflow and out flow)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Intensity enhanced by the factor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ko-K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4860032" y="692696"/>
            <a:ext cx="3960440" cy="5472608"/>
          </a:xfrm>
          <a:prstGeom prst="wedgeRoundRectCallout">
            <a:avLst>
              <a:gd name="adj1" fmla="val -65424"/>
              <a:gd name="adj2" fmla="val -295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4896544" y="1385481"/>
            <a:ext cx="4067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 can carefully design the </a:t>
            </a: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structure by using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manufacturable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method for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surpassing this </a:t>
            </a:r>
          </a:p>
          <a:p>
            <a:pPr marL="342900" indent="-342900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Lambertian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limit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580112" y="4180438"/>
            <a:ext cx="2448272" cy="216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82547" y="4404846"/>
            <a:ext cx="2448272" cy="351656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80112" y="4764886"/>
            <a:ext cx="2448272" cy="35165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4208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Light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순서도: 병합 34"/>
          <p:cNvSpPr/>
          <p:nvPr/>
        </p:nvSpPr>
        <p:spPr>
          <a:xfrm>
            <a:off x="5580112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순서도: 병합 35"/>
          <p:cNvSpPr/>
          <p:nvPr/>
        </p:nvSpPr>
        <p:spPr>
          <a:xfrm>
            <a:off x="5717520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순서도: 병합 36"/>
          <p:cNvSpPr/>
          <p:nvPr/>
        </p:nvSpPr>
        <p:spPr>
          <a:xfrm>
            <a:off x="5864840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순서도: 병합 37"/>
          <p:cNvSpPr/>
          <p:nvPr/>
        </p:nvSpPr>
        <p:spPr>
          <a:xfrm>
            <a:off x="6008856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순서도: 병합 38"/>
          <p:cNvSpPr/>
          <p:nvPr/>
        </p:nvSpPr>
        <p:spPr>
          <a:xfrm>
            <a:off x="6156176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순서도: 병합 39"/>
          <p:cNvSpPr/>
          <p:nvPr/>
        </p:nvSpPr>
        <p:spPr>
          <a:xfrm>
            <a:off x="6293584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순서도: 병합 40"/>
          <p:cNvSpPr/>
          <p:nvPr/>
        </p:nvSpPr>
        <p:spPr>
          <a:xfrm>
            <a:off x="6440904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순서도: 병합 41"/>
          <p:cNvSpPr/>
          <p:nvPr/>
        </p:nvSpPr>
        <p:spPr>
          <a:xfrm>
            <a:off x="6584920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순서도: 병합 42"/>
          <p:cNvSpPr/>
          <p:nvPr/>
        </p:nvSpPr>
        <p:spPr>
          <a:xfrm>
            <a:off x="6732240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순서도: 병합 43"/>
          <p:cNvSpPr/>
          <p:nvPr/>
        </p:nvSpPr>
        <p:spPr>
          <a:xfrm>
            <a:off x="6869648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순서도: 병합 44"/>
          <p:cNvSpPr/>
          <p:nvPr/>
        </p:nvSpPr>
        <p:spPr>
          <a:xfrm>
            <a:off x="7016968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순서도: 병합 45"/>
          <p:cNvSpPr/>
          <p:nvPr/>
        </p:nvSpPr>
        <p:spPr>
          <a:xfrm>
            <a:off x="7160984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순서도: 병합 46"/>
          <p:cNvSpPr/>
          <p:nvPr/>
        </p:nvSpPr>
        <p:spPr>
          <a:xfrm>
            <a:off x="7308304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순서도: 병합 47"/>
          <p:cNvSpPr/>
          <p:nvPr/>
        </p:nvSpPr>
        <p:spPr>
          <a:xfrm>
            <a:off x="7445712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순서도: 병합 48"/>
          <p:cNvSpPr/>
          <p:nvPr/>
        </p:nvSpPr>
        <p:spPr>
          <a:xfrm>
            <a:off x="7593032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순서도: 병합 49"/>
          <p:cNvSpPr/>
          <p:nvPr/>
        </p:nvSpPr>
        <p:spPr>
          <a:xfrm>
            <a:off x="7737048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순서도: 병합 50"/>
          <p:cNvSpPr/>
          <p:nvPr/>
        </p:nvSpPr>
        <p:spPr>
          <a:xfrm>
            <a:off x="7884368" y="4748098"/>
            <a:ext cx="144016" cy="144016"/>
          </a:xfrm>
          <a:prstGeom prst="flowChartMerg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직선 화살표 연결선 51"/>
          <p:cNvCxnSpPr/>
          <p:nvPr/>
        </p:nvCxnSpPr>
        <p:spPr>
          <a:xfrm>
            <a:off x="6372200" y="3595082"/>
            <a:ext cx="0" cy="1224136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6660232" y="3595082"/>
            <a:ext cx="0" cy="1224136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6948264" y="3595082"/>
            <a:ext cx="0" cy="1224136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7236296" y="3595082"/>
            <a:ext cx="0" cy="1224136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7236296" y="4387170"/>
            <a:ext cx="504056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6948264" y="4387170"/>
            <a:ext cx="504056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 flipV="1">
            <a:off x="6660232" y="4387170"/>
            <a:ext cx="504056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 flipV="1">
            <a:off x="6372200" y="4387170"/>
            <a:ext cx="504056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 flipH="1" flipV="1">
            <a:off x="5940152" y="4387170"/>
            <a:ext cx="432048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H="1" flipV="1">
            <a:off x="6228184" y="4387170"/>
            <a:ext cx="432048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H="1" flipV="1">
            <a:off x="6516216" y="4387170"/>
            <a:ext cx="432048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flipH="1" flipV="1">
            <a:off x="6804248" y="4387170"/>
            <a:ext cx="432048" cy="36004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2555776" y="637203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[E.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Yablonovitch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,. et al., </a:t>
            </a:r>
            <a:r>
              <a:rPr lang="en-US" altLang="ko-KR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J. Opt. Soc. Am.,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72 899 (1982)]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4338" y="357188"/>
            <a:ext cx="8372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Super-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</a:t>
            </a:r>
            <a:endParaRPr lang="en-US" altLang="ko-KR" sz="24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161"/>
          <p:cNvSpPr txBox="1">
            <a:spLocks noChangeArrowheads="1"/>
          </p:cNvSpPr>
          <p:nvPr/>
        </p:nvSpPr>
        <p:spPr bwMode="auto">
          <a:xfrm>
            <a:off x="323528" y="4075919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Light trapping limit with SPPs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그림 2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5639"/>
            <a:ext cx="2736304" cy="2451528"/>
          </a:xfrm>
          <a:prstGeom prst="rect">
            <a:avLst/>
          </a:prstGeo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253" y="4869160"/>
            <a:ext cx="1387475" cy="685800"/>
          </a:xfrm>
          <a:prstGeom prst="rect">
            <a:avLst/>
          </a:prstGeom>
          <a:noFill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157389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157389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5" cstate="print"/>
          <a:srcRect l="65855" t="9159" r="6861" b="60311"/>
          <a:stretch>
            <a:fillRect/>
          </a:stretch>
        </p:blipFill>
        <p:spPr>
          <a:xfrm>
            <a:off x="3203848" y="1700809"/>
            <a:ext cx="1170709" cy="1080119"/>
          </a:xfrm>
          <a:prstGeom prst="rect">
            <a:avLst/>
          </a:prstGeom>
        </p:spPr>
      </p:pic>
      <p:sp>
        <p:nvSpPr>
          <p:cNvPr id="36" name="TextBox 161"/>
          <p:cNvSpPr txBox="1">
            <a:spLocks noChangeArrowheads="1"/>
          </p:cNvSpPr>
          <p:nvPr/>
        </p:nvSpPr>
        <p:spPr bwMode="auto">
          <a:xfrm>
            <a:off x="3059832" y="2924944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resonator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그림 14" descr="6.png"/>
          <p:cNvPicPr>
            <a:picLocks noChangeAspect="1"/>
          </p:cNvPicPr>
          <p:nvPr/>
        </p:nvPicPr>
        <p:blipFill>
          <a:blip r:embed="rId6" cstate="print"/>
          <a:srcRect l="65607" t="6250" r="5526" b="50000"/>
          <a:stretch>
            <a:fillRect/>
          </a:stretch>
        </p:blipFill>
        <p:spPr>
          <a:xfrm>
            <a:off x="4644008" y="1628800"/>
            <a:ext cx="961821" cy="122413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993512" y="1196752"/>
            <a:ext cx="2946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[M. C. Dennis. et al., </a:t>
            </a:r>
            <a:r>
              <a:rPr lang="en-US" altLang="ko-KR" sz="1200" i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Nano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lang="en-US" altLang="ko-KR" sz="1200" i="1" dirty="0" err="1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Lett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,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(2012)]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1196752"/>
            <a:ext cx="2439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[E. A. Schiff et al., 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JAP,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(2011)]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334529" y="1196752"/>
            <a:ext cx="2125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[Z. Yu. et al., 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PNAS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(2015)]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그림 20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3479" y="4210055"/>
            <a:ext cx="1618892" cy="1389443"/>
          </a:xfrm>
          <a:prstGeom prst="rect">
            <a:avLst/>
          </a:prstGeom>
        </p:spPr>
      </p:pic>
      <p:pic>
        <p:nvPicPr>
          <p:cNvPr id="22" name="그림 21" descr="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87" y="4221088"/>
            <a:ext cx="2579853" cy="1323431"/>
          </a:xfrm>
          <a:prstGeom prst="rect">
            <a:avLst/>
          </a:prstGeom>
        </p:spPr>
      </p:pic>
      <p:pic>
        <p:nvPicPr>
          <p:cNvPr id="23" name="그림 22" descr="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1628800"/>
            <a:ext cx="1844040" cy="2225040"/>
          </a:xfrm>
          <a:prstGeom prst="rect">
            <a:avLst/>
          </a:prstGeom>
        </p:spPr>
      </p:pic>
      <p:sp>
        <p:nvSpPr>
          <p:cNvPr id="24" name="TextBox 161"/>
          <p:cNvSpPr txBox="1">
            <a:spLocks noChangeArrowheads="1"/>
          </p:cNvSpPr>
          <p:nvPr/>
        </p:nvSpPr>
        <p:spPr bwMode="auto">
          <a:xfrm>
            <a:off x="4932040" y="2996952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High index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guided mode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915816" y="3861048"/>
            <a:ext cx="2202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[D. Zhou. et al., </a:t>
            </a:r>
            <a:r>
              <a:rPr lang="en-US" altLang="ko-KR" sz="1200" i="1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JAP,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 (2008)]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61"/>
          <p:cNvSpPr txBox="1">
            <a:spLocks noChangeArrowheads="1"/>
          </p:cNvSpPr>
          <p:nvPr/>
        </p:nvSpPr>
        <p:spPr bwMode="auto">
          <a:xfrm>
            <a:off x="2987824" y="5661025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Diffraction grating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1316</Words>
  <Application>Microsoft Macintosh PowerPoint</Application>
  <PresentationFormat>On-screen Show (4:3)</PresentationFormat>
  <Paragraphs>216</Paragraphs>
  <Slides>24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James Thomas</cp:lastModifiedBy>
  <cp:revision>436</cp:revision>
  <dcterms:created xsi:type="dcterms:W3CDTF">2006-10-05T04:04:58Z</dcterms:created>
  <dcterms:modified xsi:type="dcterms:W3CDTF">2016-05-04T20:34:31Z</dcterms:modified>
</cp:coreProperties>
</file>