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8" r:id="rId21"/>
    <p:sldId id="282" r:id="rId22"/>
    <p:sldId id="274" r:id="rId23"/>
    <p:sldId id="275" r:id="rId24"/>
    <p:sldId id="276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6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1BEB-B42D-7543-B149-123291D384B1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79FA-F21C-AE46-8A27-13CB1D0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1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1BEB-B42D-7543-B149-123291D384B1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79FA-F21C-AE46-8A27-13CB1D0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0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1BEB-B42D-7543-B149-123291D384B1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79FA-F21C-AE46-8A27-13CB1D0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7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1BEB-B42D-7543-B149-123291D384B1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79FA-F21C-AE46-8A27-13CB1D0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9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1BEB-B42D-7543-B149-123291D384B1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79FA-F21C-AE46-8A27-13CB1D0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0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1BEB-B42D-7543-B149-123291D384B1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79FA-F21C-AE46-8A27-13CB1D0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2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1BEB-B42D-7543-B149-123291D384B1}" type="datetimeFigureOut">
              <a:rPr lang="en-US" smtClean="0"/>
              <a:t>2/12/16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79FA-F21C-AE46-8A27-13CB1D0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7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1BEB-B42D-7543-B149-123291D384B1}" type="datetimeFigureOut">
              <a:rPr lang="en-US" smtClean="0"/>
              <a:t>2/12/16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79FA-F21C-AE46-8A27-13CB1D0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3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1BEB-B42D-7543-B149-123291D384B1}" type="datetimeFigureOut">
              <a:rPr lang="en-US" smtClean="0"/>
              <a:t>2/12/16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79FA-F21C-AE46-8A27-13CB1D0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9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1BEB-B42D-7543-B149-123291D384B1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79FA-F21C-AE46-8A27-13CB1D0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7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1BEB-B42D-7543-B149-123291D384B1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79FA-F21C-AE46-8A27-13CB1D0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B1BEB-B42D-7543-B149-123291D384B1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579FA-F21C-AE46-8A27-13CB1D0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5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301625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Lecture 9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1429270"/>
            <a:ext cx="6400800" cy="4438129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Correction!  (Shout out of thanks to </a:t>
            </a:r>
            <a:r>
              <a:rPr lang="en-US" sz="2000" dirty="0" err="1" smtClean="0">
                <a:solidFill>
                  <a:schemeClr val="tx1"/>
                </a:solidFill>
              </a:rPr>
              <a:t>Seok</a:t>
            </a:r>
            <a:r>
              <a:rPr lang="en-US" sz="2000" dirty="0" smtClean="0">
                <a:solidFill>
                  <a:schemeClr val="tx1"/>
                </a:solidFill>
              </a:rPr>
              <a:t>!)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To get the wave equation for v when C</a:t>
            </a:r>
            <a:r>
              <a:rPr lang="en-US" sz="2000" baseline="-25000" dirty="0" smtClean="0">
                <a:solidFill>
                  <a:schemeClr val="tx1"/>
                </a:solidFill>
              </a:rPr>
              <a:t>13</a:t>
            </a:r>
            <a:r>
              <a:rPr lang="en-US" sz="2000" dirty="0" smtClean="0">
                <a:solidFill>
                  <a:schemeClr val="tx1"/>
                </a:solidFill>
              </a:rPr>
              <a:t>≠ C</a:t>
            </a:r>
            <a:r>
              <a:rPr lang="en-US" sz="2000" baseline="-25000" dirty="0" smtClean="0">
                <a:solidFill>
                  <a:schemeClr val="tx1"/>
                </a:solidFill>
              </a:rPr>
              <a:t>12</a:t>
            </a:r>
            <a:r>
              <a:rPr lang="en-US" sz="2000" dirty="0" smtClean="0">
                <a:solidFill>
                  <a:schemeClr val="tx1"/>
                </a:solidFill>
              </a:rPr>
              <a:t>, it is NOT OK to just do a cyclic permutation. That’s because saying </a:t>
            </a:r>
            <a:r>
              <a:rPr lang="en-US" sz="2000" dirty="0" smtClean="0">
                <a:solidFill>
                  <a:schemeClr val="tx1"/>
                </a:solidFill>
              </a:rPr>
              <a:t>C</a:t>
            </a:r>
            <a:r>
              <a:rPr lang="en-US" sz="2000" baseline="-25000" dirty="0" smtClean="0">
                <a:solidFill>
                  <a:schemeClr val="tx1"/>
                </a:solidFill>
              </a:rPr>
              <a:t>13</a:t>
            </a:r>
            <a:r>
              <a:rPr lang="en-US" sz="2000" dirty="0" smtClean="0">
                <a:solidFill>
                  <a:schemeClr val="tx1"/>
                </a:solidFill>
              </a:rPr>
              <a:t>≠ C</a:t>
            </a:r>
            <a:r>
              <a:rPr lang="en-US" sz="2000" baseline="-25000" dirty="0" smtClean="0">
                <a:solidFill>
                  <a:schemeClr val="tx1"/>
                </a:solidFill>
              </a:rPr>
              <a:t>12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gets rid of the cubic symmetry. 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If you go back to F=ma, or  </a:t>
            </a: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y</a:t>
            </a:r>
            <a:r>
              <a:rPr lang="en-US" sz="2000" dirty="0" smtClean="0">
                <a:solidFill>
                  <a:schemeClr val="tx1"/>
                </a:solidFill>
              </a:rPr>
              <a:t>ou can find the correct expression. (Perhaps not surprisingly, there is NO effect of C</a:t>
            </a:r>
            <a:r>
              <a:rPr lang="en-US" sz="2000" baseline="-25000" dirty="0" smtClean="0">
                <a:solidFill>
                  <a:schemeClr val="tx1"/>
                </a:solidFill>
              </a:rPr>
              <a:t>13</a:t>
            </a:r>
            <a:r>
              <a:rPr lang="en-US" sz="2000" dirty="0" smtClean="0">
                <a:solidFill>
                  <a:schemeClr val="tx1"/>
                </a:solidFill>
              </a:rPr>
              <a:t> on wave propagation along [110] with displacement in the </a:t>
            </a:r>
            <a:r>
              <a:rPr lang="en-US" sz="2000" dirty="0" err="1" smtClean="0">
                <a:solidFill>
                  <a:schemeClr val="tx1"/>
                </a:solidFill>
              </a:rPr>
              <a:t>xy</a:t>
            </a:r>
            <a:r>
              <a:rPr lang="en-US" sz="2000" dirty="0" smtClean="0">
                <a:solidFill>
                  <a:schemeClr val="tx1"/>
                </a:solidFill>
              </a:rPr>
              <a:t> plane.)</a:t>
            </a:r>
          </a:p>
          <a:p>
            <a:pPr algn="l"/>
            <a:endParaRPr lang="en-US" sz="2000" dirty="0"/>
          </a:p>
          <a:p>
            <a:pPr algn="l"/>
            <a:endParaRPr lang="en-US" sz="2000" dirty="0" smtClean="0"/>
          </a:p>
          <a:p>
            <a:pPr algn="l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466" y="3439102"/>
            <a:ext cx="2473367" cy="58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9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2D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" y="1417638"/>
            <a:ext cx="6869059" cy="48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08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774700"/>
            <a:ext cx="6922181" cy="52982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5918200"/>
            <a:ext cx="4229100" cy="939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00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3D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">
            <a:off x="457198" y="6072908"/>
            <a:ext cx="3893821" cy="5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9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Simplest possible modification of Einstein model</a:t>
            </a:r>
            <a:br>
              <a:rPr lang="en-US" sz="2400" dirty="0" smtClean="0"/>
            </a:br>
            <a:r>
              <a:rPr lang="en-US" sz="2400" dirty="0" smtClean="0"/>
              <a:t>Debye --  all waves have same speed.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4804"/>
            <a:ext cx="977900" cy="465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000" y="1670205"/>
            <a:ext cx="6485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might expect this model to work well at low temperature. </a:t>
            </a:r>
          </a:p>
          <a:p>
            <a:r>
              <a:rPr lang="en-US" dirty="0" smtClean="0"/>
              <a:t>Then, only low frequency, long wavelength phonons can be excited.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16536"/>
            <a:ext cx="1993900" cy="5271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3801" y="3121332"/>
            <a:ext cx="657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BUT: we need to have a cutoff on 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dirty="0" smtClean="0">
                <a:cs typeface="Symbol" charset="2"/>
              </a:rPr>
              <a:t>. We will chose it so that we have the correct total number N of states.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870632"/>
            <a:ext cx="1789044" cy="57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442131"/>
            <a:ext cx="4292600" cy="727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5169690"/>
            <a:ext cx="4000500" cy="8664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68900" y="4985024"/>
            <a:ext cx="155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polarizations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588" y="5354356"/>
            <a:ext cx="1808012" cy="3373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1900" y="5583722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9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Debye Model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94" y="1231900"/>
            <a:ext cx="1943806" cy="73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94" y="1968500"/>
            <a:ext cx="2836333" cy="88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3162300"/>
            <a:ext cx="5109331" cy="77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190999"/>
            <a:ext cx="5600700" cy="226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9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Debye Model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99" y="1320800"/>
            <a:ext cx="6184397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2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Summary of key idea: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1" y="1701800"/>
            <a:ext cx="75819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 linear, square, or cubic lattice, phonon states (</a:t>
            </a:r>
            <a:r>
              <a:rPr lang="en-US" dirty="0" err="1" smtClean="0"/>
              <a:t>wavevectors</a:t>
            </a:r>
            <a:r>
              <a:rPr lang="en-US" dirty="0" smtClean="0"/>
              <a:t> K) are uniformly spaced in “k-space”… on a lattice of points separated by L/2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</a:p>
          <a:p>
            <a:endParaRPr lang="en-US" dirty="0">
              <a:latin typeface="Symbol" charset="2"/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The different </a:t>
            </a:r>
            <a:r>
              <a:rPr lang="en-US" dirty="0" err="1" smtClean="0">
                <a:cs typeface="Symbol" charset="2"/>
              </a:rPr>
              <a:t>wavevectors</a:t>
            </a:r>
            <a:r>
              <a:rPr lang="en-US" dirty="0" smtClean="0">
                <a:cs typeface="Symbol" charset="2"/>
              </a:rPr>
              <a:t> will have different frequencies. For statistical mechanics, the energy of a state determines its “occupancy.”  So we need to know how many states have a given frequency = energy. That is the density of states. </a:t>
            </a:r>
          </a:p>
          <a:p>
            <a:endParaRPr lang="en-US" dirty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For any given density of states D(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dirty="0" smtClean="0">
                <a:cs typeface="Symbol" charset="2"/>
              </a:rPr>
              <a:t>), we can “turn the crank” using stat </a:t>
            </a:r>
            <a:r>
              <a:rPr lang="en-US" dirty="0" err="1" smtClean="0">
                <a:cs typeface="Symbol" charset="2"/>
              </a:rPr>
              <a:t>mech</a:t>
            </a:r>
            <a:r>
              <a:rPr lang="en-US" dirty="0" smtClean="0">
                <a:cs typeface="Symbol" charset="2"/>
              </a:rPr>
              <a:t> to find the energy in the phonons, and thus the lattice heat capacity. </a:t>
            </a:r>
          </a:p>
          <a:p>
            <a:endParaRPr lang="en-US" dirty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(If you are given the density of states, it doesn’t matter what the underlying lattice is.)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2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7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/>
              <a:t>Lecture 10 </a:t>
            </a:r>
            <a:br>
              <a:rPr lang="en-US" sz="2000" dirty="0" smtClean="0"/>
            </a:br>
            <a:r>
              <a:rPr lang="en-US" sz="2000" dirty="0" smtClean="0"/>
              <a:t>Midterm exam on Chapters 1-8 Thursday March 24?</a:t>
            </a:r>
            <a:br>
              <a:rPr lang="en-US" sz="2000" dirty="0" smtClean="0"/>
            </a:br>
            <a:r>
              <a:rPr lang="en-US" sz="2000" dirty="0" smtClean="0"/>
              <a:t>I plan to hand out the problems before the break. </a:t>
            </a:r>
            <a:br>
              <a:rPr lang="en-US" sz="2000" dirty="0" smtClean="0"/>
            </a:br>
            <a:r>
              <a:rPr lang="en-US" sz="2000" dirty="0" smtClean="0"/>
              <a:t>You will need to rework the problems in class, with an appropriate equation sheet.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1" y="1877602"/>
            <a:ext cx="758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 linear, square, or cubic lattice, phonon states (</a:t>
            </a:r>
            <a:r>
              <a:rPr lang="en-US" dirty="0" err="1" smtClean="0"/>
              <a:t>wavevectors</a:t>
            </a:r>
            <a:r>
              <a:rPr lang="en-US" dirty="0" smtClean="0"/>
              <a:t> K) are uniformly spaced in “k-space”… on a lattice of points separated by L/2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</a:p>
          <a:p>
            <a:endParaRPr lang="en-US" dirty="0" smtClean="0">
              <a:latin typeface="Symbol" charset="2"/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What is the density of states for the </a:t>
            </a:r>
            <a:r>
              <a:rPr lang="en-US" b="1" dirty="0" smtClean="0">
                <a:cs typeface="Symbol" charset="2"/>
              </a:rPr>
              <a:t>1D </a:t>
            </a:r>
            <a:r>
              <a:rPr lang="en-US" dirty="0" smtClean="0">
                <a:cs typeface="Symbol" charset="2"/>
              </a:rPr>
              <a:t>monatomic chain model?</a:t>
            </a:r>
          </a:p>
          <a:p>
            <a:endParaRPr lang="en-US" dirty="0">
              <a:cs typeface="Symbol" charset="2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302939"/>
              </p:ext>
            </p:extLst>
          </p:nvPr>
        </p:nvGraphicFramePr>
        <p:xfrm>
          <a:off x="3162300" y="3331660"/>
          <a:ext cx="1619250" cy="38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3" imgW="1003300" imgH="241300" progId="Equation.3">
                  <p:embed/>
                </p:oleObj>
              </mc:Choice>
              <mc:Fallback>
                <p:oleObj name="Equation" r:id="rId3" imgW="1003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2300" y="3331660"/>
                        <a:ext cx="1619250" cy="389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0900" y="3962400"/>
            <a:ext cx="5609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Solve for K(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dirty="0" smtClean="0">
                <a:cs typeface="Symbol" charset="2"/>
              </a:rPr>
              <a:t>) and compute </a:t>
            </a:r>
            <a:r>
              <a:rPr lang="en-US" dirty="0" err="1" smtClean="0">
                <a:cs typeface="Symbol" charset="2"/>
              </a:rPr>
              <a:t>dK</a:t>
            </a:r>
            <a:r>
              <a:rPr lang="en-US" dirty="0" smtClean="0">
                <a:cs typeface="Symbol" charset="2"/>
              </a:rPr>
              <a:t>/</a:t>
            </a:r>
            <a:r>
              <a:rPr lang="en-US" dirty="0" err="1" smtClean="0">
                <a:cs typeface="Symbol" charset="2"/>
              </a:rPr>
              <a:t>d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endParaRPr lang="en-US" dirty="0" smtClean="0">
              <a:latin typeface="Symbol" charset="2"/>
              <a:cs typeface="Symbol" charset="2"/>
            </a:endParaRPr>
          </a:p>
          <a:p>
            <a:endParaRPr lang="en-US" dirty="0" smtClean="0">
              <a:cs typeface="Symbol" charset="2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cs typeface="Symbol" charset="2"/>
              </a:rPr>
              <a:t>The number of states between 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dirty="0" smtClean="0">
                <a:cs typeface="Symbol" charset="2"/>
              </a:rPr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w+Dw</a:t>
            </a:r>
            <a:r>
              <a:rPr lang="en-US" dirty="0" smtClean="0">
                <a:latin typeface="Symbol" charset="2"/>
                <a:cs typeface="Symbol" charset="2"/>
              </a:rPr>
              <a:t> = DK </a:t>
            </a:r>
            <a:r>
              <a:rPr lang="en-US" dirty="0" smtClean="0">
                <a:cs typeface="Symbol" charset="2"/>
              </a:rPr>
              <a:t>L</a:t>
            </a:r>
            <a:r>
              <a:rPr lang="en-US" dirty="0" smtClean="0">
                <a:latin typeface="Symbol" charset="2"/>
                <a:cs typeface="Symbol" charset="2"/>
              </a:rPr>
              <a:t> /p</a:t>
            </a:r>
            <a:endParaRPr lang="en-US" dirty="0" smtClean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L = size of the crystal.  Draw a sketch and find D</a:t>
            </a:r>
            <a:r>
              <a:rPr lang="en-US" baseline="-25000" dirty="0" smtClean="0">
                <a:cs typeface="Symbol" charset="2"/>
              </a:rPr>
              <a:t>1</a:t>
            </a:r>
            <a:r>
              <a:rPr lang="en-US" dirty="0" smtClean="0">
                <a:cs typeface="Symbol" charset="2"/>
              </a:rPr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0400" y="6007100"/>
            <a:ext cx="5630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units of the density of phonon states, D</a:t>
            </a:r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dirty="0" smtClean="0">
                <a:cs typeface="Symbol" charset="2"/>
              </a:rPr>
              <a:t>) 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8900" y="1549400"/>
            <a:ext cx="8940800" cy="241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2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86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err="1" smtClean="0"/>
              <a:t>Ans</a:t>
            </a:r>
            <a:r>
              <a:rPr lang="en-US" sz="2000" dirty="0" smtClean="0"/>
              <a:t>: D(</a:t>
            </a:r>
            <a:r>
              <a:rPr lang="en-US" sz="2000" dirty="0" smtClean="0">
                <a:latin typeface="Symbol" charset="2"/>
                <a:cs typeface="Symbol" charset="2"/>
              </a:rPr>
              <a:t>w</a:t>
            </a:r>
            <a:r>
              <a:rPr lang="en-US" sz="2000" dirty="0" smtClean="0">
                <a:latin typeface="+mn-lt"/>
                <a:cs typeface="Symbol" charset="2"/>
              </a:rPr>
              <a:t>) is in </a:t>
            </a:r>
            <a:r>
              <a:rPr lang="en-US" sz="2000" dirty="0" smtClean="0">
                <a:latin typeface="+mn-lt"/>
              </a:rPr>
              <a:t>seconds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79400" y="546100"/>
            <a:ext cx="8140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What if a crystal isn’t cubic? </a:t>
            </a:r>
          </a:p>
          <a:p>
            <a:endParaRPr lang="en-US" sz="1600" dirty="0"/>
          </a:p>
          <a:p>
            <a:r>
              <a:rPr lang="en-US" sz="1600" dirty="0" smtClean="0"/>
              <a:t>That will change the normal modes. However, the density of normal modes in k-space stays the same. (Think about simply taking k-space and shearing it to get a non-cubic lattice.)</a:t>
            </a:r>
          </a:p>
          <a:p>
            <a:endParaRPr lang="en-US" sz="1600" dirty="0"/>
          </a:p>
          <a:p>
            <a:r>
              <a:rPr lang="en-US" sz="1600" dirty="0" smtClean="0"/>
              <a:t>There are always (L/2</a:t>
            </a:r>
            <a:r>
              <a:rPr lang="en-US" sz="1600" dirty="0" smtClean="0">
                <a:latin typeface="Symbol" charset="2"/>
                <a:cs typeface="Symbol" charset="2"/>
              </a:rPr>
              <a:t>p</a:t>
            </a:r>
            <a:r>
              <a:rPr lang="en-US" sz="1600" dirty="0" smtClean="0"/>
              <a:t>)</a:t>
            </a:r>
            <a:r>
              <a:rPr lang="en-US" sz="1600" baseline="30000" dirty="0" smtClean="0"/>
              <a:t>3 </a:t>
            </a:r>
            <a:r>
              <a:rPr lang="en-US" sz="1600" dirty="0" smtClean="0"/>
              <a:t> modes per unit volume of k-space. Bigger crystal, more modes. (You add longer wavelength modes.)</a:t>
            </a:r>
          </a:p>
          <a:p>
            <a:endParaRPr lang="en-US" sz="1600" dirty="0"/>
          </a:p>
          <a:p>
            <a:r>
              <a:rPr lang="en-US" sz="1600" dirty="0" smtClean="0"/>
              <a:t>So the general calculation of density of states can be computed (formally) …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7000" y="546100"/>
            <a:ext cx="40767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2755900"/>
            <a:ext cx="6247596" cy="36093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3200399"/>
            <a:ext cx="1803400" cy="5216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" y="3918893"/>
            <a:ext cx="1409700" cy="4370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00" y="4584699"/>
            <a:ext cx="2070100" cy="4081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800" y="5435599"/>
            <a:ext cx="2095500" cy="8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2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9400" y="546100"/>
            <a:ext cx="8140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density of states usually diverges when the group velocity goes to zero. (“Van Hove” singularities)</a:t>
            </a:r>
          </a:p>
          <a:p>
            <a:endParaRPr lang="en-US" sz="1600" dirty="0"/>
          </a:p>
          <a:p>
            <a:r>
              <a:rPr lang="en-US" sz="1600" dirty="0" smtClean="0"/>
              <a:t>The internal energy U is still continuous, since it is an integral over D.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7000" y="546100"/>
            <a:ext cx="40767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5075930"/>
            <a:ext cx="2095500" cy="834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1651000"/>
            <a:ext cx="6819900" cy="30377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501" y="4838700"/>
            <a:ext cx="5562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the Debye density of states increases </a:t>
            </a:r>
            <a:r>
              <a:rPr lang="en-US" dirty="0" err="1" smtClean="0"/>
              <a:t>quadratically</a:t>
            </a:r>
            <a:r>
              <a:rPr lang="en-US" dirty="0" smtClean="0"/>
              <a:t> with frequency</a:t>
            </a:r>
          </a:p>
          <a:p>
            <a:r>
              <a:rPr lang="en-US" dirty="0" smtClean="0"/>
              <a:t> or </a:t>
            </a:r>
            <a:r>
              <a:rPr lang="en-US" dirty="0" err="1" smtClean="0"/>
              <a:t>quadratically</a:t>
            </a:r>
            <a:r>
              <a:rPr lang="en-US" dirty="0" smtClean="0"/>
              <a:t> with k (which is proportional to freq.)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4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/>
              <a:t>More calculations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1" y="1701800"/>
            <a:ext cx="758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Symbol" charset="2"/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What is the density of states for a 3D crystal for the optical phonons? We take</a:t>
            </a:r>
          </a:p>
          <a:p>
            <a:endParaRPr lang="en-US" dirty="0">
              <a:cs typeface="Symbol" charset="2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099128"/>
              </p:ext>
            </p:extLst>
          </p:nvPr>
        </p:nvGraphicFramePr>
        <p:xfrm>
          <a:off x="3576638" y="2965450"/>
          <a:ext cx="13747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3" imgW="850900" imgH="241300" progId="Equation.3">
                  <p:embed/>
                </p:oleObj>
              </mc:Choice>
              <mc:Fallback>
                <p:oleObj name="Equation" r:id="rId3" imgW="850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6638" y="2965450"/>
                        <a:ext cx="1374775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0900" y="3962400"/>
            <a:ext cx="47421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Solve for K(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dirty="0" smtClean="0">
                <a:cs typeface="Symbol" charset="2"/>
              </a:rPr>
              <a:t>) and compute </a:t>
            </a:r>
            <a:r>
              <a:rPr lang="en-US" dirty="0" err="1" smtClean="0">
                <a:cs typeface="Symbol" charset="2"/>
              </a:rPr>
              <a:t>dK</a:t>
            </a:r>
            <a:r>
              <a:rPr lang="en-US" dirty="0" smtClean="0">
                <a:cs typeface="Symbol" charset="2"/>
              </a:rPr>
              <a:t>/</a:t>
            </a:r>
            <a:r>
              <a:rPr lang="en-US" dirty="0" err="1" smtClean="0">
                <a:cs typeface="Symbol" charset="2"/>
              </a:rPr>
              <a:t>d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endParaRPr lang="en-US" dirty="0" smtClean="0">
              <a:latin typeface="Symbol" charset="2"/>
              <a:cs typeface="Symbol" charset="2"/>
            </a:endParaRPr>
          </a:p>
          <a:p>
            <a:endParaRPr lang="en-US" dirty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2. There is one state for every (2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>
                <a:cs typeface="Symbol" charset="2"/>
              </a:rPr>
              <a:t>/L)</a:t>
            </a:r>
            <a:r>
              <a:rPr lang="en-US" baseline="30000" dirty="0" smtClean="0">
                <a:cs typeface="Symbol" charset="2"/>
              </a:rPr>
              <a:t>3</a:t>
            </a:r>
            <a:r>
              <a:rPr lang="en-US" dirty="0" smtClean="0">
                <a:cs typeface="Symbol" charset="2"/>
              </a:rPr>
              <a:t> in K-space.</a:t>
            </a:r>
          </a:p>
          <a:p>
            <a:endParaRPr lang="en-US" dirty="0" smtClean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5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301625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Lecture 9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1429270"/>
            <a:ext cx="6400800" cy="4438129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accent2"/>
                </a:solidFill>
              </a:rPr>
              <a:t>Explanation.</a:t>
            </a:r>
          </a:p>
          <a:p>
            <a:pPr algn="l"/>
            <a:endParaRPr lang="en-US" sz="2000" dirty="0">
              <a:solidFill>
                <a:schemeClr val="accent2"/>
              </a:solidFill>
            </a:endParaRPr>
          </a:p>
          <a:p>
            <a:pPr algn="l"/>
            <a:r>
              <a:rPr lang="en-US" sz="2000" dirty="0" smtClean="0">
                <a:solidFill>
                  <a:schemeClr val="accent2"/>
                </a:solidFill>
              </a:rPr>
              <a:t>What does it mean to talk about the “amplitude”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of a phonon?</a:t>
            </a:r>
          </a:p>
          <a:p>
            <a:pPr algn="l"/>
            <a:endParaRPr lang="en-US" sz="2000" dirty="0">
              <a:solidFill>
                <a:schemeClr val="accent2"/>
              </a:solidFill>
            </a:endParaRPr>
          </a:p>
          <a:p>
            <a:pPr algn="l"/>
            <a:r>
              <a:rPr lang="en-US" sz="2000" dirty="0" smtClean="0">
                <a:solidFill>
                  <a:schemeClr val="accent2"/>
                </a:solidFill>
              </a:rPr>
              <a:t>Analogy: what does it mean to talk about the amplitude of a harmonic oscillator in an energy </a:t>
            </a:r>
            <a:r>
              <a:rPr lang="en-US" sz="2000" dirty="0" err="1" smtClean="0">
                <a:solidFill>
                  <a:schemeClr val="accent2"/>
                </a:solidFill>
              </a:rPr>
              <a:t>eigenstate</a:t>
            </a:r>
            <a:r>
              <a:rPr lang="en-US" sz="2000" dirty="0" smtClean="0">
                <a:solidFill>
                  <a:schemeClr val="accent2"/>
                </a:solidFill>
              </a:rPr>
              <a:t>? How much does it oscillate?</a:t>
            </a:r>
          </a:p>
          <a:p>
            <a:pPr algn="l"/>
            <a:endParaRPr lang="en-US" sz="2000" dirty="0"/>
          </a:p>
          <a:p>
            <a:pPr algn="l"/>
            <a:endParaRPr lang="en-US" sz="2000" dirty="0" smtClean="0"/>
          </a:p>
          <a:p>
            <a:pPr algn="l"/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708709"/>
              </p:ext>
            </p:extLst>
          </p:nvPr>
        </p:nvGraphicFramePr>
        <p:xfrm>
          <a:off x="2336800" y="4521200"/>
          <a:ext cx="3543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1371600" imgH="241300" progId="Equation.3">
                  <p:embed/>
                </p:oleObj>
              </mc:Choice>
              <mc:Fallback>
                <p:oleObj name="Equation" r:id="rId3" imgW="1371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6800" y="4521200"/>
                        <a:ext cx="35433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44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9138"/>
            <a:ext cx="8229600" cy="189706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More calculations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Note that the surface of constant </a:t>
            </a:r>
            <a:r>
              <a:rPr lang="en-US" sz="2000" dirty="0" smtClean="0">
                <a:latin typeface="Symbol" charset="2"/>
                <a:cs typeface="Symbol" charset="2"/>
              </a:rPr>
              <a:t>w</a:t>
            </a:r>
            <a:r>
              <a:rPr lang="en-US" sz="2000" dirty="0" smtClean="0">
                <a:latin typeface="+mn-lt"/>
                <a:cs typeface="Symbol" charset="2"/>
              </a:rPr>
              <a:t> need not be a sphere!</a:t>
            </a:r>
            <a:br>
              <a:rPr lang="en-US" sz="2000" dirty="0" smtClean="0">
                <a:latin typeface="+mn-lt"/>
                <a:cs typeface="Symbol" charset="2"/>
              </a:rPr>
            </a:br>
            <a:r>
              <a:rPr lang="en-US" sz="2000" dirty="0" smtClean="0">
                <a:latin typeface="+mn-lt"/>
                <a:cs typeface="Symbol" charset="2"/>
              </a:rPr>
              <a:t>Let’s discuss an odd 2D crystal….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2755900"/>
            <a:ext cx="6247596" cy="36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5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/>
              <a:t>An intuitive picture for the Debye T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law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41" y="1257300"/>
            <a:ext cx="7690831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64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002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/>
              <a:t>We have considered the phonons to be perfect “normal modes”, or perfect </a:t>
            </a:r>
            <a:r>
              <a:rPr lang="en-US" sz="2000" dirty="0" err="1" smtClean="0"/>
              <a:t>eigenstates</a:t>
            </a:r>
            <a:r>
              <a:rPr lang="en-US" sz="2000" dirty="0" smtClean="0"/>
              <a:t>. (“Stationary” states… like the harmonic oscillator… the atom has a displacement, if you measure it. An atom has momentum, if you measure it.) But if you leave it alone, the phonon lasts forever. 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“Harmonic model”</a:t>
            </a:r>
            <a:br>
              <a:rPr lang="en-US" sz="2000" dirty="0" smtClean="0"/>
            </a:br>
            <a:r>
              <a:rPr lang="en-US" sz="2000" dirty="0" smtClean="0"/>
              <a:t>Other consequences: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71800"/>
            <a:ext cx="7097751" cy="170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8601" y="5074334"/>
            <a:ext cx="704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None of these are true, because the interatomic potential is NOT purely harmonic.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55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956300" y="5080001"/>
            <a:ext cx="2057400" cy="13715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0026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Classical model of thermal expansion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Potential near min:							gx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is small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444" y="1257300"/>
            <a:ext cx="2293056" cy="82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44" y="2563147"/>
            <a:ext cx="2502776" cy="1170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58" y="3924300"/>
            <a:ext cx="4613442" cy="43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500" y="3924300"/>
            <a:ext cx="2249905" cy="43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387" y="2857500"/>
            <a:ext cx="1012613" cy="33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7944" y="4572000"/>
            <a:ext cx="7868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Taylor expansion for </a:t>
            </a:r>
            <a:r>
              <a:rPr lang="en-US" dirty="0" err="1" smtClean="0"/>
              <a:t>exp</a:t>
            </a:r>
            <a:r>
              <a:rPr lang="en-US" dirty="0" smtClean="0"/>
              <a:t>(-gx</a:t>
            </a:r>
            <a:r>
              <a:rPr lang="en-US" baseline="30000" dirty="0" smtClean="0"/>
              <a:t>3</a:t>
            </a:r>
            <a:r>
              <a:rPr lang="en-US" dirty="0" smtClean="0"/>
              <a:t>). Note that odd terms give zero! (That’s why harmonic potential gives no expansion.)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5448300"/>
            <a:ext cx="4491789" cy="44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6800" y="5333999"/>
            <a:ext cx="1600200" cy="91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7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50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Lattice Thermal Conductivity – Phonon Gas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612900"/>
            <a:ext cx="7861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consider how much energy is transferred by a phonon moving from a hot region to a colder region. </a:t>
            </a:r>
          </a:p>
          <a:p>
            <a:endParaRPr lang="en-US" dirty="0"/>
          </a:p>
          <a:p>
            <a:r>
              <a:rPr lang="en-US" dirty="0" smtClean="0"/>
              <a:t>The rate of energy transfer depends on how fast the phonon moves,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x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In addition, the amount of heat transferred depends on the mean free path (longer path will give a bigger temperature drop). If we fix the collision time </a:t>
            </a:r>
            <a:r>
              <a:rPr lang="en-US" dirty="0" smtClean="0">
                <a:latin typeface="Symbol" charset="2"/>
                <a:cs typeface="Symbol" charset="2"/>
              </a:rPr>
              <a:t>t</a:t>
            </a:r>
            <a:r>
              <a:rPr lang="en-US" dirty="0" smtClean="0">
                <a:cs typeface="Symbol" charset="2"/>
              </a:rPr>
              <a:t>, then the amount of heat transferred will include another factor of </a:t>
            </a:r>
            <a:r>
              <a:rPr lang="en-US" dirty="0" err="1" smtClean="0">
                <a:cs typeface="Symbol" charset="2"/>
              </a:rPr>
              <a:t>v</a:t>
            </a:r>
            <a:r>
              <a:rPr lang="en-US" baseline="-25000" dirty="0" err="1" smtClean="0">
                <a:cs typeface="Symbol" charset="2"/>
              </a:rPr>
              <a:t>x</a:t>
            </a:r>
            <a:r>
              <a:rPr lang="en-US" dirty="0" smtClean="0">
                <a:cs typeface="Symbol" charset="2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40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69876"/>
            <a:ext cx="8229600" cy="601662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/>
              <a:t>Umklapp</a:t>
            </a:r>
            <a:r>
              <a:rPr lang="en-US" sz="2400" dirty="0" smtClean="0"/>
              <a:t> -  “flip over” processes –  1929 </a:t>
            </a:r>
            <a:r>
              <a:rPr lang="en-US" sz="2400" dirty="0" err="1" smtClean="0"/>
              <a:t>Peierls</a:t>
            </a:r>
            <a:r>
              <a:rPr lang="en-US" sz="2400" dirty="0" smtClean="0"/>
              <a:t> (student of Pauli)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76300"/>
            <a:ext cx="7683500" cy="566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52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69876"/>
            <a:ext cx="8229600" cy="30162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Low T size effect					Impurity effect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698500"/>
            <a:ext cx="3289300" cy="3936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698500"/>
            <a:ext cx="3619500" cy="3875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200" y="4569853"/>
            <a:ext cx="2870200" cy="226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55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5276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Practical thing to know: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Sapphire (Al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 has higher thermal conductivity than copper</a:t>
            </a:r>
            <a:br>
              <a:rPr lang="en-US" sz="2000" dirty="0" smtClean="0"/>
            </a:br>
            <a:r>
              <a:rPr lang="en-US" sz="2000" dirty="0" smtClean="0"/>
              <a:t>200 W/cm-K at 30K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…though in principle metals are better thermal conductors than dielectrics, because the conduction electrons can also conduct heat. </a:t>
            </a:r>
            <a:br>
              <a:rPr lang="en-US" sz="2000" dirty="0" smtClean="0"/>
            </a:br>
            <a:r>
              <a:rPr lang="en-US" sz="2000" dirty="0" smtClean="0"/>
              <a:t>Gallium 845 W/cm-K at 1.8K.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51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/>
              <a:t>Thermal properties of phonons</a:t>
            </a:r>
            <a:br>
              <a:rPr lang="en-US" sz="2000" dirty="0" smtClean="0"/>
            </a:br>
            <a:r>
              <a:rPr lang="en-US" sz="2000" dirty="0" smtClean="0"/>
              <a:t>The contribution of lattice vibrations to the heat capacity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260600"/>
            <a:ext cx="5054600" cy="3350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300" y="3009900"/>
            <a:ext cx="2235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0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/>
              <a:t>Einstein Model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N identical harmonic oscillators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4500"/>
            <a:ext cx="2235200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2946399"/>
            <a:ext cx="2336800" cy="837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4229100"/>
            <a:ext cx="4864100" cy="131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2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276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Einstein Model</a:t>
            </a:r>
            <a:r>
              <a:rPr lang="en-US" sz="2000" dirty="0"/>
              <a:t> </a:t>
            </a:r>
            <a:r>
              <a:rPr lang="en-US" sz="2000" dirty="0" smtClean="0"/>
              <a:t>-- N identical harmonic oscillators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2600"/>
            <a:ext cx="4864100" cy="1319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7400"/>
            <a:ext cx="6130373" cy="332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4600" y="4033838"/>
            <a:ext cx="2654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 capacity goes to zero as T goes to zero. </a:t>
            </a:r>
          </a:p>
          <a:p>
            <a:endParaRPr lang="en-US" dirty="0"/>
          </a:p>
          <a:p>
            <a:r>
              <a:rPr lang="en-US" dirty="0" smtClean="0"/>
              <a:t>This is a quantum effect.</a:t>
            </a:r>
          </a:p>
          <a:p>
            <a:endParaRPr lang="en-US" dirty="0"/>
          </a:p>
          <a:p>
            <a:r>
              <a:rPr lang="en-US" dirty="0" smtClean="0"/>
              <a:t>At high T, U ~ </a:t>
            </a:r>
            <a:r>
              <a:rPr lang="en-US" dirty="0" err="1" smtClean="0"/>
              <a:t>kT</a:t>
            </a:r>
            <a:r>
              <a:rPr lang="en-US" dirty="0" smtClean="0"/>
              <a:t> per degree of freedom.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1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276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Einstein Model</a:t>
            </a:r>
            <a:r>
              <a:rPr lang="en-US" sz="2000" dirty="0"/>
              <a:t> </a:t>
            </a:r>
            <a:r>
              <a:rPr lang="en-US" sz="2000" dirty="0" smtClean="0"/>
              <a:t>-- N identical harmonic oscillators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400"/>
            <a:ext cx="6130373" cy="332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" y="4376738"/>
            <a:ext cx="708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data doesn’t quite fit…</a:t>
            </a:r>
          </a:p>
          <a:p>
            <a:r>
              <a:rPr lang="en-US" dirty="0" smtClean="0"/>
              <a:t>This isn’t experimental error. </a:t>
            </a:r>
          </a:p>
          <a:p>
            <a:endParaRPr lang="en-US" dirty="0"/>
          </a:p>
          <a:p>
            <a:r>
              <a:rPr lang="en-US" dirty="0" smtClean="0"/>
              <a:t>A more realistic model of a solid would take into account that some vibrations are long wavelength, low frequency. The vibrations have a distribution of frequencies, and thus energies.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9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276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“Density of States”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808038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vibrations have frequencies between 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dirty="0" smtClean="0">
                <a:cs typeface="Symbol" charset="2"/>
              </a:rPr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w+dw</a:t>
            </a:r>
            <a:r>
              <a:rPr lang="en-US" dirty="0" smtClean="0">
                <a:cs typeface="Symbol" charset="2"/>
              </a:rPr>
              <a:t>?</a:t>
            </a:r>
          </a:p>
          <a:p>
            <a:endParaRPr lang="en-US" dirty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If we knew this, we could calculate the heat capacity.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973124"/>
            <a:ext cx="2209800" cy="681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2844800"/>
            <a:ext cx="2755194" cy="69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" y="3873499"/>
            <a:ext cx="2755194" cy="63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4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7000" y="109538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Density of states in 1 D</a:t>
            </a:r>
            <a:endParaRPr lang="en-US" dirty="0" smtClean="0">
              <a:cs typeface="Symbol" charset="2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463769"/>
            <a:ext cx="6360776" cy="4071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4535416"/>
            <a:ext cx="7653464" cy="232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3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7000" y="109538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Density of states in 1 D</a:t>
            </a:r>
            <a:endParaRPr lang="en-US" dirty="0" smtClean="0">
              <a:cs typeface="Symbol" charset="2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177800" y="471416"/>
            <a:ext cx="7653464" cy="23225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">
            <a:off x="181530" y="3251200"/>
            <a:ext cx="7649734" cy="2730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530" y="2921000"/>
            <a:ext cx="6168470" cy="660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5500" y="6048246"/>
            <a:ext cx="1746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factor of 2!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26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8801</TotalTime>
  <Words>1040</Words>
  <Application>Microsoft Macintosh PowerPoint</Application>
  <PresentationFormat>On-screen Show (4:3)</PresentationFormat>
  <Paragraphs>98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Microsoft Equation</vt:lpstr>
      <vt:lpstr>Lecture 9</vt:lpstr>
      <vt:lpstr>Lecture 9</vt:lpstr>
      <vt:lpstr>Thermal properties of phonons The contribution of lattice vibrations to the heat capacity</vt:lpstr>
      <vt:lpstr>Einstein Model  N identical harmonic oscillators</vt:lpstr>
      <vt:lpstr>Einstein Model -- N identical harmonic oscillators</vt:lpstr>
      <vt:lpstr>Einstein Model -- N identical harmonic oscillators</vt:lpstr>
      <vt:lpstr>“Density of States”</vt:lpstr>
      <vt:lpstr>PowerPoint Presentation</vt:lpstr>
      <vt:lpstr>PowerPoint Presentation</vt:lpstr>
      <vt:lpstr>2D</vt:lpstr>
      <vt:lpstr>3D</vt:lpstr>
      <vt:lpstr>Simplest possible modification of Einstein model Debye --  all waves have same speed.</vt:lpstr>
      <vt:lpstr>Debye Model</vt:lpstr>
      <vt:lpstr>Debye Model</vt:lpstr>
      <vt:lpstr>Summary of key idea:</vt:lpstr>
      <vt:lpstr>Lecture 10  Midterm exam on Chapters 1-8 Thursday March 24? I plan to hand out the problems before the break.  You will need to rework the problems in class, with an appropriate equation sheet.</vt:lpstr>
      <vt:lpstr>Ans: D(w) is in seconds.  </vt:lpstr>
      <vt:lpstr>PowerPoint Presentation</vt:lpstr>
      <vt:lpstr>More calculations</vt:lpstr>
      <vt:lpstr>More calculations  Note that the surface of constant w need not be a sphere! Let’s discuss an odd 2D crystal….</vt:lpstr>
      <vt:lpstr>An intuitive picture for the Debye T3 law</vt:lpstr>
      <vt:lpstr>We have considered the phonons to be perfect “normal modes”, or perfect eigenstates. (“Stationary” states… like the harmonic oscillator… the atom has a displacement, if you measure it. An atom has momentum, if you measure it.) But if you leave it alone, the phonon lasts forever.   “Harmonic model” Other consequences:</vt:lpstr>
      <vt:lpstr>Classical model of thermal expansion  Potential near min:       gx3 is small</vt:lpstr>
      <vt:lpstr>Lattice Thermal Conductivity – Phonon Gas  </vt:lpstr>
      <vt:lpstr>Umklapp -  “flip over” processes –  1929 Peierls (student of Pauli)</vt:lpstr>
      <vt:lpstr>Low T size effect     Impurity effect</vt:lpstr>
      <vt:lpstr>Practical thing to know:  Sapphire (Al2O3) has higher thermal conductivity than copper 200 W/cm-K at 30K  …though in principle metals are better thermal conductors than dielectrics, because the conduction electrons can also conduct heat.  Gallium 845 W/cm-K at 1.8K.</vt:lpstr>
    </vt:vector>
  </TitlesOfParts>
  <Company>UNM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9</dc:title>
  <dc:creator>James Thomas</dc:creator>
  <cp:lastModifiedBy>James Thomas</cp:lastModifiedBy>
  <cp:revision>25</cp:revision>
  <dcterms:created xsi:type="dcterms:W3CDTF">2016-02-12T16:58:48Z</dcterms:created>
  <dcterms:modified xsi:type="dcterms:W3CDTF">2016-02-18T19:40:38Z</dcterms:modified>
</cp:coreProperties>
</file>