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Microsoft_Equation1.bin" ContentType="application/vnd.openxmlformats-officedocument.oleObject"/>
  <Override PartName="/ppt/embeddings/Microsoft_Equation2.bin" ContentType="application/vnd.openxmlformats-officedocument.oleObject"/>
  <Override PartName="/ppt/embeddings/Microsoft_Equation3.bin" ContentType="application/vnd.openxmlformats-officedocument.oleObject"/>
  <Override PartName="/ppt/embeddings/Microsoft_Equation4.bin" ContentType="application/vnd.openxmlformats-officedocument.oleObject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72" r:id="rId3"/>
    <p:sldId id="273" r:id="rId4"/>
    <p:sldId id="258" r:id="rId5"/>
    <p:sldId id="257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4" r:id="rId17"/>
    <p:sldId id="275" r:id="rId18"/>
    <p:sldId id="276" r:id="rId19"/>
    <p:sldId id="277" r:id="rId20"/>
    <p:sldId id="278" r:id="rId21"/>
    <p:sldId id="279" r:id="rId22"/>
    <p:sldId id="269" r:id="rId23"/>
    <p:sldId id="271" r:id="rId24"/>
    <p:sldId id="270" r:id="rId25"/>
    <p:sldId id="280" r:id="rId26"/>
    <p:sldId id="281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95" d="100"/>
          <a:sy n="95" d="100"/>
        </p:scale>
        <p:origin x="-8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Relationship Id="rId2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Relationship Id="rId2" Type="http://schemas.openxmlformats.org/officeDocument/2006/relationships/image" Target="../media/image8.emf"/><Relationship Id="rId3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Relationship Id="rId2" Type="http://schemas.openxmlformats.org/officeDocument/2006/relationships/image" Target="../media/image1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Relationship Id="rId2" Type="http://schemas.openxmlformats.org/officeDocument/2006/relationships/image" Target="../media/image29.emf"/><Relationship Id="rId3" Type="http://schemas.openxmlformats.org/officeDocument/2006/relationships/image" Target="../media/image3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2B3DD3-F2D7-D14C-A381-FA1694DCE27C}" type="datetimeFigureOut">
              <a:rPr lang="en-US" smtClean="0"/>
              <a:t>2/10/16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A185B8-B7CB-7749-852C-3868E9931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9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185B8-B7CB-7749-852C-3868E9931CC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140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36CE5-AAD4-7B40-9740-74A427C63AC0}" type="datetimeFigureOut">
              <a:rPr lang="en-US" smtClean="0"/>
              <a:t>2/9/16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8DE3-BB8F-064F-868C-901A26AF3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589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36CE5-AAD4-7B40-9740-74A427C63AC0}" type="datetimeFigureOut">
              <a:rPr lang="en-US" smtClean="0"/>
              <a:t>2/9/16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8DE3-BB8F-064F-868C-901A26AF3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190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36CE5-AAD4-7B40-9740-74A427C63AC0}" type="datetimeFigureOut">
              <a:rPr lang="en-US" smtClean="0"/>
              <a:t>2/9/16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8DE3-BB8F-064F-868C-901A26AF3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995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36CE5-AAD4-7B40-9740-74A427C63AC0}" type="datetimeFigureOut">
              <a:rPr lang="en-US" smtClean="0"/>
              <a:t>2/9/16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8DE3-BB8F-064F-868C-901A26AF3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477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36CE5-AAD4-7B40-9740-74A427C63AC0}" type="datetimeFigureOut">
              <a:rPr lang="en-US" smtClean="0"/>
              <a:t>2/9/16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8DE3-BB8F-064F-868C-901A26AF3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365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36CE5-AAD4-7B40-9740-74A427C63AC0}" type="datetimeFigureOut">
              <a:rPr lang="en-US" smtClean="0"/>
              <a:t>2/9/16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8DE3-BB8F-064F-868C-901A26AF3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29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36CE5-AAD4-7B40-9740-74A427C63AC0}" type="datetimeFigureOut">
              <a:rPr lang="en-US" smtClean="0"/>
              <a:t>2/9/16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8DE3-BB8F-064F-868C-901A26AF3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751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36CE5-AAD4-7B40-9740-74A427C63AC0}" type="datetimeFigureOut">
              <a:rPr lang="en-US" smtClean="0"/>
              <a:t>2/9/16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8DE3-BB8F-064F-868C-901A26AF3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043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36CE5-AAD4-7B40-9740-74A427C63AC0}" type="datetimeFigureOut">
              <a:rPr lang="en-US" smtClean="0"/>
              <a:t>2/9/16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8DE3-BB8F-064F-868C-901A26AF3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926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36CE5-AAD4-7B40-9740-74A427C63AC0}" type="datetimeFigureOut">
              <a:rPr lang="en-US" smtClean="0"/>
              <a:t>2/9/16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8DE3-BB8F-064F-868C-901A26AF3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148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36CE5-AAD4-7B40-9740-74A427C63AC0}" type="datetimeFigureOut">
              <a:rPr lang="en-US" smtClean="0"/>
              <a:t>2/9/16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8DE3-BB8F-064F-868C-901A26AF3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391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36CE5-AAD4-7B40-9740-74A427C63AC0}" type="datetimeFigureOut">
              <a:rPr lang="en-US" smtClean="0"/>
              <a:t>2/9/16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F08DE3-BB8F-064F-868C-901A26AF3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533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oleObject" Target="../embeddings/Microsoft_Equation1.bin"/><Relationship Id="rId6" Type="http://schemas.openxmlformats.org/officeDocument/2006/relationships/image" Target="../media/image28.emf"/><Relationship Id="rId7" Type="http://schemas.openxmlformats.org/officeDocument/2006/relationships/oleObject" Target="../embeddings/Microsoft_Equation2.bin"/><Relationship Id="rId8" Type="http://schemas.openxmlformats.org/officeDocument/2006/relationships/image" Target="../media/image29.emf"/><Relationship Id="rId9" Type="http://schemas.openxmlformats.org/officeDocument/2006/relationships/oleObject" Target="../embeddings/Microsoft_Equation3.bin"/><Relationship Id="rId10" Type="http://schemas.openxmlformats.org/officeDocument/2006/relationships/image" Target="../media/image30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4.bin"/><Relationship Id="rId4" Type="http://schemas.openxmlformats.org/officeDocument/2006/relationships/image" Target="../media/image37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oleObject" Target="../embeddings/oleObject1.bin"/><Relationship Id="rId9" Type="http://schemas.openxmlformats.org/officeDocument/2006/relationships/image" Target="../media/image7.emf"/><Relationship Id="rId10" Type="http://schemas.openxmlformats.org/officeDocument/2006/relationships/oleObject" Target="../embeddings/oleObject2.bin"/><Relationship Id="rId11" Type="http://schemas.openxmlformats.org/officeDocument/2006/relationships/image" Target="../media/image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oleObject" Target="../embeddings/oleObject3.bin"/><Relationship Id="rId7" Type="http://schemas.openxmlformats.org/officeDocument/2006/relationships/image" Target="../media/image7.emf"/><Relationship Id="rId8" Type="http://schemas.openxmlformats.org/officeDocument/2006/relationships/oleObject" Target="../embeddings/oleObject4.bin"/><Relationship Id="rId9" Type="http://schemas.openxmlformats.org/officeDocument/2006/relationships/image" Target="../media/image8.emf"/><Relationship Id="rId10" Type="http://schemas.openxmlformats.org/officeDocument/2006/relationships/oleObject" Target="../embeddings/oleObject5.bin"/><Relationship Id="rId11" Type="http://schemas.openxmlformats.org/officeDocument/2006/relationships/image" Target="../media/image14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8.emf"/><Relationship Id="rId5" Type="http://schemas.openxmlformats.org/officeDocument/2006/relationships/oleObject" Target="../embeddings/oleObject7.bin"/><Relationship Id="rId6" Type="http://schemas.openxmlformats.org/officeDocument/2006/relationships/image" Target="../media/image14.emf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oleObject" Target="../embeddings/oleObject8.bin"/><Relationship Id="rId5" Type="http://schemas.openxmlformats.org/officeDocument/2006/relationships/image" Target="../media/image17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7749" y="523638"/>
            <a:ext cx="7772400" cy="1470025"/>
          </a:xfrm>
        </p:spPr>
        <p:txBody>
          <a:bodyPr>
            <a:normAutofit fontScale="90000"/>
          </a:bodyPr>
          <a:lstStyle/>
          <a:p>
            <a:pPr algn="l"/>
            <a:r>
              <a:rPr lang="en-US" sz="2400" dirty="0" smtClean="0"/>
              <a:t>Solid State Physics</a:t>
            </a:r>
            <a:br>
              <a:rPr lang="en-US" sz="2400" dirty="0" smtClean="0"/>
            </a:br>
            <a:r>
              <a:rPr lang="en-US" sz="2400" dirty="0" smtClean="0"/>
              <a:t>Lecture </a:t>
            </a:r>
            <a:r>
              <a:rPr lang="en-US" sz="2400" dirty="0" smtClean="0"/>
              <a:t>7</a:t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Waves in a cubic </a:t>
            </a:r>
            <a:r>
              <a:rPr lang="en-US" sz="2400" dirty="0" smtClean="0"/>
              <a:t>crystal</a:t>
            </a:r>
            <a:br>
              <a:rPr lang="en-US" sz="2400" dirty="0" smtClean="0"/>
            </a:br>
            <a:r>
              <a:rPr lang="en-US" sz="2400" dirty="0" smtClean="0"/>
              <a:t>HW for next Tuesday: Chapter 3 10,13; Chapter 4 1,3,5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004995"/>
            <a:ext cx="6328493" cy="372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213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86" y="1072147"/>
            <a:ext cx="7822256" cy="415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934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527" y="780715"/>
            <a:ext cx="5502444" cy="43794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4527" y="5160211"/>
            <a:ext cx="4629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Conclusions: diamonds are hard and salt is soft.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002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4527" y="320843"/>
            <a:ext cx="4662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Atomic Description of Wave Motion in Crystals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165" y="690175"/>
            <a:ext cx="7328331" cy="585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670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4527" y="320843"/>
            <a:ext cx="4662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Atomic Description of Wave Motion in Crystals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9" y="690175"/>
            <a:ext cx="6269789" cy="39715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4527" y="4962176"/>
            <a:ext cx="6532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continuum approximation does not work for short wavelengths.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440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99589" y="-35120"/>
            <a:ext cx="4662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Atomic Description of Wave Motion in Crystals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26" y="334212"/>
            <a:ext cx="4478421" cy="28368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26" y="4535299"/>
            <a:ext cx="5454316" cy="20927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526" y="3568023"/>
            <a:ext cx="5830347" cy="106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472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8526"/>
            <a:ext cx="8713729" cy="30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673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400" dirty="0" smtClean="0"/>
              <a:t>Lecture 8</a:t>
            </a:r>
            <a:br>
              <a:rPr lang="en-US" sz="2400" dirty="0" smtClean="0"/>
            </a:br>
            <a:r>
              <a:rPr lang="en-US" sz="2400" dirty="0" smtClean="0"/>
              <a:t>Continuum mechanics - revisited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To better understand the continuum description of waves, let’s try to solve this problem:  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Take a crystal for which C</a:t>
            </a:r>
            <a:r>
              <a:rPr lang="en-US" sz="2000" baseline="-25000" dirty="0" smtClean="0"/>
              <a:t>12</a:t>
            </a:r>
            <a:r>
              <a:rPr lang="en-US" sz="2000" dirty="0" smtClean="0"/>
              <a:t> ≠ C</a:t>
            </a:r>
            <a:r>
              <a:rPr lang="en-US" sz="2000" baseline="-25000" dirty="0" smtClean="0"/>
              <a:t>13</a:t>
            </a:r>
            <a:r>
              <a:rPr lang="en-US" sz="2000" dirty="0" smtClean="0"/>
              <a:t>, but otherwise has all the same matrix elements as for a cubic crystal. How do you modify the equations for u and v?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348158"/>
            <a:ext cx="6568097" cy="7853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133" y="3448312"/>
            <a:ext cx="5096807" cy="71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7108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400" dirty="0" smtClean="0"/>
              <a:t>Continuum mechanics - revisited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Take a crystal for which C</a:t>
            </a:r>
            <a:r>
              <a:rPr lang="en-US" sz="2000" baseline="-25000" dirty="0" smtClean="0"/>
              <a:t>12</a:t>
            </a:r>
            <a:r>
              <a:rPr lang="en-US" sz="2000" dirty="0" smtClean="0"/>
              <a:t> ≠ C</a:t>
            </a:r>
            <a:r>
              <a:rPr lang="en-US" sz="2000" baseline="-25000" dirty="0" smtClean="0"/>
              <a:t>13</a:t>
            </a:r>
            <a:r>
              <a:rPr lang="en-US" sz="2000" dirty="0" smtClean="0"/>
              <a:t>, but otherwise has all the same matrix elements as for a cubic crystal. How do you modify the equations for u and v?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448312"/>
            <a:ext cx="6568097" cy="7853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133" y="2735623"/>
            <a:ext cx="5096807" cy="7126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4799263"/>
            <a:ext cx="7063089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Let’s take C</a:t>
            </a:r>
            <a:r>
              <a:rPr lang="en-US" baseline="-25000" dirty="0" smtClean="0"/>
              <a:t>44</a:t>
            </a:r>
            <a:r>
              <a:rPr lang="en-US" dirty="0" smtClean="0"/>
              <a:t>=C</a:t>
            </a:r>
            <a:r>
              <a:rPr lang="en-US" baseline="-25000" dirty="0" smtClean="0"/>
              <a:t>11</a:t>
            </a:r>
            <a:r>
              <a:rPr lang="en-US" dirty="0" smtClean="0"/>
              <a:t>/5=C</a:t>
            </a:r>
            <a:r>
              <a:rPr lang="en-US" baseline="-25000" dirty="0" smtClean="0"/>
              <a:t>12</a:t>
            </a:r>
            <a:r>
              <a:rPr lang="en-US" dirty="0" smtClean="0"/>
              <a:t>=C</a:t>
            </a:r>
            <a:r>
              <a:rPr lang="en-US" baseline="-25000" dirty="0" smtClean="0"/>
              <a:t>13</a:t>
            </a:r>
            <a:r>
              <a:rPr lang="en-US" dirty="0" smtClean="0"/>
              <a:t>/3 = C</a:t>
            </a:r>
          </a:p>
          <a:p>
            <a:r>
              <a:rPr lang="en-US" dirty="0" smtClean="0"/>
              <a:t>Consider a wave traveling in the [110] direction (45° to </a:t>
            </a:r>
            <a:r>
              <a:rPr lang="en-US" dirty="0" err="1" smtClean="0"/>
              <a:t>xy</a:t>
            </a:r>
            <a:r>
              <a:rPr lang="en-US" dirty="0"/>
              <a:t> </a:t>
            </a:r>
            <a:r>
              <a:rPr lang="en-US" dirty="0" smtClean="0"/>
              <a:t>in the </a:t>
            </a:r>
            <a:r>
              <a:rPr lang="en-US" dirty="0" err="1" smtClean="0"/>
              <a:t>xy</a:t>
            </a:r>
            <a:r>
              <a:rPr lang="en-US" dirty="0" smtClean="0"/>
              <a:t> plane),</a:t>
            </a:r>
          </a:p>
          <a:p>
            <a:r>
              <a:rPr lang="en-US" dirty="0" smtClean="0"/>
              <a:t>With a displacement also in the </a:t>
            </a:r>
            <a:r>
              <a:rPr lang="en-US" dirty="0" err="1" smtClean="0"/>
              <a:t>xy</a:t>
            </a:r>
            <a:r>
              <a:rPr lang="en-US" dirty="0" smtClean="0"/>
              <a:t> plane. </a:t>
            </a:r>
          </a:p>
          <a:p>
            <a:r>
              <a:rPr lang="en-US" dirty="0" smtClean="0"/>
              <a:t>Substitute into your equations for u, v</a:t>
            </a:r>
          </a:p>
          <a:p>
            <a:r>
              <a:rPr lang="en-US" dirty="0" smtClean="0"/>
              <a:t>Find the eigenvalues for </a:t>
            </a:r>
            <a:r>
              <a:rPr lang="en-US" dirty="0" smtClean="0">
                <a:latin typeface="Symbol" charset="2"/>
                <a:cs typeface="Symbol" charset="2"/>
              </a:rPr>
              <a:t>w</a:t>
            </a:r>
            <a:r>
              <a:rPr lang="en-US" dirty="0" smtClean="0">
                <a:cs typeface="Symbol" charset="2"/>
              </a:rPr>
              <a:t>, and the eigenvectors.</a:t>
            </a:r>
          </a:p>
          <a:p>
            <a:r>
              <a:rPr lang="en-US" dirty="0" smtClean="0">
                <a:cs typeface="Symbol" charset="2"/>
              </a:rPr>
              <a:t>Are these waves purely longitudinal or transverse?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7571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400" dirty="0" smtClean="0"/>
              <a:t>Continuum mechanics - revisited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Take a crystal for which C</a:t>
            </a:r>
            <a:r>
              <a:rPr lang="en-US" sz="2000" baseline="-25000" dirty="0" smtClean="0"/>
              <a:t>12</a:t>
            </a:r>
            <a:r>
              <a:rPr lang="en-US" sz="2000" dirty="0" smtClean="0"/>
              <a:t> ≠ C</a:t>
            </a:r>
            <a:r>
              <a:rPr lang="en-US" sz="2000" baseline="-25000" dirty="0" smtClean="0"/>
              <a:t>13</a:t>
            </a:r>
            <a:r>
              <a:rPr lang="en-US" sz="2000" dirty="0" smtClean="0"/>
              <a:t>, but otherwise has all the same matrix elements as for a cubic crystal. How do you modify the equations for u and v?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448312"/>
            <a:ext cx="6568097" cy="7853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133" y="2735623"/>
            <a:ext cx="5096807" cy="7126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4799263"/>
            <a:ext cx="78866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You should have found that the normal modes are NOT transverse or longitudinal. </a:t>
            </a:r>
          </a:p>
          <a:p>
            <a:r>
              <a:rPr lang="en-US" dirty="0" smtClean="0"/>
              <a:t>(In fact, they are not even perpendicular to each other!)</a:t>
            </a:r>
          </a:p>
          <a:p>
            <a:endParaRPr lang="en-US" dirty="0"/>
          </a:p>
          <a:p>
            <a:r>
              <a:rPr lang="en-US" dirty="0" smtClean="0"/>
              <a:t>Suppose we launch a pure transverse wave in the [110] direction. What happens?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0423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2400" b="1" dirty="0" smtClean="0"/>
              <a:t>Last Time: </a:t>
            </a:r>
            <a:r>
              <a:rPr lang="en-US" sz="2400" dirty="0" smtClean="0"/>
              <a:t>Discrete atoms</a:t>
            </a:r>
            <a:br>
              <a:rPr lang="en-US" sz="2400" dirty="0" smtClean="0"/>
            </a:br>
            <a:r>
              <a:rPr lang="en-US" sz="2400" dirty="0" smtClean="0"/>
              <a:t>Difference equation (instead of differential equation)</a:t>
            </a:r>
            <a:br>
              <a:rPr lang="en-US" sz="2400" dirty="0" smtClean="0"/>
            </a:br>
            <a:r>
              <a:rPr lang="en-US" sz="2400" dirty="0" smtClean="0"/>
              <a:t>Assume a sinusoidal solution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90" y="1417637"/>
            <a:ext cx="5121357" cy="3244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4825332"/>
            <a:ext cx="2809841" cy="3883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7040" y="4758492"/>
            <a:ext cx="2069705" cy="562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5334002"/>
            <a:ext cx="78196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 = mass of plane of atoms.  </a:t>
            </a:r>
            <a:endParaRPr lang="en-US" dirty="0"/>
          </a:p>
          <a:p>
            <a:r>
              <a:rPr lang="en-US" dirty="0"/>
              <a:t>a</a:t>
            </a:r>
            <a:r>
              <a:rPr lang="en-US" dirty="0" smtClean="0"/>
              <a:t> = separation of planes</a:t>
            </a:r>
          </a:p>
          <a:p>
            <a:r>
              <a:rPr lang="en-US" dirty="0" smtClean="0"/>
              <a:t>C = force of one plane on adjacent plane when separation changed a unit amount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265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52182" y="2161140"/>
            <a:ext cx="1013834" cy="13479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6647" y="0"/>
            <a:ext cx="4324548" cy="30193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7323" y="311700"/>
            <a:ext cx="7263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Stress – Cubic Crystal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1551" y="3019392"/>
            <a:ext cx="6584179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Find Young’s modulus (Y = X</a:t>
            </a:r>
            <a:r>
              <a:rPr lang="en-US" baseline="-25000" dirty="0" smtClean="0"/>
              <a:t>x</a:t>
            </a:r>
            <a:r>
              <a:rPr lang="en-US" dirty="0" smtClean="0"/>
              <a:t>/</a:t>
            </a:r>
            <a:r>
              <a:rPr lang="en-US" dirty="0" err="1" smtClean="0"/>
              <a:t>e</a:t>
            </a:r>
            <a:r>
              <a:rPr lang="en-US" baseline="-25000" dirty="0" err="1" smtClean="0"/>
              <a:t>xx</a:t>
            </a:r>
            <a:r>
              <a:rPr lang="en-US" dirty="0" smtClean="0"/>
              <a:t>) and  </a:t>
            </a:r>
            <a:r>
              <a:rPr lang="en-US" dirty="0" err="1" smtClean="0"/>
              <a:t>Poission’s</a:t>
            </a:r>
            <a:r>
              <a:rPr lang="en-US" dirty="0" smtClean="0"/>
              <a:t> </a:t>
            </a:r>
            <a:r>
              <a:rPr lang="en-US" dirty="0" smtClean="0"/>
              <a:t>ratio: ( 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>
                <a:cs typeface="Symbol" charset="2"/>
              </a:rPr>
              <a:t>w</a:t>
            </a:r>
            <a:r>
              <a:rPr lang="en-US" dirty="0" smtClean="0">
                <a:cs typeface="Symbol" charset="2"/>
              </a:rPr>
              <a:t>/w)/(</a:t>
            </a:r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>
                <a:cs typeface="Symbol" charset="2"/>
              </a:rPr>
              <a:t>l</a:t>
            </a:r>
            <a:r>
              <a:rPr lang="en-US" dirty="0" smtClean="0">
                <a:cs typeface="Symbol" charset="2"/>
              </a:rPr>
              <a:t>/l)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Y</a:t>
            </a:r>
            <a:r>
              <a:rPr lang="en-US" baseline="-25000" dirty="0" err="1" smtClean="0"/>
              <a:t>y</a:t>
            </a:r>
            <a:r>
              <a:rPr lang="en-US" dirty="0" smtClean="0"/>
              <a:t> and the others are all 0, but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yy</a:t>
            </a:r>
            <a:r>
              <a:rPr lang="en-US" dirty="0" smtClean="0"/>
              <a:t> is not!</a:t>
            </a:r>
          </a:p>
          <a:p>
            <a:endParaRPr lang="en-US" dirty="0"/>
          </a:p>
          <a:p>
            <a:r>
              <a:rPr lang="en-US" dirty="0" smtClean="0"/>
              <a:t>It will help to be able to invert the matrix C (to get the matrix S.)</a:t>
            </a:r>
          </a:p>
          <a:p>
            <a:r>
              <a:rPr lang="en-US" dirty="0" smtClean="0"/>
              <a:t>C</a:t>
            </a:r>
            <a:r>
              <a:rPr lang="en-US" baseline="-25000" dirty="0" smtClean="0"/>
              <a:t>44</a:t>
            </a:r>
            <a:r>
              <a:rPr lang="en-US" dirty="0" smtClean="0"/>
              <a:t> = 1/S</a:t>
            </a:r>
            <a:r>
              <a:rPr lang="en-US" baseline="-25000" dirty="0" smtClean="0"/>
              <a:t>44</a:t>
            </a:r>
            <a:r>
              <a:rPr lang="en-US" dirty="0" smtClean="0"/>
              <a:t>       C</a:t>
            </a:r>
            <a:r>
              <a:rPr lang="en-US" baseline="-25000" dirty="0" smtClean="0"/>
              <a:t>11</a:t>
            </a:r>
            <a:r>
              <a:rPr lang="en-US" dirty="0" smtClean="0"/>
              <a:t>-C</a:t>
            </a:r>
            <a:r>
              <a:rPr lang="en-US" baseline="-25000" dirty="0" smtClean="0"/>
              <a:t>12</a:t>
            </a:r>
            <a:r>
              <a:rPr lang="en-US" dirty="0" smtClean="0"/>
              <a:t>=(S</a:t>
            </a:r>
            <a:r>
              <a:rPr lang="en-US" baseline="-25000" dirty="0" smtClean="0"/>
              <a:t>11</a:t>
            </a:r>
            <a:r>
              <a:rPr lang="en-US" dirty="0" smtClean="0"/>
              <a:t>-S</a:t>
            </a:r>
            <a:r>
              <a:rPr lang="en-US" baseline="-25000" dirty="0" smtClean="0"/>
              <a:t>12</a:t>
            </a:r>
            <a:r>
              <a:rPr lang="en-US" dirty="0" smtClean="0"/>
              <a:t>)</a:t>
            </a:r>
            <a:r>
              <a:rPr lang="en-US" baseline="30000" dirty="0" smtClean="0"/>
              <a:t>-1</a:t>
            </a:r>
            <a:r>
              <a:rPr lang="en-US" dirty="0" smtClean="0"/>
              <a:t>		C</a:t>
            </a:r>
            <a:r>
              <a:rPr lang="en-US" baseline="-25000" dirty="0" smtClean="0"/>
              <a:t>11</a:t>
            </a:r>
            <a:r>
              <a:rPr lang="en-US" dirty="0" smtClean="0"/>
              <a:t>+2C</a:t>
            </a:r>
            <a:r>
              <a:rPr lang="en-US" baseline="-25000" dirty="0" smtClean="0"/>
              <a:t>12</a:t>
            </a:r>
            <a:r>
              <a:rPr lang="en-US" dirty="0" smtClean="0"/>
              <a:t> = (S</a:t>
            </a:r>
            <a:r>
              <a:rPr lang="en-US" baseline="-25000" dirty="0" smtClean="0"/>
              <a:t>11</a:t>
            </a:r>
            <a:r>
              <a:rPr lang="en-US" dirty="0" smtClean="0"/>
              <a:t> + 2S</a:t>
            </a:r>
            <a:r>
              <a:rPr lang="en-US" baseline="-25000" dirty="0" smtClean="0"/>
              <a:t>12</a:t>
            </a:r>
            <a:r>
              <a:rPr lang="en-US" dirty="0" smtClean="0"/>
              <a:t>)</a:t>
            </a:r>
            <a:r>
              <a:rPr lang="en-US" baseline="30000" dirty="0" smtClean="0"/>
              <a:t>-1</a:t>
            </a:r>
          </a:p>
          <a:p>
            <a:endParaRPr lang="en-US" baseline="30000" dirty="0"/>
          </a:p>
          <a:p>
            <a:endParaRPr lang="en-US" baseline="30000" dirty="0" smtClean="0"/>
          </a:p>
          <a:p>
            <a:r>
              <a:rPr lang="en-US" sz="1600" dirty="0" smtClean="0"/>
              <a:t>How does </a:t>
            </a:r>
            <a:r>
              <a:rPr lang="en-US" sz="1600" dirty="0" err="1" smtClean="0">
                <a:latin typeface="Symbol" charset="2"/>
                <a:cs typeface="Symbol" charset="2"/>
              </a:rPr>
              <a:t>d</a:t>
            </a:r>
            <a:r>
              <a:rPr lang="en-US" sz="1600" dirty="0" err="1" smtClean="0">
                <a:cs typeface="Symbol" charset="2"/>
              </a:rPr>
              <a:t>w</a:t>
            </a:r>
            <a:r>
              <a:rPr lang="en-US" sz="1600" dirty="0" smtClean="0">
                <a:cs typeface="Symbol" charset="2"/>
              </a:rPr>
              <a:t>/w relate to </a:t>
            </a:r>
            <a:r>
              <a:rPr lang="en-US" sz="1600" dirty="0" err="1" smtClean="0">
                <a:cs typeface="Symbol" charset="2"/>
              </a:rPr>
              <a:t>e</a:t>
            </a:r>
            <a:r>
              <a:rPr lang="en-US" sz="1600" baseline="-25000" dirty="0" err="1" smtClean="0">
                <a:cs typeface="Symbol" charset="2"/>
              </a:rPr>
              <a:t>yy</a:t>
            </a:r>
            <a:r>
              <a:rPr lang="en-US" sz="1600" dirty="0" smtClean="0">
                <a:cs typeface="Symbol" charset="2"/>
              </a:rPr>
              <a:t>?  Can you find </a:t>
            </a:r>
            <a:r>
              <a:rPr lang="en-US" sz="1600" dirty="0" err="1" smtClean="0">
                <a:cs typeface="Symbol" charset="2"/>
              </a:rPr>
              <a:t>e</a:t>
            </a:r>
            <a:r>
              <a:rPr lang="en-US" sz="1600" baseline="-25000" dirty="0" err="1" smtClean="0">
                <a:cs typeface="Symbol" charset="2"/>
              </a:rPr>
              <a:t>yy</a:t>
            </a:r>
            <a:r>
              <a:rPr lang="en-US" sz="1600" baseline="-25000" dirty="0" smtClean="0">
                <a:cs typeface="Symbol" charset="2"/>
              </a:rPr>
              <a:t> </a:t>
            </a:r>
            <a:r>
              <a:rPr lang="en-US" sz="1600" dirty="0" smtClean="0">
                <a:cs typeface="Symbol" charset="2"/>
              </a:rPr>
              <a:t>in terms of C’s?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30833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41" y="788069"/>
            <a:ext cx="2809841" cy="3883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9882" y="721229"/>
            <a:ext cx="2069705" cy="562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0042" y="1296739"/>
            <a:ext cx="781960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 = mass of plane of atoms.  </a:t>
            </a:r>
            <a:endParaRPr lang="en-US" dirty="0"/>
          </a:p>
          <a:p>
            <a:r>
              <a:rPr lang="en-US" dirty="0"/>
              <a:t>a</a:t>
            </a:r>
            <a:r>
              <a:rPr lang="en-US" dirty="0" smtClean="0"/>
              <a:t> = separation of planes</a:t>
            </a:r>
          </a:p>
          <a:p>
            <a:r>
              <a:rPr lang="en-US" dirty="0" smtClean="0"/>
              <a:t>C = force of one plane on adjacent plane when separation changed a unit amount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How do these parameters relate to C</a:t>
            </a:r>
            <a:r>
              <a:rPr lang="en-US" baseline="-25000" dirty="0" smtClean="0"/>
              <a:t>11</a:t>
            </a:r>
            <a:r>
              <a:rPr lang="en-US" dirty="0" smtClean="0"/>
              <a:t> or C</a:t>
            </a:r>
            <a:r>
              <a:rPr lang="en-US" baseline="-25000" dirty="0" smtClean="0"/>
              <a:t>44</a:t>
            </a:r>
            <a:r>
              <a:rPr lang="en-US" dirty="0" smtClean="0"/>
              <a:t>?</a:t>
            </a:r>
          </a:p>
          <a:p>
            <a:endParaRPr lang="en-US" dirty="0"/>
          </a:p>
          <a:p>
            <a:r>
              <a:rPr lang="en-US" dirty="0" smtClean="0"/>
              <a:t>C</a:t>
            </a:r>
            <a:r>
              <a:rPr lang="en-US" baseline="-25000" dirty="0" smtClean="0"/>
              <a:t>11</a:t>
            </a:r>
            <a:r>
              <a:rPr lang="en-US" dirty="0" smtClean="0"/>
              <a:t> is force per unit area (stress)</a:t>
            </a:r>
          </a:p>
          <a:p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7208325"/>
              </p:ext>
            </p:extLst>
          </p:nvPr>
        </p:nvGraphicFramePr>
        <p:xfrm>
          <a:off x="3267075" y="3363913"/>
          <a:ext cx="2314575" cy="820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name="Equation" r:id="rId5" imgW="1397000" imgH="495300" progId="Equation.3">
                  <p:embed/>
                </p:oleObj>
              </mc:Choice>
              <mc:Fallback>
                <p:oleObj name="Equation" r:id="rId5" imgW="1397000" imgH="495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67075" y="3363913"/>
                        <a:ext cx="2314575" cy="820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21368" y="4785895"/>
            <a:ext cx="31213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mass of a plane of atoms is</a:t>
            </a:r>
          </a:p>
          <a:p>
            <a:endParaRPr lang="en-US" dirty="0"/>
          </a:p>
          <a:p>
            <a:r>
              <a:rPr lang="en-US" dirty="0" smtClean="0"/>
              <a:t>So  </a:t>
            </a:r>
            <a:endParaRPr lang="en-US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4203939"/>
              </p:ext>
            </p:extLst>
          </p:nvPr>
        </p:nvGraphicFramePr>
        <p:xfrm>
          <a:off x="3642735" y="4785895"/>
          <a:ext cx="130175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" name="Equation" r:id="rId7" imgW="647700" imgH="190500" progId="Equation.3">
                  <p:embed/>
                </p:oleObj>
              </mc:Choice>
              <mc:Fallback>
                <p:oleObj name="Equation" r:id="rId7" imgW="6477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642735" y="4785895"/>
                        <a:ext cx="1301750" cy="428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7182280"/>
              </p:ext>
            </p:extLst>
          </p:nvPr>
        </p:nvGraphicFramePr>
        <p:xfrm>
          <a:off x="1035050" y="5305425"/>
          <a:ext cx="158115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2" name="Equation" r:id="rId9" imgW="787400" imgH="203200" progId="Equation.3">
                  <p:embed/>
                </p:oleObj>
              </mc:Choice>
              <mc:Fallback>
                <p:oleObj name="Equation" r:id="rId9" imgW="7874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35050" y="5305425"/>
                        <a:ext cx="158115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127309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4631" y="508000"/>
            <a:ext cx="7135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can easily extend this model to include non-nearest plane interactions.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1603" y="1136316"/>
            <a:ext cx="3245613" cy="7452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631" y="2107531"/>
            <a:ext cx="7694610" cy="36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4438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3789" y="280737"/>
            <a:ext cx="2998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Two atoms per primitive basis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0069"/>
            <a:ext cx="8109369" cy="33808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400" y="4320006"/>
            <a:ext cx="3537284" cy="183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020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789" y="666431"/>
            <a:ext cx="5133474" cy="37426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8105" y="4409062"/>
            <a:ext cx="70050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Interesting points:</a:t>
            </a:r>
          </a:p>
          <a:p>
            <a:endParaRPr lang="en-US" dirty="0"/>
          </a:p>
          <a:p>
            <a:pPr marL="342900" indent="-342900">
              <a:buAutoNum type="arabicPeriod"/>
            </a:pPr>
            <a:r>
              <a:rPr lang="en-US" dirty="0" smtClean="0"/>
              <a:t>there is a frequency gap… certain frequencies of phonons are not allowed</a:t>
            </a:r>
          </a:p>
          <a:p>
            <a:pPr marL="342900" indent="-342900">
              <a:buAutoNum type="arabicPeriod"/>
            </a:pPr>
            <a:r>
              <a:rPr lang="en-US" dirty="0" smtClean="0"/>
              <a:t>Even at K=0, the frequency of the “optical branch” is not zero.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4415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3789" y="280737"/>
            <a:ext cx="2998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Two atoms per primitive basis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09" y="1080835"/>
            <a:ext cx="7909907" cy="29089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0948" y="4451684"/>
            <a:ext cx="823494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long wavelengths (K ~ 0), the optical mode has no center of mass displacement.</a:t>
            </a:r>
          </a:p>
          <a:p>
            <a:r>
              <a:rPr lang="en-US" dirty="0" smtClean="0"/>
              <a:t>Alternate atoms move in opposite direction, keeping center of mass fixed. </a:t>
            </a:r>
          </a:p>
          <a:p>
            <a:endParaRPr lang="en-US" dirty="0"/>
          </a:p>
          <a:p>
            <a:r>
              <a:rPr lang="en-US" dirty="0" smtClean="0"/>
              <a:t>If alternate atoms have (even partially) different charges, you can excite the optical phonon with an electromagnetic wave of the right frequency.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2802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1685" y="802104"/>
            <a:ext cx="7874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phonon is the quantum of vibration… in other words, it is the minimum energy that must be absorbed to cause a vibration. </a:t>
            </a:r>
          </a:p>
          <a:p>
            <a:endParaRPr lang="en-US" dirty="0" smtClean="0"/>
          </a:p>
          <a:p>
            <a:r>
              <a:rPr lang="en-US" dirty="0" smtClean="0"/>
              <a:t>We can estimate the displacement associated with a single phonon by calculating the energy in an elastic wave. </a:t>
            </a:r>
          </a:p>
          <a:p>
            <a:endParaRPr lang="en-US" dirty="0"/>
          </a:p>
          <a:p>
            <a:r>
              <a:rPr lang="en-US" dirty="0" smtClean="0"/>
              <a:t>Of course, the energy will depend on how big a volume the wave fills. </a:t>
            </a:r>
          </a:p>
          <a:p>
            <a:r>
              <a:rPr lang="en-US" dirty="0" smtClean="0"/>
              <a:t>(There is no such thing as a smallest atomic displacement. But it is true that energy given to vibrations must be in multiples of                     )</a:t>
            </a:r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3928575"/>
              </p:ext>
            </p:extLst>
          </p:nvPr>
        </p:nvGraphicFramePr>
        <p:xfrm>
          <a:off x="4911475" y="2954425"/>
          <a:ext cx="484187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Equation" r:id="rId3" imgW="241300" imgH="177800" progId="Equation.3">
                  <p:embed/>
                </p:oleObj>
              </mc:Choice>
              <mc:Fallback>
                <p:oleObj name="Equation" r:id="rId3" imgW="2413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11475" y="2954425"/>
                        <a:ext cx="484187" cy="400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761870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1705" y="142403"/>
            <a:ext cx="787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 smtClean="0"/>
              <a:t>We can measure phonon dispersion (in other words, </a:t>
            </a:r>
            <a:r>
              <a:rPr lang="en-US" dirty="0" smtClean="0">
                <a:latin typeface="Symbol" charset="2"/>
                <a:cs typeface="Symbol" charset="2"/>
              </a:rPr>
              <a:t>w</a:t>
            </a:r>
            <a:r>
              <a:rPr lang="en-US" dirty="0">
                <a:cs typeface="Symbol" charset="2"/>
              </a:rPr>
              <a:t> </a:t>
            </a:r>
            <a:r>
              <a:rPr lang="en-US" dirty="0" err="1" smtClean="0">
                <a:cs typeface="Symbol" charset="2"/>
              </a:rPr>
              <a:t>vs</a:t>
            </a:r>
            <a:r>
              <a:rPr lang="en-US" dirty="0" smtClean="0">
                <a:cs typeface="Symbol" charset="2"/>
              </a:rPr>
              <a:t> K) for phonons by INELASTIC SCATTERING (for example, of neutrons.)</a:t>
            </a:r>
          </a:p>
          <a:p>
            <a:endParaRPr lang="en-US" dirty="0">
              <a:cs typeface="Symbol" charset="2"/>
            </a:endParaRPr>
          </a:p>
          <a:p>
            <a:r>
              <a:rPr lang="en-US" dirty="0" smtClean="0">
                <a:cs typeface="Symbol" charset="2"/>
              </a:rPr>
              <a:t>We need to measure how much energy the neutron loses, and how it’s </a:t>
            </a:r>
            <a:r>
              <a:rPr lang="en-US" dirty="0" err="1" smtClean="0">
                <a:cs typeface="Symbol" charset="2"/>
              </a:rPr>
              <a:t>wavevector</a:t>
            </a:r>
            <a:r>
              <a:rPr lang="en-US" dirty="0" smtClean="0">
                <a:cs typeface="Symbol" charset="2"/>
              </a:rPr>
              <a:t> changes. </a:t>
            </a:r>
          </a:p>
          <a:p>
            <a:endParaRPr lang="en-US" dirty="0">
              <a:cs typeface="Symbol" charset="2"/>
            </a:endParaRP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179" y="2005155"/>
            <a:ext cx="1612546" cy="4455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1705" y="2450727"/>
            <a:ext cx="5736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 is the phonon </a:t>
            </a:r>
            <a:r>
              <a:rPr lang="en-US" dirty="0" err="1" smtClean="0"/>
              <a:t>wavevector</a:t>
            </a:r>
            <a:r>
              <a:rPr lang="en-US" dirty="0" smtClean="0"/>
              <a:t>, k, k’ are neutron </a:t>
            </a:r>
            <a:r>
              <a:rPr lang="en-US" dirty="0" err="1" smtClean="0"/>
              <a:t>wavevectors</a:t>
            </a:r>
            <a:r>
              <a:rPr lang="en-US" dirty="0" smtClean="0"/>
              <a:t>.</a:t>
            </a:r>
          </a:p>
          <a:p>
            <a:r>
              <a:rPr lang="en-US" dirty="0" smtClean="0"/>
              <a:t>We chose G to make sure that K is in the 1</a:t>
            </a:r>
            <a:r>
              <a:rPr lang="en-US" baseline="30000" dirty="0" smtClean="0"/>
              <a:t>st</a:t>
            </a:r>
            <a:r>
              <a:rPr lang="en-US" dirty="0" smtClean="0"/>
              <a:t> </a:t>
            </a:r>
            <a:r>
              <a:rPr lang="en-US" dirty="0" err="1" smtClean="0"/>
              <a:t>Brillouin</a:t>
            </a:r>
            <a:r>
              <a:rPr lang="en-US" dirty="0" smtClean="0"/>
              <a:t> Zone. 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97058"/>
            <a:ext cx="5669374" cy="24107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9374" y="3515893"/>
            <a:ext cx="2740526" cy="219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368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52182" y="2161140"/>
            <a:ext cx="1013834" cy="13479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87323" y="311700"/>
            <a:ext cx="7263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Stress – Cubic Crystal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1551" y="3019392"/>
            <a:ext cx="78302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Grab some chalk!  We speak of shear as an action that does not change volume, but distorts a square into a diamond shape. </a:t>
            </a:r>
          </a:p>
          <a:p>
            <a:endParaRPr lang="en-US" dirty="0"/>
          </a:p>
          <a:p>
            <a:r>
              <a:rPr lang="en-US" dirty="0" smtClean="0"/>
              <a:t>Note that this is the same kind of deformation as moving the top surface of a cube to the right (and down slightly, to conserve volume) while holding the bottom fixed. </a:t>
            </a:r>
          </a:p>
          <a:p>
            <a:endParaRPr lang="en-US" sz="1600" dirty="0"/>
          </a:p>
          <a:p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3896" y="93660"/>
            <a:ext cx="4156397" cy="29257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50" y="4756865"/>
            <a:ext cx="7476888" cy="8576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537" y="5689123"/>
            <a:ext cx="7384701" cy="66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835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70" y="570149"/>
            <a:ext cx="8137090" cy="559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75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766" y="581602"/>
            <a:ext cx="2473367" cy="5846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765" y="1593827"/>
            <a:ext cx="5096807" cy="7126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765" y="2862998"/>
            <a:ext cx="5856252" cy="7002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549" y="4123767"/>
            <a:ext cx="5329486" cy="13056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3743" y="2862998"/>
            <a:ext cx="602750" cy="4083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87035" y="5260932"/>
            <a:ext cx="1027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  <a:r>
              <a:rPr lang="en-US" dirty="0" smtClean="0"/>
              <a:t>=0, w=0</a:t>
            </a:r>
            <a:endParaRPr lang="en-US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7985234"/>
              </p:ext>
            </p:extLst>
          </p:nvPr>
        </p:nvGraphicFramePr>
        <p:xfrm>
          <a:off x="3012013" y="5893334"/>
          <a:ext cx="1303095" cy="3783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Equation" r:id="rId8" imgW="787400" imgH="228600" progId="Equation.3">
                  <p:embed/>
                </p:oleObj>
              </mc:Choice>
              <mc:Fallback>
                <p:oleObj name="Equation" r:id="rId8" imgW="7874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012013" y="5893334"/>
                        <a:ext cx="1303095" cy="3783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225233"/>
              </p:ext>
            </p:extLst>
          </p:nvPr>
        </p:nvGraphicFramePr>
        <p:xfrm>
          <a:off x="6249987" y="5724525"/>
          <a:ext cx="1450975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Equation" r:id="rId10" imgW="876300" imgH="469900" progId="Equation.3">
                  <p:embed/>
                </p:oleObj>
              </mc:Choice>
              <mc:Fallback>
                <p:oleObj name="Equation" r:id="rId10" imgW="8763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249987" y="5724525"/>
                        <a:ext cx="1450975" cy="777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009511" y="5957407"/>
            <a:ext cx="1334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Wave speed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103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178" y="128869"/>
            <a:ext cx="5856252" cy="7002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962" y="1389638"/>
            <a:ext cx="5329486" cy="13056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4156" y="128869"/>
            <a:ext cx="602750" cy="4083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57448" y="2526803"/>
            <a:ext cx="1027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  <a:r>
              <a:rPr lang="en-US" dirty="0" smtClean="0"/>
              <a:t>=0, w=0</a:t>
            </a:r>
            <a:endParaRPr lang="en-US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5215446"/>
              </p:ext>
            </p:extLst>
          </p:nvPr>
        </p:nvGraphicFramePr>
        <p:xfrm>
          <a:off x="2882426" y="3159205"/>
          <a:ext cx="1303095" cy="3783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Equation" r:id="rId6" imgW="787400" imgH="228600" progId="Equation.3">
                  <p:embed/>
                </p:oleObj>
              </mc:Choice>
              <mc:Fallback>
                <p:oleObj name="Equation" r:id="rId6" imgW="7874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882426" y="3159205"/>
                        <a:ext cx="1303095" cy="3783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1542807"/>
              </p:ext>
            </p:extLst>
          </p:nvPr>
        </p:nvGraphicFramePr>
        <p:xfrm>
          <a:off x="6120400" y="2990396"/>
          <a:ext cx="1450975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Equation" r:id="rId8" imgW="876300" imgH="469900" progId="Equation.3">
                  <p:embed/>
                </p:oleObj>
              </mc:Choice>
              <mc:Fallback>
                <p:oleObj name="Equation" r:id="rId8" imgW="8763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120400" y="2990396"/>
                        <a:ext cx="1450975" cy="777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879924" y="3223278"/>
            <a:ext cx="1334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Wave speed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73855" y="4250211"/>
            <a:ext cx="761973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transverse (shear) wave is obtained with v replacing u in the y analog of 57a</a:t>
            </a:r>
            <a:r>
              <a:rPr lang="en-US" dirty="0" smtClean="0"/>
              <a:t>, (57b) </a:t>
            </a:r>
            <a:r>
              <a:rPr lang="en-US" dirty="0" smtClean="0"/>
              <a:t>or replacing x with y in solution to 57a. (In this case, displacement is still in x, but wave motion is along y.) Only the C</a:t>
            </a:r>
            <a:r>
              <a:rPr lang="en-US" baseline="-25000" dirty="0" smtClean="0"/>
              <a:t>44</a:t>
            </a:r>
            <a:r>
              <a:rPr lang="en-US" dirty="0" smtClean="0"/>
              <a:t> term contributes.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3007267"/>
              </p:ext>
            </p:extLst>
          </p:nvPr>
        </p:nvGraphicFramePr>
        <p:xfrm>
          <a:off x="3951288" y="5226050"/>
          <a:ext cx="1471612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" name="Equation" r:id="rId10" imgW="889000" imgH="469900" progId="Equation.3">
                  <p:embed/>
                </p:oleObj>
              </mc:Choice>
              <mc:Fallback>
                <p:oleObj name="Equation" r:id="rId10" imgW="8890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951288" y="5226050"/>
                        <a:ext cx="1471612" cy="777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131104" y="5441251"/>
            <a:ext cx="2508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Wave speed, shear wave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476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5874033"/>
              </p:ext>
            </p:extLst>
          </p:nvPr>
        </p:nvGraphicFramePr>
        <p:xfrm>
          <a:off x="3740821" y="855578"/>
          <a:ext cx="1450975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Equation" r:id="rId3" imgW="876300" imgH="469900" progId="Equation.3">
                  <p:embed/>
                </p:oleObj>
              </mc:Choice>
              <mc:Fallback>
                <p:oleObj name="Equation" r:id="rId3" imgW="8763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40821" y="855578"/>
                        <a:ext cx="1450975" cy="777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11011" y="1057594"/>
            <a:ext cx="3106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Wave speed, longitudinal wave</a:t>
            </a:r>
            <a:endParaRPr lang="en-US" dirty="0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782369"/>
              </p:ext>
            </p:extLst>
          </p:nvPr>
        </p:nvGraphicFramePr>
        <p:xfrm>
          <a:off x="4191919" y="2619208"/>
          <a:ext cx="1471612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Equation" r:id="rId5" imgW="889000" imgH="469900" progId="Equation.3">
                  <p:embed/>
                </p:oleObj>
              </mc:Choice>
              <mc:Fallback>
                <p:oleObj name="Equation" r:id="rId5" imgW="8890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91919" y="2619208"/>
                        <a:ext cx="1471612" cy="777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411011" y="2767567"/>
            <a:ext cx="3685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Wave speed, shear (transverse) wave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668" y="358285"/>
            <a:ext cx="3505916" cy="4972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50211" y="1767123"/>
            <a:ext cx="3200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“Effective elastic constant” = C</a:t>
            </a:r>
            <a:r>
              <a:rPr lang="en-US" baseline="-25000" dirty="0" smtClean="0"/>
              <a:t>11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3" y="3136899"/>
            <a:ext cx="2349892" cy="276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992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400" dirty="0" smtClean="0"/>
              <a:t>[011] direction  (or [110])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05313"/>
            <a:ext cx="5856252" cy="700204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828790"/>
              </p:ext>
            </p:extLst>
          </p:nvPr>
        </p:nvGraphicFramePr>
        <p:xfrm>
          <a:off x="634207" y="3219033"/>
          <a:ext cx="2900362" cy="1195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Equation" r:id="rId4" imgW="1752600" imgH="723900" progId="Equation.3">
                  <p:embed/>
                </p:oleObj>
              </mc:Choice>
              <mc:Fallback>
                <p:oleObj name="Equation" r:id="rId4" imgW="1752600" imgH="723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4207" y="3219033"/>
                        <a:ext cx="2900362" cy="1195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34207" y="2687053"/>
            <a:ext cx="4916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Shear wave traveling any direction in the YZ plane.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06418" y="4636518"/>
            <a:ext cx="8213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elastic constant for a shear wave in the </a:t>
            </a:r>
            <a:r>
              <a:rPr lang="en-US" dirty="0" err="1" smtClean="0"/>
              <a:t>yz</a:t>
            </a:r>
            <a:r>
              <a:rPr lang="en-US" dirty="0" smtClean="0"/>
              <a:t> plane, with displacement along x, is C</a:t>
            </a:r>
            <a:r>
              <a:rPr lang="en-US" baseline="-25000" dirty="0" smtClean="0"/>
              <a:t>44</a:t>
            </a:r>
          </a:p>
          <a:p>
            <a:r>
              <a:rPr lang="en-US" dirty="0" smtClean="0"/>
              <a:t>For a shear wave in the </a:t>
            </a:r>
            <a:r>
              <a:rPr lang="en-US" dirty="0" err="1" smtClean="0"/>
              <a:t>xy</a:t>
            </a:r>
            <a:r>
              <a:rPr lang="en-US" dirty="0" smtClean="0"/>
              <a:t> plane, with displacement along z – same.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049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400" dirty="0" smtClean="0"/>
              <a:t>[011] direction  (or [110])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574842" y="1550737"/>
            <a:ext cx="532316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Most complicated case we will discuss: </a:t>
            </a:r>
          </a:p>
          <a:p>
            <a:endParaRPr lang="en-US" dirty="0"/>
          </a:p>
          <a:p>
            <a:r>
              <a:rPr lang="en-US" dirty="0" smtClean="0"/>
              <a:t>Propagation in a plane, with motion in the same plane.</a:t>
            </a:r>
          </a:p>
          <a:p>
            <a:r>
              <a:rPr lang="en-US" dirty="0" smtClean="0"/>
              <a:t>Following </a:t>
            </a:r>
            <a:r>
              <a:rPr lang="en-US" dirty="0" err="1" smtClean="0"/>
              <a:t>Kittel</a:t>
            </a:r>
            <a:r>
              <a:rPr lang="en-US" dirty="0" smtClean="0"/>
              <a:t>, we study </a:t>
            </a:r>
            <a:r>
              <a:rPr lang="en-US" dirty="0" err="1" smtClean="0"/>
              <a:t>xy</a:t>
            </a:r>
            <a:r>
              <a:rPr lang="en-US" dirty="0" smtClean="0"/>
              <a:t> plane. 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574" y="3537951"/>
            <a:ext cx="6346714" cy="16489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782" y="2837528"/>
            <a:ext cx="5467742" cy="6537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6524" y="2862998"/>
            <a:ext cx="602750" cy="40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181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1441</TotalTime>
  <Words>990</Words>
  <Application>Microsoft Macintosh PowerPoint</Application>
  <PresentationFormat>On-screen Show (4:3)</PresentationFormat>
  <Paragraphs>99</Paragraphs>
  <Slides>26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Office Theme</vt:lpstr>
      <vt:lpstr>Equation</vt:lpstr>
      <vt:lpstr>Microsoft Equation</vt:lpstr>
      <vt:lpstr>Solid State Physics Lecture 7  Waves in a cubic crystal HW for next Tuesday: Chapter 3 10,13; Chapter 4 1,3,5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[011] direction  (or [110])</vt:lpstr>
      <vt:lpstr>[011] direction  (or [110])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Lecture 8 Continuum mechanics - revisited</vt:lpstr>
      <vt:lpstr>Continuum mechanics - revisited</vt:lpstr>
      <vt:lpstr>Continuum mechanics - revisited</vt:lpstr>
      <vt:lpstr>Last Time: Discrete atoms Difference equation (instead of differential equation) Assume a sinusoidal solution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Solid State Physics Lectures 7  Waves in a cubic crystal</dc:title>
  <dc:creator>James Thomas</dc:creator>
  <cp:lastModifiedBy>James Thomas</cp:lastModifiedBy>
  <cp:revision>20</cp:revision>
  <dcterms:created xsi:type="dcterms:W3CDTF">2016-02-08T17:15:27Z</dcterms:created>
  <dcterms:modified xsi:type="dcterms:W3CDTF">2016-02-10T16:57:46Z</dcterms:modified>
</cp:coreProperties>
</file>