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4"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4" d="100"/>
          <a:sy n="114" d="100"/>
        </p:scale>
        <p:origin x="-304" y="5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03BCE-0E81-884A-8257-8C7DABD77D5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1381438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03BCE-0E81-884A-8257-8C7DABD77D5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259096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03BCE-0E81-884A-8257-8C7DABD77D5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48381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03BCE-0E81-884A-8257-8C7DABD77D5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15574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03BCE-0E81-884A-8257-8C7DABD77D5F}"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133851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03BCE-0E81-884A-8257-8C7DABD77D5F}"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216191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03BCE-0E81-884A-8257-8C7DABD77D5F}" type="datetimeFigureOut">
              <a:rPr lang="en-US" smtClean="0"/>
              <a:t>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251639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03BCE-0E81-884A-8257-8C7DABD77D5F}" type="datetimeFigureOut">
              <a:rPr lang="en-US" smtClean="0"/>
              <a:t>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324381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03BCE-0E81-884A-8257-8C7DABD77D5F}" type="datetimeFigureOut">
              <a:rPr lang="en-US" smtClean="0"/>
              <a:t>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109194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03BCE-0E81-884A-8257-8C7DABD77D5F}"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267013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03BCE-0E81-884A-8257-8C7DABD77D5F}"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3E41B-FB54-B146-ADDE-A71DA3EFBFEE}" type="slidenum">
              <a:rPr lang="en-US" smtClean="0"/>
              <a:t>‹#›</a:t>
            </a:fld>
            <a:endParaRPr lang="en-US"/>
          </a:p>
        </p:txBody>
      </p:sp>
    </p:spTree>
    <p:extLst>
      <p:ext uri="{BB962C8B-B14F-4D97-AF65-F5344CB8AC3E}">
        <p14:creationId xmlns:p14="http://schemas.microsoft.com/office/powerpoint/2010/main" val="10385713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03BCE-0E81-884A-8257-8C7DABD77D5F}" type="datetimeFigureOut">
              <a:rPr lang="en-US" smtClean="0"/>
              <a:t>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3E41B-FB54-B146-ADDE-A71DA3EFBFEE}" type="slidenum">
              <a:rPr lang="en-US" smtClean="0"/>
              <a:t>‹#›</a:t>
            </a:fld>
            <a:endParaRPr lang="en-US"/>
          </a:p>
        </p:txBody>
      </p:sp>
    </p:spTree>
    <p:extLst>
      <p:ext uri="{BB962C8B-B14F-4D97-AF65-F5344CB8AC3E}">
        <p14:creationId xmlns:p14="http://schemas.microsoft.com/office/powerpoint/2010/main" val="2901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sz="2400" dirty="0" smtClean="0"/>
              <a:t>Solid State Physics </a:t>
            </a:r>
            <a:br>
              <a:rPr lang="en-US" sz="2400" dirty="0" smtClean="0"/>
            </a:br>
            <a:r>
              <a:rPr lang="en-US" sz="2400" dirty="0" smtClean="0"/>
              <a:t>Lectures 5&amp;6</a:t>
            </a:r>
            <a:endParaRPr lang="en-US" sz="2400" dirty="0"/>
          </a:p>
        </p:txBody>
      </p:sp>
      <p:sp>
        <p:nvSpPr>
          <p:cNvPr id="3" name="Subtitle 2"/>
          <p:cNvSpPr>
            <a:spLocks noGrp="1"/>
          </p:cNvSpPr>
          <p:nvPr>
            <p:ph type="subTitle" idx="1"/>
          </p:nvPr>
        </p:nvSpPr>
        <p:spPr>
          <a:xfrm>
            <a:off x="1029101" y="3886200"/>
            <a:ext cx="6400800" cy="1752600"/>
          </a:xfrm>
        </p:spPr>
        <p:txBody>
          <a:bodyPr>
            <a:normAutofit/>
          </a:bodyPr>
          <a:lstStyle/>
          <a:p>
            <a:pPr algn="l"/>
            <a:r>
              <a:rPr lang="en-US" sz="2000" dirty="0" smtClean="0"/>
              <a:t>Chapter 3</a:t>
            </a:r>
          </a:p>
          <a:p>
            <a:pPr algn="l"/>
            <a:r>
              <a:rPr lang="en-US" sz="2000" dirty="0" smtClean="0"/>
              <a:t>Crystal Binding</a:t>
            </a:r>
          </a:p>
          <a:p>
            <a:pPr algn="l"/>
            <a:r>
              <a:rPr lang="en-US" sz="2000" dirty="0" smtClean="0"/>
              <a:t>Continuum Mechanics - Waves</a:t>
            </a:r>
            <a:endParaRPr lang="en-US" sz="2000" dirty="0"/>
          </a:p>
        </p:txBody>
      </p:sp>
    </p:spTree>
    <p:extLst>
      <p:ext uri="{BB962C8B-B14F-4D97-AF65-F5344CB8AC3E}">
        <p14:creationId xmlns:p14="http://schemas.microsoft.com/office/powerpoint/2010/main" val="703843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04" y="204120"/>
            <a:ext cx="8745343" cy="3976674"/>
          </a:xfrm>
        </p:spPr>
        <p:txBody>
          <a:bodyPr>
            <a:normAutofit fontScale="90000"/>
          </a:bodyPr>
          <a:lstStyle/>
          <a:p>
            <a:pPr algn="l"/>
            <a:r>
              <a:rPr lang="en-US" sz="2400" dirty="0" smtClean="0"/>
              <a:t>Pauli repulsion</a:t>
            </a:r>
            <a:br>
              <a:rPr lang="en-US" sz="2400" dirty="0" smtClean="0"/>
            </a:br>
            <a:r>
              <a:rPr lang="en-US" sz="2400" i="1" dirty="0" smtClean="0"/>
              <a:t>Any electron wave can be expressed as a sum of normal modes. (The normal modes are a “complete set” of functions.)</a:t>
            </a:r>
            <a:br>
              <a:rPr lang="en-US" sz="2400" i="1" dirty="0" smtClean="0"/>
            </a:br>
            <a:r>
              <a:rPr lang="en-US" sz="2400" i="1" dirty="0"/>
              <a:t/>
            </a:r>
            <a:br>
              <a:rPr lang="en-US" sz="2400" i="1" dirty="0"/>
            </a:br>
            <a:r>
              <a:rPr lang="en-US" sz="2400" dirty="0" smtClean="0"/>
              <a:t>I</a:t>
            </a:r>
            <a:r>
              <a:rPr lang="en-US" sz="2400" dirty="0" smtClean="0"/>
              <a:t>f we tried to write down the electron cloud for the atom on the left (at the bottom) in terms of the normal modes for the nucleus on the right, we would find that we need to include some of the ground state wave. [Note that we don’t need to include any of the ground state wave to describe the left top electron wave. It doesn’t overlap.]</a:t>
            </a:r>
            <a:br>
              <a:rPr lang="en-US" sz="2400" dirty="0" smtClean="0"/>
            </a:br>
            <a:r>
              <a:rPr lang="en-US" sz="2400" dirty="0"/>
              <a:t/>
            </a:r>
            <a:br>
              <a:rPr lang="en-US" sz="2400" dirty="0"/>
            </a:br>
            <a:r>
              <a:rPr lang="en-US" sz="2400" dirty="0" smtClean="0"/>
              <a:t>But Pauli says this is not allowed. So we can’t put both electrons in their respective (pure) ground states if the nuclei are this close. We need to “partially promote” one electron to unoccupied higher energy states.  </a:t>
            </a:r>
            <a:endParaRPr lang="en-US" sz="2400" dirty="0"/>
          </a:p>
        </p:txBody>
      </p:sp>
      <p:pic>
        <p:nvPicPr>
          <p:cNvPr id="4" name="Picture 3"/>
          <p:cNvPicPr>
            <a:picLocks noChangeAspect="1"/>
          </p:cNvPicPr>
          <p:nvPr/>
        </p:nvPicPr>
        <p:blipFill>
          <a:blip r:embed="rId2"/>
          <a:stretch>
            <a:fillRect/>
          </a:stretch>
        </p:blipFill>
        <p:spPr>
          <a:xfrm>
            <a:off x="3025404" y="4713572"/>
            <a:ext cx="5915431" cy="1892938"/>
          </a:xfrm>
          <a:prstGeom prst="rect">
            <a:avLst/>
          </a:prstGeom>
        </p:spPr>
      </p:pic>
    </p:spTree>
    <p:extLst>
      <p:ext uri="{BB962C8B-B14F-4D97-AF65-F5344CB8AC3E}">
        <p14:creationId xmlns:p14="http://schemas.microsoft.com/office/powerpoint/2010/main" val="40570716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04" y="204120"/>
            <a:ext cx="8745343" cy="3976674"/>
          </a:xfrm>
        </p:spPr>
        <p:txBody>
          <a:bodyPr>
            <a:normAutofit/>
          </a:bodyPr>
          <a:lstStyle/>
          <a:p>
            <a:pPr algn="l"/>
            <a:r>
              <a:rPr lang="en-US" sz="2400" dirty="0" smtClean="0"/>
              <a:t>Pauli repulsion</a:t>
            </a:r>
            <a:br>
              <a:rPr lang="en-US" sz="2400" dirty="0" smtClean="0"/>
            </a:br>
            <a:r>
              <a:rPr lang="en-US" sz="2400" i="1" dirty="0" smtClean="0"/>
              <a:t>This is confusing. </a:t>
            </a:r>
            <a:r>
              <a:rPr lang="en-US" sz="2400" dirty="0" smtClean="0"/>
              <a:t>Ground state electrons don’t overlap in space for reasons that have (almost) nothing to do with charge repulsion, but rather have to do with the mathematical expression of the electronic state. </a:t>
            </a:r>
            <a:br>
              <a:rPr lang="en-US" sz="2400" dirty="0" smtClean="0"/>
            </a:br>
            <a:r>
              <a:rPr lang="en-US" sz="2400" dirty="0"/>
              <a:t/>
            </a:r>
            <a:br>
              <a:rPr lang="en-US" sz="2400" dirty="0"/>
            </a:br>
            <a:r>
              <a:rPr lang="en-US" sz="2400" dirty="0" smtClean="0"/>
              <a:t>(Recall that, in an atom, electron waves DO overlap in space, but they do NOT overlap mathematically… the </a:t>
            </a:r>
            <a:r>
              <a:rPr lang="en-US" sz="2400" dirty="0" err="1" smtClean="0"/>
              <a:t>eigenstates</a:t>
            </a:r>
            <a:r>
              <a:rPr lang="en-US" sz="2400" dirty="0" smtClean="0"/>
              <a:t> are “orthogonal”.)</a:t>
            </a:r>
            <a:endParaRPr lang="en-US" sz="2400" dirty="0"/>
          </a:p>
        </p:txBody>
      </p:sp>
      <p:pic>
        <p:nvPicPr>
          <p:cNvPr id="4" name="Picture 3"/>
          <p:cNvPicPr>
            <a:picLocks noChangeAspect="1"/>
          </p:cNvPicPr>
          <p:nvPr/>
        </p:nvPicPr>
        <p:blipFill>
          <a:blip r:embed="rId2"/>
          <a:stretch>
            <a:fillRect/>
          </a:stretch>
        </p:blipFill>
        <p:spPr>
          <a:xfrm>
            <a:off x="3025404" y="4713572"/>
            <a:ext cx="5915431" cy="1892938"/>
          </a:xfrm>
          <a:prstGeom prst="rect">
            <a:avLst/>
          </a:prstGeom>
        </p:spPr>
      </p:pic>
    </p:spTree>
    <p:extLst>
      <p:ext uri="{BB962C8B-B14F-4D97-AF65-F5344CB8AC3E}">
        <p14:creationId xmlns:p14="http://schemas.microsoft.com/office/powerpoint/2010/main" val="29215115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3854" y="166005"/>
            <a:ext cx="8267446" cy="6497582"/>
          </a:xfrm>
          <a:prstGeom prst="rect">
            <a:avLst/>
          </a:prstGeom>
        </p:spPr>
      </p:pic>
    </p:spTree>
    <p:extLst>
      <p:ext uri="{BB962C8B-B14F-4D97-AF65-F5344CB8AC3E}">
        <p14:creationId xmlns:p14="http://schemas.microsoft.com/office/powerpoint/2010/main" val="1780228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60000">
            <a:off x="648813" y="1112560"/>
            <a:ext cx="8578011" cy="5671018"/>
          </a:xfrm>
          <a:prstGeom prst="rect">
            <a:avLst/>
          </a:prstGeom>
        </p:spPr>
      </p:pic>
      <p:pic>
        <p:nvPicPr>
          <p:cNvPr id="4" name="Picture 3"/>
          <p:cNvPicPr>
            <a:picLocks noChangeAspect="1"/>
          </p:cNvPicPr>
          <p:nvPr/>
        </p:nvPicPr>
        <p:blipFill>
          <a:blip r:embed="rId3"/>
          <a:stretch>
            <a:fillRect/>
          </a:stretch>
        </p:blipFill>
        <p:spPr>
          <a:xfrm>
            <a:off x="171252" y="1341278"/>
            <a:ext cx="2939786" cy="898943"/>
          </a:xfrm>
          <a:prstGeom prst="rect">
            <a:avLst/>
          </a:prstGeom>
        </p:spPr>
      </p:pic>
    </p:spTree>
    <p:extLst>
      <p:ext uri="{BB962C8B-B14F-4D97-AF65-F5344CB8AC3E}">
        <p14:creationId xmlns:p14="http://schemas.microsoft.com/office/powerpoint/2010/main" val="34655275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7846" y="670638"/>
            <a:ext cx="3798698" cy="755423"/>
          </a:xfrm>
          <a:prstGeom prst="rect">
            <a:avLst/>
          </a:prstGeom>
        </p:spPr>
      </p:pic>
      <p:pic>
        <p:nvPicPr>
          <p:cNvPr id="5" name="Picture 4"/>
          <p:cNvPicPr>
            <a:picLocks noChangeAspect="1"/>
          </p:cNvPicPr>
          <p:nvPr/>
        </p:nvPicPr>
        <p:blipFill>
          <a:blip r:embed="rId3"/>
          <a:stretch>
            <a:fillRect/>
          </a:stretch>
        </p:blipFill>
        <p:spPr>
          <a:xfrm>
            <a:off x="867846" y="1554329"/>
            <a:ext cx="4811923" cy="772483"/>
          </a:xfrm>
          <a:prstGeom prst="rect">
            <a:avLst/>
          </a:prstGeom>
        </p:spPr>
      </p:pic>
      <p:pic>
        <p:nvPicPr>
          <p:cNvPr id="6" name="Picture 5"/>
          <p:cNvPicPr>
            <a:picLocks noChangeAspect="1"/>
          </p:cNvPicPr>
          <p:nvPr/>
        </p:nvPicPr>
        <p:blipFill>
          <a:blip r:embed="rId4"/>
          <a:stretch>
            <a:fillRect/>
          </a:stretch>
        </p:blipFill>
        <p:spPr>
          <a:xfrm>
            <a:off x="867846" y="2602376"/>
            <a:ext cx="4997421" cy="1293039"/>
          </a:xfrm>
          <a:prstGeom prst="rect">
            <a:avLst/>
          </a:prstGeom>
        </p:spPr>
      </p:pic>
      <p:pic>
        <p:nvPicPr>
          <p:cNvPr id="7" name="Picture 6"/>
          <p:cNvPicPr>
            <a:picLocks noChangeAspect="1"/>
          </p:cNvPicPr>
          <p:nvPr/>
        </p:nvPicPr>
        <p:blipFill>
          <a:blip r:embed="rId5"/>
          <a:stretch>
            <a:fillRect/>
          </a:stretch>
        </p:blipFill>
        <p:spPr>
          <a:xfrm>
            <a:off x="972855" y="4058104"/>
            <a:ext cx="3112521" cy="650640"/>
          </a:xfrm>
          <a:prstGeom prst="rect">
            <a:avLst/>
          </a:prstGeom>
        </p:spPr>
      </p:pic>
      <p:sp>
        <p:nvSpPr>
          <p:cNvPr id="8" name="TextBox 7"/>
          <p:cNvSpPr txBox="1"/>
          <p:nvPr/>
        </p:nvSpPr>
        <p:spPr>
          <a:xfrm>
            <a:off x="972855" y="4737282"/>
            <a:ext cx="6966608" cy="646331"/>
          </a:xfrm>
          <a:prstGeom prst="rect">
            <a:avLst/>
          </a:prstGeom>
          <a:noFill/>
        </p:spPr>
        <p:txBody>
          <a:bodyPr wrap="none" rtlCol="0">
            <a:spAutoFit/>
          </a:bodyPr>
          <a:lstStyle/>
          <a:p>
            <a:r>
              <a:rPr lang="en-US" dirty="0" smtClean="0"/>
              <a:t>Zero point quantum effects: </a:t>
            </a:r>
            <a:r>
              <a:rPr lang="en-US" i="1" dirty="0" smtClean="0"/>
              <a:t>nuclear</a:t>
            </a:r>
            <a:r>
              <a:rPr lang="en-US" dirty="0" smtClean="0"/>
              <a:t> motion. The lighter the nucleus, the</a:t>
            </a:r>
          </a:p>
          <a:p>
            <a:r>
              <a:rPr lang="en-US" dirty="0" smtClean="0"/>
              <a:t>larger its velocity uncertainty on confinement, and the higher the ZPE.</a:t>
            </a:r>
            <a:endParaRPr lang="en-US" dirty="0"/>
          </a:p>
        </p:txBody>
      </p:sp>
      <p:pic>
        <p:nvPicPr>
          <p:cNvPr id="9" name="Picture 8"/>
          <p:cNvPicPr>
            <a:picLocks noChangeAspect="1"/>
          </p:cNvPicPr>
          <p:nvPr/>
        </p:nvPicPr>
        <p:blipFill>
          <a:blip r:embed="rId6"/>
          <a:stretch>
            <a:fillRect/>
          </a:stretch>
        </p:blipFill>
        <p:spPr>
          <a:xfrm>
            <a:off x="867846" y="114152"/>
            <a:ext cx="3457617" cy="404137"/>
          </a:xfrm>
          <a:prstGeom prst="rect">
            <a:avLst/>
          </a:prstGeom>
        </p:spPr>
      </p:pic>
      <p:pic>
        <p:nvPicPr>
          <p:cNvPr id="10" name="Picture 9"/>
          <p:cNvPicPr>
            <a:picLocks noChangeAspect="1"/>
          </p:cNvPicPr>
          <p:nvPr/>
        </p:nvPicPr>
        <p:blipFill>
          <a:blip r:embed="rId7"/>
          <a:stretch>
            <a:fillRect/>
          </a:stretch>
        </p:blipFill>
        <p:spPr>
          <a:xfrm>
            <a:off x="5865266" y="1913208"/>
            <a:ext cx="2511679" cy="193206"/>
          </a:xfrm>
          <a:prstGeom prst="rect">
            <a:avLst/>
          </a:prstGeom>
        </p:spPr>
      </p:pic>
      <p:pic>
        <p:nvPicPr>
          <p:cNvPr id="11" name="Picture 10"/>
          <p:cNvPicPr>
            <a:picLocks noChangeAspect="1"/>
          </p:cNvPicPr>
          <p:nvPr/>
        </p:nvPicPr>
        <p:blipFill>
          <a:blip r:embed="rId8"/>
          <a:stretch>
            <a:fillRect/>
          </a:stretch>
        </p:blipFill>
        <p:spPr>
          <a:xfrm>
            <a:off x="867846" y="5997166"/>
            <a:ext cx="2069228" cy="464995"/>
          </a:xfrm>
          <a:prstGeom prst="rect">
            <a:avLst/>
          </a:prstGeom>
        </p:spPr>
      </p:pic>
      <p:sp>
        <p:nvSpPr>
          <p:cNvPr id="12" name="TextBox 11"/>
          <p:cNvSpPr txBox="1"/>
          <p:nvPr/>
        </p:nvSpPr>
        <p:spPr>
          <a:xfrm>
            <a:off x="3325091" y="6092829"/>
            <a:ext cx="2890535" cy="369332"/>
          </a:xfrm>
          <a:prstGeom prst="rect">
            <a:avLst/>
          </a:prstGeom>
          <a:noFill/>
        </p:spPr>
        <p:txBody>
          <a:bodyPr wrap="none" rtlCol="0">
            <a:spAutoFit/>
          </a:bodyPr>
          <a:lstStyle/>
          <a:p>
            <a:r>
              <a:rPr lang="en-US" dirty="0" smtClean="0"/>
              <a:t>Put R</a:t>
            </a:r>
            <a:r>
              <a:rPr lang="en-US" baseline="-25000" dirty="0" smtClean="0"/>
              <a:t>0</a:t>
            </a:r>
            <a:r>
              <a:rPr lang="en-US" dirty="0" smtClean="0"/>
              <a:t> and the sums into </a:t>
            </a:r>
            <a:r>
              <a:rPr lang="en-US" i="1" dirty="0" err="1" smtClean="0"/>
              <a:t>U</a:t>
            </a:r>
            <a:r>
              <a:rPr lang="en-US" i="1" baseline="-25000" dirty="0" err="1" smtClean="0"/>
              <a:t>tot</a:t>
            </a:r>
            <a:r>
              <a:rPr lang="en-US" dirty="0" smtClean="0"/>
              <a:t> </a:t>
            </a:r>
            <a:endParaRPr lang="en-US" dirty="0"/>
          </a:p>
        </p:txBody>
      </p:sp>
      <p:pic>
        <p:nvPicPr>
          <p:cNvPr id="13" name="Picture 12"/>
          <p:cNvPicPr>
            <a:picLocks noChangeAspect="1"/>
          </p:cNvPicPr>
          <p:nvPr/>
        </p:nvPicPr>
        <p:blipFill>
          <a:blip r:embed="rId9"/>
          <a:stretch>
            <a:fillRect/>
          </a:stretch>
        </p:blipFill>
        <p:spPr>
          <a:xfrm>
            <a:off x="6428430" y="6047986"/>
            <a:ext cx="2352886" cy="489214"/>
          </a:xfrm>
          <a:prstGeom prst="rect">
            <a:avLst/>
          </a:prstGeom>
        </p:spPr>
      </p:pic>
    </p:spTree>
    <p:extLst>
      <p:ext uri="{BB962C8B-B14F-4D97-AF65-F5344CB8AC3E}">
        <p14:creationId xmlns:p14="http://schemas.microsoft.com/office/powerpoint/2010/main" val="19647658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6067" y="627833"/>
            <a:ext cx="8897604" cy="4052374"/>
          </a:xfrm>
          <a:prstGeom prst="rect">
            <a:avLst/>
          </a:prstGeom>
        </p:spPr>
      </p:pic>
      <p:sp>
        <p:nvSpPr>
          <p:cNvPr id="4" name="TextBox 3"/>
          <p:cNvSpPr txBox="1"/>
          <p:nvPr/>
        </p:nvSpPr>
        <p:spPr>
          <a:xfrm>
            <a:off x="799163" y="5464997"/>
            <a:ext cx="7332581" cy="369332"/>
          </a:xfrm>
          <a:prstGeom prst="rect">
            <a:avLst/>
          </a:prstGeom>
          <a:noFill/>
        </p:spPr>
        <p:txBody>
          <a:bodyPr wrap="none" rtlCol="0">
            <a:spAutoFit/>
          </a:bodyPr>
          <a:lstStyle/>
          <a:p>
            <a:r>
              <a:rPr lang="en-US" dirty="0" smtClean="0"/>
              <a:t>The lowering of energy by binding the opposite ions together is electrostatic.</a:t>
            </a:r>
          </a:p>
        </p:txBody>
      </p:sp>
      <p:sp>
        <p:nvSpPr>
          <p:cNvPr id="10" name="TextBox 9"/>
          <p:cNvSpPr txBox="1"/>
          <p:nvPr/>
        </p:nvSpPr>
        <p:spPr>
          <a:xfrm>
            <a:off x="642185" y="328185"/>
            <a:ext cx="1418064" cy="369332"/>
          </a:xfrm>
          <a:prstGeom prst="rect">
            <a:avLst/>
          </a:prstGeom>
          <a:noFill/>
        </p:spPr>
        <p:txBody>
          <a:bodyPr wrap="none" rtlCol="0">
            <a:spAutoFit/>
          </a:bodyPr>
          <a:lstStyle/>
          <a:p>
            <a:r>
              <a:rPr lang="en-US" dirty="0" smtClean="0"/>
              <a:t>Ionic Crystals</a:t>
            </a:r>
            <a:endParaRPr lang="en-US" dirty="0"/>
          </a:p>
        </p:txBody>
      </p:sp>
    </p:spTree>
    <p:extLst>
      <p:ext uri="{BB962C8B-B14F-4D97-AF65-F5344CB8AC3E}">
        <p14:creationId xmlns:p14="http://schemas.microsoft.com/office/powerpoint/2010/main" val="7055575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9560" y="2525599"/>
            <a:ext cx="6380059" cy="1271701"/>
          </a:xfrm>
          <a:prstGeom prst="rect">
            <a:avLst/>
          </a:prstGeom>
        </p:spPr>
      </p:pic>
      <p:pic>
        <p:nvPicPr>
          <p:cNvPr id="5" name="Picture 4"/>
          <p:cNvPicPr>
            <a:picLocks noChangeAspect="1"/>
          </p:cNvPicPr>
          <p:nvPr/>
        </p:nvPicPr>
        <p:blipFill>
          <a:blip r:embed="rId3"/>
          <a:stretch>
            <a:fillRect/>
          </a:stretch>
        </p:blipFill>
        <p:spPr>
          <a:xfrm>
            <a:off x="599560" y="1700742"/>
            <a:ext cx="1217146" cy="468133"/>
          </a:xfrm>
          <a:prstGeom prst="rect">
            <a:avLst/>
          </a:prstGeom>
        </p:spPr>
      </p:pic>
      <p:sp>
        <p:nvSpPr>
          <p:cNvPr id="6" name="TextBox 5"/>
          <p:cNvSpPr txBox="1"/>
          <p:nvPr/>
        </p:nvSpPr>
        <p:spPr>
          <a:xfrm>
            <a:off x="599560" y="984556"/>
            <a:ext cx="3736920" cy="646331"/>
          </a:xfrm>
          <a:prstGeom prst="rect">
            <a:avLst/>
          </a:prstGeom>
          <a:noFill/>
        </p:spPr>
        <p:txBody>
          <a:bodyPr wrap="none" rtlCol="0">
            <a:spAutoFit/>
          </a:bodyPr>
          <a:lstStyle/>
          <a:p>
            <a:r>
              <a:rPr lang="en-US" dirty="0" smtClean="0"/>
              <a:t>Energy considerations in ionic crystals</a:t>
            </a:r>
          </a:p>
          <a:p>
            <a:r>
              <a:rPr lang="en-US" dirty="0" smtClean="0"/>
              <a:t>N pairs of ions</a:t>
            </a:r>
            <a:endParaRPr lang="en-US" dirty="0"/>
          </a:p>
        </p:txBody>
      </p:sp>
      <p:sp>
        <p:nvSpPr>
          <p:cNvPr id="7" name="TextBox 6"/>
          <p:cNvSpPr txBox="1"/>
          <p:nvPr/>
        </p:nvSpPr>
        <p:spPr>
          <a:xfrm>
            <a:off x="841976" y="4123718"/>
            <a:ext cx="5853698" cy="646331"/>
          </a:xfrm>
          <a:prstGeom prst="rect">
            <a:avLst/>
          </a:prstGeom>
          <a:noFill/>
        </p:spPr>
        <p:txBody>
          <a:bodyPr wrap="none" rtlCol="0">
            <a:spAutoFit/>
          </a:bodyPr>
          <a:lstStyle/>
          <a:p>
            <a:r>
              <a:rPr lang="en-US" dirty="0" smtClean="0"/>
              <a:t>(Exponential repulsive force for computational convenience)</a:t>
            </a:r>
          </a:p>
          <a:p>
            <a:endParaRPr lang="en-US" dirty="0"/>
          </a:p>
        </p:txBody>
      </p:sp>
      <p:pic>
        <p:nvPicPr>
          <p:cNvPr id="8" name="Picture 7"/>
          <p:cNvPicPr>
            <a:picLocks noChangeAspect="1"/>
          </p:cNvPicPr>
          <p:nvPr/>
        </p:nvPicPr>
        <p:blipFill>
          <a:blip r:embed="rId4"/>
          <a:stretch>
            <a:fillRect/>
          </a:stretch>
        </p:blipFill>
        <p:spPr>
          <a:xfrm>
            <a:off x="2005661" y="4580323"/>
            <a:ext cx="5557376" cy="2097531"/>
          </a:xfrm>
          <a:prstGeom prst="rect">
            <a:avLst/>
          </a:prstGeom>
        </p:spPr>
      </p:pic>
      <p:sp>
        <p:nvSpPr>
          <p:cNvPr id="9" name="TextBox 8"/>
          <p:cNvSpPr txBox="1"/>
          <p:nvPr/>
        </p:nvSpPr>
        <p:spPr>
          <a:xfrm>
            <a:off x="599560" y="6378208"/>
            <a:ext cx="2587780" cy="369332"/>
          </a:xfrm>
          <a:prstGeom prst="rect">
            <a:avLst/>
          </a:prstGeom>
          <a:noFill/>
        </p:spPr>
        <p:txBody>
          <a:bodyPr wrap="none" rtlCol="0">
            <a:spAutoFit/>
          </a:bodyPr>
          <a:lstStyle/>
          <a:p>
            <a:r>
              <a:rPr lang="en-US" dirty="0" smtClean="0"/>
              <a:t>Prime -&gt;  don’t include j=</a:t>
            </a:r>
            <a:r>
              <a:rPr lang="en-US" dirty="0" err="1" smtClean="0"/>
              <a:t>i</a:t>
            </a:r>
            <a:endParaRPr lang="en-US" dirty="0"/>
          </a:p>
        </p:txBody>
      </p:sp>
    </p:spTree>
    <p:extLst>
      <p:ext uri="{BB962C8B-B14F-4D97-AF65-F5344CB8AC3E}">
        <p14:creationId xmlns:p14="http://schemas.microsoft.com/office/powerpoint/2010/main" val="8392668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7892" y="877545"/>
            <a:ext cx="2397305" cy="875938"/>
          </a:xfrm>
          <a:prstGeom prst="rect">
            <a:avLst/>
          </a:prstGeom>
        </p:spPr>
      </p:pic>
      <p:sp>
        <p:nvSpPr>
          <p:cNvPr id="4" name="TextBox 3"/>
          <p:cNvSpPr txBox="1"/>
          <p:nvPr/>
        </p:nvSpPr>
        <p:spPr>
          <a:xfrm>
            <a:off x="727810" y="322651"/>
            <a:ext cx="5994249" cy="369332"/>
          </a:xfrm>
          <a:prstGeom prst="rect">
            <a:avLst/>
          </a:prstGeom>
          <a:noFill/>
        </p:spPr>
        <p:txBody>
          <a:bodyPr wrap="none" rtlCol="0">
            <a:spAutoFit/>
          </a:bodyPr>
          <a:lstStyle/>
          <a:p>
            <a:r>
              <a:rPr lang="en-US" dirty="0" smtClean="0"/>
              <a:t>Setting the derivative </a:t>
            </a:r>
            <a:r>
              <a:rPr lang="en-US" dirty="0" err="1" smtClean="0"/>
              <a:t>w.r.t</a:t>
            </a:r>
            <a:r>
              <a:rPr lang="en-US" dirty="0" smtClean="0"/>
              <a:t>. R = 0 to minimize the energy gives:</a:t>
            </a:r>
            <a:endParaRPr lang="en-US" dirty="0"/>
          </a:p>
        </p:txBody>
      </p:sp>
      <p:pic>
        <p:nvPicPr>
          <p:cNvPr id="9" name="Picture 8"/>
          <p:cNvPicPr>
            <a:picLocks noChangeAspect="1"/>
          </p:cNvPicPr>
          <p:nvPr/>
        </p:nvPicPr>
        <p:blipFill>
          <a:blip r:embed="rId3"/>
          <a:stretch>
            <a:fillRect/>
          </a:stretch>
        </p:blipFill>
        <p:spPr>
          <a:xfrm>
            <a:off x="4164797" y="877545"/>
            <a:ext cx="3580109" cy="816516"/>
          </a:xfrm>
          <a:prstGeom prst="rect">
            <a:avLst/>
          </a:prstGeom>
        </p:spPr>
      </p:pic>
      <p:pic>
        <p:nvPicPr>
          <p:cNvPr id="10" name="Picture 9"/>
          <p:cNvPicPr>
            <a:picLocks noChangeAspect="1"/>
          </p:cNvPicPr>
          <p:nvPr/>
        </p:nvPicPr>
        <p:blipFill>
          <a:blip r:embed="rId4"/>
          <a:stretch>
            <a:fillRect/>
          </a:stretch>
        </p:blipFill>
        <p:spPr>
          <a:xfrm>
            <a:off x="485206" y="2868929"/>
            <a:ext cx="4678247" cy="955142"/>
          </a:xfrm>
          <a:prstGeom prst="rect">
            <a:avLst/>
          </a:prstGeom>
        </p:spPr>
      </p:pic>
      <p:pic>
        <p:nvPicPr>
          <p:cNvPr id="11" name="Picture 10"/>
          <p:cNvPicPr>
            <a:picLocks noChangeAspect="1"/>
          </p:cNvPicPr>
          <p:nvPr/>
        </p:nvPicPr>
        <p:blipFill>
          <a:blip r:embed="rId5"/>
          <a:stretch>
            <a:fillRect/>
          </a:stretch>
        </p:blipFill>
        <p:spPr>
          <a:xfrm>
            <a:off x="485206" y="3824071"/>
            <a:ext cx="1385037" cy="741984"/>
          </a:xfrm>
          <a:prstGeom prst="rect">
            <a:avLst/>
          </a:prstGeom>
        </p:spPr>
      </p:pic>
      <p:sp>
        <p:nvSpPr>
          <p:cNvPr id="12" name="TextBox 11"/>
          <p:cNvSpPr txBox="1"/>
          <p:nvPr/>
        </p:nvSpPr>
        <p:spPr>
          <a:xfrm>
            <a:off x="699267" y="2555012"/>
            <a:ext cx="1294758" cy="369332"/>
          </a:xfrm>
          <a:prstGeom prst="rect">
            <a:avLst/>
          </a:prstGeom>
          <a:noFill/>
        </p:spPr>
        <p:txBody>
          <a:bodyPr wrap="none" rtlCol="0">
            <a:spAutoFit/>
          </a:bodyPr>
          <a:lstStyle/>
          <a:p>
            <a:r>
              <a:rPr lang="en-US" dirty="0" smtClean="0"/>
              <a:t>1D example</a:t>
            </a:r>
            <a:endParaRPr lang="en-US" dirty="0"/>
          </a:p>
        </p:txBody>
      </p:sp>
      <p:pic>
        <p:nvPicPr>
          <p:cNvPr id="13" name="Picture 12"/>
          <p:cNvPicPr>
            <a:picLocks noChangeAspect="1"/>
          </p:cNvPicPr>
          <p:nvPr/>
        </p:nvPicPr>
        <p:blipFill>
          <a:blip r:embed="rId6"/>
          <a:stretch>
            <a:fillRect/>
          </a:stretch>
        </p:blipFill>
        <p:spPr>
          <a:xfrm>
            <a:off x="485206" y="4751550"/>
            <a:ext cx="3225196" cy="1761127"/>
          </a:xfrm>
          <a:prstGeom prst="rect">
            <a:avLst/>
          </a:prstGeom>
        </p:spPr>
      </p:pic>
      <p:pic>
        <p:nvPicPr>
          <p:cNvPr id="14" name="Picture 13"/>
          <p:cNvPicPr>
            <a:picLocks noChangeAspect="1"/>
          </p:cNvPicPr>
          <p:nvPr/>
        </p:nvPicPr>
        <p:blipFill>
          <a:blip r:embed="rId7"/>
          <a:stretch>
            <a:fillRect/>
          </a:stretch>
        </p:blipFill>
        <p:spPr>
          <a:xfrm>
            <a:off x="5626966" y="4920665"/>
            <a:ext cx="3260803" cy="615676"/>
          </a:xfrm>
          <a:prstGeom prst="rect">
            <a:avLst/>
          </a:prstGeom>
        </p:spPr>
      </p:pic>
      <p:pic>
        <p:nvPicPr>
          <p:cNvPr id="15" name="Picture 14"/>
          <p:cNvPicPr>
            <a:picLocks noChangeAspect="1"/>
          </p:cNvPicPr>
          <p:nvPr/>
        </p:nvPicPr>
        <p:blipFill>
          <a:blip r:embed="rId8"/>
          <a:stretch>
            <a:fillRect/>
          </a:stretch>
        </p:blipFill>
        <p:spPr>
          <a:xfrm>
            <a:off x="5712589" y="5783223"/>
            <a:ext cx="1095093" cy="404708"/>
          </a:xfrm>
          <a:prstGeom prst="rect">
            <a:avLst/>
          </a:prstGeom>
        </p:spPr>
      </p:pic>
      <p:sp>
        <p:nvSpPr>
          <p:cNvPr id="16" name="TextBox 15"/>
          <p:cNvSpPr txBox="1"/>
          <p:nvPr/>
        </p:nvSpPr>
        <p:spPr>
          <a:xfrm>
            <a:off x="5712589" y="6328011"/>
            <a:ext cx="1972152" cy="369332"/>
          </a:xfrm>
          <a:prstGeom prst="rect">
            <a:avLst/>
          </a:prstGeom>
          <a:noFill/>
        </p:spPr>
        <p:txBody>
          <a:bodyPr wrap="none" rtlCol="0">
            <a:spAutoFit/>
          </a:bodyPr>
          <a:lstStyle/>
          <a:p>
            <a:r>
              <a:rPr lang="en-US" dirty="0" smtClean="0"/>
              <a:t>3D is much harder!</a:t>
            </a:r>
            <a:endParaRPr lang="en-US" dirty="0"/>
          </a:p>
        </p:txBody>
      </p:sp>
    </p:spTree>
    <p:extLst>
      <p:ext uri="{BB962C8B-B14F-4D97-AF65-F5344CB8AC3E}">
        <p14:creationId xmlns:p14="http://schemas.microsoft.com/office/powerpoint/2010/main" val="6443789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892" y="884673"/>
            <a:ext cx="7235283" cy="1477328"/>
          </a:xfrm>
          <a:prstGeom prst="rect">
            <a:avLst/>
          </a:prstGeom>
          <a:noFill/>
        </p:spPr>
        <p:txBody>
          <a:bodyPr wrap="square" rtlCol="0">
            <a:spAutoFit/>
          </a:bodyPr>
          <a:lstStyle/>
          <a:p>
            <a:r>
              <a:rPr lang="en-US" dirty="0" smtClean="0"/>
              <a:t>The bigger </a:t>
            </a:r>
            <a:r>
              <a:rPr lang="en-US" dirty="0" smtClean="0">
                <a:latin typeface="Symbol" charset="2"/>
                <a:cs typeface="Symbol" charset="2"/>
              </a:rPr>
              <a:t>a</a:t>
            </a:r>
            <a:r>
              <a:rPr lang="en-US" dirty="0"/>
              <a:t> </a:t>
            </a:r>
            <a:r>
              <a:rPr lang="en-US" dirty="0" smtClean="0"/>
              <a:t>is, the more the electrostatic effects reduce the energy and stabilize the crystal. </a:t>
            </a:r>
          </a:p>
          <a:p>
            <a:endParaRPr lang="en-US" dirty="0"/>
          </a:p>
          <a:p>
            <a:r>
              <a:rPr lang="en-US" dirty="0" smtClean="0"/>
              <a:t>If every pair of ions had separation R</a:t>
            </a:r>
            <a:r>
              <a:rPr lang="en-US" baseline="-25000" dirty="0" smtClean="0"/>
              <a:t>0</a:t>
            </a:r>
            <a:r>
              <a:rPr lang="en-US" dirty="0" smtClean="0"/>
              <a:t>/</a:t>
            </a:r>
            <a:r>
              <a:rPr lang="en-US" dirty="0" smtClean="0"/>
              <a:t> </a:t>
            </a:r>
            <a:r>
              <a:rPr lang="en-US" dirty="0" smtClean="0">
                <a:latin typeface="Symbol" charset="2"/>
                <a:cs typeface="Symbol" charset="2"/>
              </a:rPr>
              <a:t>a</a:t>
            </a:r>
            <a:r>
              <a:rPr lang="en-US" dirty="0" smtClean="0"/>
              <a:t>  (and they only interact with each other) the energy would be equal to the crystal energy. </a:t>
            </a:r>
            <a:endParaRPr lang="en-US" dirty="0" smtClean="0"/>
          </a:p>
        </p:txBody>
      </p:sp>
      <p:pic>
        <p:nvPicPr>
          <p:cNvPr id="5" name="Picture 4"/>
          <p:cNvPicPr>
            <a:picLocks noChangeAspect="1"/>
          </p:cNvPicPr>
          <p:nvPr/>
        </p:nvPicPr>
        <p:blipFill>
          <a:blip r:embed="rId2"/>
          <a:stretch>
            <a:fillRect/>
          </a:stretch>
        </p:blipFill>
        <p:spPr>
          <a:xfrm>
            <a:off x="568992" y="3711306"/>
            <a:ext cx="3715784" cy="1180308"/>
          </a:xfrm>
          <a:prstGeom prst="rect">
            <a:avLst/>
          </a:prstGeom>
        </p:spPr>
      </p:pic>
      <p:sp>
        <p:nvSpPr>
          <p:cNvPr id="6" name="TextBox 5"/>
          <p:cNvSpPr txBox="1"/>
          <p:nvPr/>
        </p:nvSpPr>
        <p:spPr>
          <a:xfrm>
            <a:off x="4284776" y="3876952"/>
            <a:ext cx="1360130" cy="923330"/>
          </a:xfrm>
          <a:prstGeom prst="rect">
            <a:avLst/>
          </a:prstGeom>
          <a:noFill/>
        </p:spPr>
        <p:txBody>
          <a:bodyPr wrap="none" rtlCol="0">
            <a:spAutoFit/>
          </a:bodyPr>
          <a:lstStyle/>
          <a:p>
            <a:r>
              <a:rPr lang="en-US" dirty="0" err="1" smtClean="0"/>
              <a:t>Fcc</a:t>
            </a:r>
            <a:endParaRPr lang="en-US" dirty="0" smtClean="0"/>
          </a:p>
          <a:p>
            <a:r>
              <a:rPr lang="en-US" dirty="0" smtClean="0"/>
              <a:t>Simple cubic</a:t>
            </a:r>
          </a:p>
          <a:p>
            <a:r>
              <a:rPr lang="en-US" dirty="0" smtClean="0"/>
              <a:t>diamond</a:t>
            </a:r>
            <a:endParaRPr lang="en-US" dirty="0"/>
          </a:p>
        </p:txBody>
      </p:sp>
      <p:sp>
        <p:nvSpPr>
          <p:cNvPr id="7" name="TextBox 6"/>
          <p:cNvSpPr txBox="1"/>
          <p:nvPr/>
        </p:nvSpPr>
        <p:spPr>
          <a:xfrm>
            <a:off x="695992" y="5592657"/>
            <a:ext cx="7234185" cy="369332"/>
          </a:xfrm>
          <a:prstGeom prst="rect">
            <a:avLst/>
          </a:prstGeom>
          <a:noFill/>
        </p:spPr>
        <p:txBody>
          <a:bodyPr wrap="none" rtlCol="0">
            <a:spAutoFit/>
          </a:bodyPr>
          <a:lstStyle/>
          <a:p>
            <a:r>
              <a:rPr lang="en-US" dirty="0" smtClean="0"/>
              <a:t>Bigger alpha -&gt; more negative (lower) energy = tighter electrostatic binding</a:t>
            </a:r>
            <a:endParaRPr lang="en-US" dirty="0"/>
          </a:p>
        </p:txBody>
      </p:sp>
    </p:spTree>
    <p:extLst>
      <p:ext uri="{BB962C8B-B14F-4D97-AF65-F5344CB8AC3E}">
        <p14:creationId xmlns:p14="http://schemas.microsoft.com/office/powerpoint/2010/main" val="16558330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059" y="1098707"/>
            <a:ext cx="7634865" cy="5632312"/>
          </a:xfrm>
          <a:prstGeom prst="rect">
            <a:avLst/>
          </a:prstGeom>
          <a:noFill/>
        </p:spPr>
        <p:txBody>
          <a:bodyPr wrap="square" rtlCol="0">
            <a:spAutoFit/>
          </a:bodyPr>
          <a:lstStyle/>
          <a:p>
            <a:r>
              <a:rPr lang="en-US" dirty="0" smtClean="0"/>
              <a:t>Covalent bonds</a:t>
            </a:r>
          </a:p>
          <a:p>
            <a:endParaRPr lang="en-US" dirty="0"/>
          </a:p>
          <a:p>
            <a:r>
              <a:rPr lang="en-US" dirty="0" smtClean="0"/>
              <a:t>Quantum mechanical</a:t>
            </a:r>
          </a:p>
          <a:p>
            <a:r>
              <a:rPr lang="en-US" dirty="0" smtClean="0"/>
              <a:t>Highly directional  -&gt; gives rise to lower density structures, like diamond, e.g.</a:t>
            </a:r>
          </a:p>
          <a:p>
            <a:endParaRPr lang="en-US" dirty="0" smtClean="0"/>
          </a:p>
          <a:p>
            <a:endParaRPr lang="en-US" dirty="0"/>
          </a:p>
          <a:p>
            <a:endParaRPr lang="en-US" dirty="0"/>
          </a:p>
          <a:p>
            <a:endParaRPr lang="en-US" dirty="0" smtClean="0"/>
          </a:p>
          <a:p>
            <a:r>
              <a:rPr lang="en-US" dirty="0" smtClean="0"/>
              <a:t>Metals</a:t>
            </a:r>
          </a:p>
          <a:p>
            <a:endParaRPr lang="en-US" dirty="0"/>
          </a:p>
          <a:p>
            <a:r>
              <a:rPr lang="en-US" dirty="0" smtClean="0"/>
              <a:t>In some elements, outer electrons can delocalize. </a:t>
            </a:r>
          </a:p>
          <a:p>
            <a:r>
              <a:rPr lang="en-US" dirty="0" smtClean="0"/>
              <a:t>This lowers their kinetic energy (they are no longer confined.)</a:t>
            </a:r>
          </a:p>
          <a:p>
            <a:endParaRPr lang="en-US" dirty="0"/>
          </a:p>
          <a:p>
            <a:r>
              <a:rPr lang="en-US" dirty="0" smtClean="0"/>
              <a:t>Sodium, for example, “wants” to lose an electron. (Sort of… there is an ionization energy cost, but the reduction in electron energy when it can delocalize is greater.)</a:t>
            </a:r>
          </a:p>
          <a:p>
            <a:endParaRPr lang="en-US" dirty="0" smtClean="0"/>
          </a:p>
          <a:p>
            <a:r>
              <a:rPr lang="en-US" dirty="0" smtClean="0"/>
              <a:t>Pure sodium is a (very reactive) metal. </a:t>
            </a:r>
          </a:p>
          <a:p>
            <a:endParaRPr lang="en-US" dirty="0"/>
          </a:p>
          <a:p>
            <a:endParaRPr lang="en-US" dirty="0"/>
          </a:p>
        </p:txBody>
      </p:sp>
    </p:spTree>
    <p:extLst>
      <p:ext uri="{BB962C8B-B14F-4D97-AF65-F5344CB8AC3E}">
        <p14:creationId xmlns:p14="http://schemas.microsoft.com/office/powerpoint/2010/main" val="2302385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093" y="346810"/>
            <a:ext cx="7772400" cy="1470025"/>
          </a:xfrm>
        </p:spPr>
        <p:txBody>
          <a:bodyPr>
            <a:normAutofit/>
          </a:bodyPr>
          <a:lstStyle/>
          <a:p>
            <a:pPr algn="l"/>
            <a:r>
              <a:rPr lang="en-US" sz="2400" dirty="0" smtClean="0"/>
              <a:t>Ways of binding</a:t>
            </a:r>
            <a:endParaRPr lang="en-US" sz="2400" dirty="0"/>
          </a:p>
        </p:txBody>
      </p:sp>
      <p:pic>
        <p:nvPicPr>
          <p:cNvPr id="5" name="Picture 4"/>
          <p:cNvPicPr>
            <a:picLocks noChangeAspect="1"/>
          </p:cNvPicPr>
          <p:nvPr/>
        </p:nvPicPr>
        <p:blipFill>
          <a:blip r:embed="rId2"/>
          <a:stretch>
            <a:fillRect/>
          </a:stretch>
        </p:blipFill>
        <p:spPr>
          <a:xfrm>
            <a:off x="3382174" y="346810"/>
            <a:ext cx="5263984" cy="5720196"/>
          </a:xfrm>
          <a:prstGeom prst="rect">
            <a:avLst/>
          </a:prstGeom>
        </p:spPr>
      </p:pic>
    </p:spTree>
    <p:extLst>
      <p:ext uri="{BB962C8B-B14F-4D97-AF65-F5344CB8AC3E}">
        <p14:creationId xmlns:p14="http://schemas.microsoft.com/office/powerpoint/2010/main" val="42208486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978" y="256841"/>
            <a:ext cx="8303813" cy="2308324"/>
          </a:xfrm>
          <a:prstGeom prst="rect">
            <a:avLst/>
          </a:prstGeom>
          <a:noFill/>
        </p:spPr>
        <p:txBody>
          <a:bodyPr wrap="none" rtlCol="0">
            <a:spAutoFit/>
          </a:bodyPr>
          <a:lstStyle/>
          <a:p>
            <a:r>
              <a:rPr lang="en-US" dirty="0" smtClean="0"/>
              <a:t>Grab some chalk – form groups of 2-3.</a:t>
            </a:r>
          </a:p>
          <a:p>
            <a:endParaRPr lang="en-US" dirty="0"/>
          </a:p>
          <a:p>
            <a:r>
              <a:rPr lang="en-US" dirty="0" smtClean="0"/>
              <a:t>Imagine a crystal that exploits the Coulomb attraction of </a:t>
            </a:r>
            <a:r>
              <a:rPr lang="en-US" dirty="0" err="1" smtClean="0"/>
              <a:t>Na</a:t>
            </a:r>
            <a:r>
              <a:rPr lang="en-US" baseline="30000" dirty="0" err="1" smtClean="0"/>
              <a:t>+</a:t>
            </a:r>
            <a:r>
              <a:rPr lang="en-US" dirty="0" err="1" smtClean="0"/>
              <a:t>Na</a:t>
            </a:r>
            <a:r>
              <a:rPr lang="en-US" baseline="30000" dirty="0" smtClean="0"/>
              <a:t>-</a:t>
            </a:r>
            <a:r>
              <a:rPr lang="en-US" dirty="0"/>
              <a:t> </a:t>
            </a:r>
            <a:r>
              <a:rPr lang="en-US" dirty="0" smtClean="0"/>
              <a:t>to make an </a:t>
            </a:r>
            <a:r>
              <a:rPr lang="en-US" dirty="0" err="1" smtClean="0"/>
              <a:t>fcc</a:t>
            </a:r>
            <a:r>
              <a:rPr lang="en-US" dirty="0" smtClean="0"/>
              <a:t> crystal.</a:t>
            </a:r>
          </a:p>
          <a:p>
            <a:r>
              <a:rPr lang="en-US" dirty="0" smtClean="0"/>
              <a:t>Is such a crystal stable?</a:t>
            </a:r>
          </a:p>
          <a:p>
            <a:endParaRPr lang="en-US" dirty="0"/>
          </a:p>
          <a:p>
            <a:r>
              <a:rPr lang="en-US" dirty="0" smtClean="0"/>
              <a:t>Important information:  </a:t>
            </a:r>
          </a:p>
          <a:p>
            <a:r>
              <a:rPr lang="en-US" dirty="0" smtClean="0"/>
              <a:t>Electron affinity of Na = .55 </a:t>
            </a:r>
            <a:r>
              <a:rPr lang="en-US" dirty="0" err="1" smtClean="0"/>
              <a:t>eV</a:t>
            </a:r>
            <a:r>
              <a:rPr lang="en-US" dirty="0" smtClean="0"/>
              <a:t>  (Na</a:t>
            </a:r>
            <a:r>
              <a:rPr lang="en-US" baseline="30000" dirty="0"/>
              <a:t>-</a:t>
            </a:r>
            <a:r>
              <a:rPr lang="en-US" dirty="0" smtClean="0"/>
              <a:t> is stable.)</a:t>
            </a:r>
          </a:p>
          <a:p>
            <a:r>
              <a:rPr lang="en-US" dirty="0" smtClean="0"/>
              <a:t>Ionization potential of Na = 5.14 </a:t>
            </a:r>
            <a:r>
              <a:rPr lang="en-US" dirty="0" err="1" smtClean="0"/>
              <a:t>eV</a:t>
            </a:r>
            <a:endParaRPr lang="en-US" dirty="0"/>
          </a:p>
        </p:txBody>
      </p:sp>
      <p:pic>
        <p:nvPicPr>
          <p:cNvPr id="4" name="Picture 3"/>
          <p:cNvPicPr>
            <a:picLocks noChangeAspect="1"/>
          </p:cNvPicPr>
          <p:nvPr/>
        </p:nvPicPr>
        <p:blipFill>
          <a:blip r:embed="rId2"/>
          <a:stretch>
            <a:fillRect/>
          </a:stretch>
        </p:blipFill>
        <p:spPr>
          <a:xfrm>
            <a:off x="156978" y="2565165"/>
            <a:ext cx="3715784" cy="1180308"/>
          </a:xfrm>
          <a:prstGeom prst="rect">
            <a:avLst/>
          </a:prstGeom>
        </p:spPr>
      </p:pic>
      <p:pic>
        <p:nvPicPr>
          <p:cNvPr id="5" name="Picture 4"/>
          <p:cNvPicPr>
            <a:picLocks noChangeAspect="1"/>
          </p:cNvPicPr>
          <p:nvPr/>
        </p:nvPicPr>
        <p:blipFill>
          <a:blip r:embed="rId3"/>
          <a:stretch>
            <a:fillRect/>
          </a:stretch>
        </p:blipFill>
        <p:spPr>
          <a:xfrm>
            <a:off x="156977" y="3848597"/>
            <a:ext cx="6180737" cy="2814989"/>
          </a:xfrm>
          <a:prstGeom prst="rect">
            <a:avLst/>
          </a:prstGeom>
        </p:spPr>
      </p:pic>
      <p:pic>
        <p:nvPicPr>
          <p:cNvPr id="6" name="Picture 5"/>
          <p:cNvPicPr>
            <a:picLocks noChangeAspect="1"/>
          </p:cNvPicPr>
          <p:nvPr/>
        </p:nvPicPr>
        <p:blipFill>
          <a:blip r:embed="rId4"/>
          <a:stretch>
            <a:fillRect/>
          </a:stretch>
        </p:blipFill>
        <p:spPr>
          <a:xfrm>
            <a:off x="4733152" y="2528596"/>
            <a:ext cx="2497388" cy="912507"/>
          </a:xfrm>
          <a:prstGeom prst="rect">
            <a:avLst/>
          </a:prstGeom>
        </p:spPr>
      </p:pic>
      <p:sp>
        <p:nvSpPr>
          <p:cNvPr id="7" name="TextBox 6"/>
          <p:cNvSpPr txBox="1"/>
          <p:nvPr/>
        </p:nvSpPr>
        <p:spPr>
          <a:xfrm>
            <a:off x="4861588" y="2215663"/>
            <a:ext cx="2397073" cy="369332"/>
          </a:xfrm>
          <a:prstGeom prst="rect">
            <a:avLst/>
          </a:prstGeom>
          <a:noFill/>
        </p:spPr>
        <p:txBody>
          <a:bodyPr wrap="none" rtlCol="0">
            <a:spAutoFit/>
          </a:bodyPr>
          <a:lstStyle/>
          <a:p>
            <a:r>
              <a:rPr lang="en-US" dirty="0" smtClean="0"/>
              <a:t>Cohesive energy (sign?) </a:t>
            </a:r>
            <a:endParaRPr lang="en-US" dirty="0"/>
          </a:p>
        </p:txBody>
      </p:sp>
      <p:sp>
        <p:nvSpPr>
          <p:cNvPr id="8" name="TextBox 7"/>
          <p:cNvSpPr txBox="1"/>
          <p:nvPr/>
        </p:nvSpPr>
        <p:spPr>
          <a:xfrm>
            <a:off x="4897287" y="4205766"/>
            <a:ext cx="2880854" cy="646331"/>
          </a:xfrm>
          <a:prstGeom prst="rect">
            <a:avLst/>
          </a:prstGeom>
          <a:noFill/>
        </p:spPr>
        <p:txBody>
          <a:bodyPr wrap="none" rtlCol="0">
            <a:spAutoFit/>
          </a:bodyPr>
          <a:lstStyle/>
          <a:p>
            <a:r>
              <a:rPr lang="en-US" dirty="0" smtClean="0"/>
              <a:t>Use 1.9 </a:t>
            </a:r>
            <a:r>
              <a:rPr lang="en-US" dirty="0" err="1" smtClean="0"/>
              <a:t>Å</a:t>
            </a:r>
            <a:r>
              <a:rPr lang="en-US" dirty="0" smtClean="0"/>
              <a:t> for </a:t>
            </a:r>
            <a:r>
              <a:rPr lang="en-US" i="1" dirty="0" smtClean="0"/>
              <a:t>atomic radius.,</a:t>
            </a:r>
          </a:p>
          <a:p>
            <a:r>
              <a:rPr lang="en-US" b="1" dirty="0" smtClean="0"/>
              <a:t>R</a:t>
            </a:r>
            <a:r>
              <a:rPr lang="en-US" b="1" baseline="-25000" dirty="0" smtClean="0"/>
              <a:t>0</a:t>
            </a:r>
            <a:r>
              <a:rPr lang="en-US" b="1" dirty="0" smtClean="0"/>
              <a:t> will be twice this</a:t>
            </a:r>
            <a:r>
              <a:rPr lang="en-US" dirty="0" smtClean="0"/>
              <a:t>. </a:t>
            </a:r>
            <a:endParaRPr lang="en-US" dirty="0"/>
          </a:p>
        </p:txBody>
      </p:sp>
      <p:sp>
        <p:nvSpPr>
          <p:cNvPr id="9" name="TextBox 8"/>
          <p:cNvSpPr txBox="1"/>
          <p:nvPr/>
        </p:nvSpPr>
        <p:spPr>
          <a:xfrm>
            <a:off x="4390252" y="3525431"/>
            <a:ext cx="3198675" cy="646331"/>
          </a:xfrm>
          <a:prstGeom prst="rect">
            <a:avLst/>
          </a:prstGeom>
          <a:noFill/>
        </p:spPr>
        <p:txBody>
          <a:bodyPr wrap="none" rtlCol="0">
            <a:spAutoFit/>
          </a:bodyPr>
          <a:lstStyle/>
          <a:p>
            <a:r>
              <a:rPr lang="en-US" dirty="0" smtClean="0"/>
              <a:t>(In </a:t>
            </a:r>
            <a:r>
              <a:rPr lang="en-US" dirty="0" err="1" smtClean="0"/>
              <a:t>cgs</a:t>
            </a:r>
            <a:r>
              <a:rPr lang="en-US" dirty="0" smtClean="0"/>
              <a:t> units! U in ergs=10</a:t>
            </a:r>
            <a:r>
              <a:rPr lang="en-US" baseline="30000" dirty="0" smtClean="0"/>
              <a:t>-7</a:t>
            </a:r>
            <a:r>
              <a:rPr lang="en-US" dirty="0" smtClean="0"/>
              <a:t> J.</a:t>
            </a:r>
          </a:p>
          <a:p>
            <a:r>
              <a:rPr lang="en-US" dirty="0" smtClean="0"/>
              <a:t>Electron charge= 4.8 x 10</a:t>
            </a:r>
            <a:r>
              <a:rPr lang="en-US" baseline="30000" dirty="0" smtClean="0"/>
              <a:t>-10</a:t>
            </a:r>
            <a:r>
              <a:rPr lang="en-US" dirty="0" smtClean="0"/>
              <a:t> </a:t>
            </a:r>
            <a:r>
              <a:rPr lang="en-US" dirty="0" err="1" smtClean="0"/>
              <a:t>esu</a:t>
            </a:r>
            <a:r>
              <a:rPr lang="en-US" dirty="0" smtClean="0"/>
              <a:t>)</a:t>
            </a:r>
            <a:endParaRPr lang="en-US" dirty="0"/>
          </a:p>
        </p:txBody>
      </p:sp>
    </p:spTree>
    <p:extLst>
      <p:ext uri="{BB962C8B-B14F-4D97-AF65-F5344CB8AC3E}">
        <p14:creationId xmlns:p14="http://schemas.microsoft.com/office/powerpoint/2010/main" val="11941930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3026" y="1269948"/>
            <a:ext cx="7263951" cy="1754327"/>
          </a:xfrm>
          <a:prstGeom prst="rect">
            <a:avLst/>
          </a:prstGeom>
          <a:noFill/>
        </p:spPr>
        <p:txBody>
          <a:bodyPr wrap="square" rtlCol="0">
            <a:spAutoFit/>
          </a:bodyPr>
          <a:lstStyle/>
          <a:p>
            <a:r>
              <a:rPr lang="en-US" dirty="0" smtClean="0"/>
              <a:t>Stress and Strain</a:t>
            </a:r>
          </a:p>
          <a:p>
            <a:r>
              <a:rPr lang="en-US" dirty="0" smtClean="0"/>
              <a:t>Strain ~ deformation, Stress ~ Force (per unit area)</a:t>
            </a:r>
          </a:p>
          <a:p>
            <a:endParaRPr lang="en-US" dirty="0"/>
          </a:p>
          <a:p>
            <a:endParaRPr lang="en-US" dirty="0" smtClean="0"/>
          </a:p>
          <a:p>
            <a:r>
              <a:rPr lang="en-US" dirty="0" smtClean="0"/>
              <a:t>If we make a (any) small deformation of the axes </a:t>
            </a:r>
            <a:r>
              <a:rPr lang="en-US" dirty="0" err="1" smtClean="0"/>
              <a:t>x,y,z</a:t>
            </a:r>
            <a:r>
              <a:rPr lang="en-US" dirty="0" smtClean="0"/>
              <a:t>, we can write the new axes in terms of the old ones using a linear relation.</a:t>
            </a:r>
            <a:endParaRPr lang="en-US" dirty="0"/>
          </a:p>
        </p:txBody>
      </p:sp>
    </p:spTree>
    <p:extLst>
      <p:ext uri="{BB962C8B-B14F-4D97-AF65-F5344CB8AC3E}">
        <p14:creationId xmlns:p14="http://schemas.microsoft.com/office/powerpoint/2010/main" val="15625618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3978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604" y="1158549"/>
            <a:ext cx="7263951" cy="646331"/>
          </a:xfrm>
          <a:prstGeom prst="rect">
            <a:avLst/>
          </a:prstGeom>
          <a:noFill/>
        </p:spPr>
        <p:txBody>
          <a:bodyPr wrap="square" rtlCol="0">
            <a:spAutoFit/>
          </a:bodyPr>
          <a:lstStyle/>
          <a:p>
            <a:r>
              <a:rPr lang="en-US" dirty="0" smtClean="0"/>
              <a:t>Stress</a:t>
            </a:r>
          </a:p>
          <a:p>
            <a:endParaRPr lang="en-US" dirty="0"/>
          </a:p>
        </p:txBody>
      </p:sp>
      <p:pic>
        <p:nvPicPr>
          <p:cNvPr id="2" name="Picture 1"/>
          <p:cNvPicPr>
            <a:picLocks noChangeAspect="1"/>
          </p:cNvPicPr>
          <p:nvPr/>
        </p:nvPicPr>
        <p:blipFill>
          <a:blip r:embed="rId2"/>
          <a:stretch>
            <a:fillRect/>
          </a:stretch>
        </p:blipFill>
        <p:spPr>
          <a:xfrm>
            <a:off x="147179" y="2492316"/>
            <a:ext cx="8016850" cy="2966234"/>
          </a:xfrm>
          <a:prstGeom prst="rect">
            <a:avLst/>
          </a:prstGeom>
        </p:spPr>
      </p:pic>
      <p:sp>
        <p:nvSpPr>
          <p:cNvPr id="4" name="Rectangle 3"/>
          <p:cNvSpPr/>
          <p:nvPr/>
        </p:nvSpPr>
        <p:spPr>
          <a:xfrm>
            <a:off x="3752182" y="2161140"/>
            <a:ext cx="1013834" cy="1347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1433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592" y="958031"/>
            <a:ext cx="7263951" cy="646331"/>
          </a:xfrm>
          <a:prstGeom prst="rect">
            <a:avLst/>
          </a:prstGeom>
          <a:noFill/>
        </p:spPr>
        <p:txBody>
          <a:bodyPr wrap="square" rtlCol="0">
            <a:spAutoFit/>
          </a:bodyPr>
          <a:lstStyle/>
          <a:p>
            <a:r>
              <a:rPr lang="en-US" dirty="0" smtClean="0"/>
              <a:t>Stress</a:t>
            </a:r>
          </a:p>
          <a:p>
            <a:endParaRPr lang="en-US" dirty="0"/>
          </a:p>
        </p:txBody>
      </p:sp>
      <p:sp>
        <p:nvSpPr>
          <p:cNvPr id="4" name="Rectangle 3"/>
          <p:cNvSpPr/>
          <p:nvPr/>
        </p:nvSpPr>
        <p:spPr>
          <a:xfrm>
            <a:off x="3752182" y="2161140"/>
            <a:ext cx="1013834" cy="1347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rot="60000">
            <a:off x="33545" y="1481127"/>
            <a:ext cx="8590251" cy="3919101"/>
          </a:xfrm>
          <a:prstGeom prst="rect">
            <a:avLst/>
          </a:prstGeom>
        </p:spPr>
      </p:pic>
    </p:spTree>
    <p:extLst>
      <p:ext uri="{BB962C8B-B14F-4D97-AF65-F5344CB8AC3E}">
        <p14:creationId xmlns:p14="http://schemas.microsoft.com/office/powerpoint/2010/main" val="355389554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592" y="958031"/>
            <a:ext cx="7263951" cy="646331"/>
          </a:xfrm>
          <a:prstGeom prst="rect">
            <a:avLst/>
          </a:prstGeom>
          <a:noFill/>
        </p:spPr>
        <p:txBody>
          <a:bodyPr wrap="square" rtlCol="0">
            <a:spAutoFit/>
          </a:bodyPr>
          <a:lstStyle/>
          <a:p>
            <a:r>
              <a:rPr lang="en-US" dirty="0" smtClean="0"/>
              <a:t>Stress – Cubic Crystal</a:t>
            </a:r>
          </a:p>
          <a:p>
            <a:endParaRPr lang="en-US" dirty="0"/>
          </a:p>
        </p:txBody>
      </p:sp>
      <p:sp>
        <p:nvSpPr>
          <p:cNvPr id="4" name="Rectangle 3"/>
          <p:cNvSpPr/>
          <p:nvPr/>
        </p:nvSpPr>
        <p:spPr>
          <a:xfrm>
            <a:off x="3752182" y="2161140"/>
            <a:ext cx="1013834" cy="1347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63776" y="1515025"/>
            <a:ext cx="8049240" cy="3397669"/>
          </a:xfrm>
          <a:prstGeom prst="rect">
            <a:avLst/>
          </a:prstGeom>
        </p:spPr>
      </p:pic>
    </p:spTree>
    <p:extLst>
      <p:ext uri="{BB962C8B-B14F-4D97-AF65-F5344CB8AC3E}">
        <p14:creationId xmlns:p14="http://schemas.microsoft.com/office/powerpoint/2010/main" val="18747901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7592" y="958031"/>
            <a:ext cx="7263951" cy="646331"/>
          </a:xfrm>
          <a:prstGeom prst="rect">
            <a:avLst/>
          </a:prstGeom>
          <a:noFill/>
        </p:spPr>
        <p:txBody>
          <a:bodyPr wrap="square" rtlCol="0">
            <a:spAutoFit/>
          </a:bodyPr>
          <a:lstStyle/>
          <a:p>
            <a:r>
              <a:rPr lang="en-US" dirty="0" smtClean="0"/>
              <a:t>Stress – Cubic Crystal</a:t>
            </a:r>
          </a:p>
          <a:p>
            <a:endParaRPr lang="en-US" dirty="0"/>
          </a:p>
        </p:txBody>
      </p:sp>
      <p:sp>
        <p:nvSpPr>
          <p:cNvPr id="4" name="Rectangle 3"/>
          <p:cNvSpPr/>
          <p:nvPr/>
        </p:nvSpPr>
        <p:spPr>
          <a:xfrm>
            <a:off x="3752182" y="2161140"/>
            <a:ext cx="1013834" cy="1347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33691" y="2072022"/>
            <a:ext cx="6328493" cy="3721046"/>
          </a:xfrm>
          <a:prstGeom prst="rect">
            <a:avLst/>
          </a:prstGeom>
        </p:spPr>
      </p:pic>
    </p:spTree>
    <p:extLst>
      <p:ext uri="{BB962C8B-B14F-4D97-AF65-F5344CB8AC3E}">
        <p14:creationId xmlns:p14="http://schemas.microsoft.com/office/powerpoint/2010/main" val="38353455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2182" y="2161140"/>
            <a:ext cx="1013834" cy="1347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326647" y="0"/>
            <a:ext cx="4324548" cy="3019392"/>
          </a:xfrm>
          <a:prstGeom prst="rect">
            <a:avLst/>
          </a:prstGeom>
        </p:spPr>
      </p:pic>
      <p:sp>
        <p:nvSpPr>
          <p:cNvPr id="3" name="TextBox 2"/>
          <p:cNvSpPr txBox="1"/>
          <p:nvPr/>
        </p:nvSpPr>
        <p:spPr>
          <a:xfrm>
            <a:off x="287323" y="311700"/>
            <a:ext cx="7263951" cy="646331"/>
          </a:xfrm>
          <a:prstGeom prst="rect">
            <a:avLst/>
          </a:prstGeom>
          <a:noFill/>
        </p:spPr>
        <p:txBody>
          <a:bodyPr wrap="square" rtlCol="0">
            <a:spAutoFit/>
          </a:bodyPr>
          <a:lstStyle/>
          <a:p>
            <a:r>
              <a:rPr lang="en-US" dirty="0" smtClean="0"/>
              <a:t>Stress – Cubic Crystal</a:t>
            </a:r>
          </a:p>
          <a:p>
            <a:endParaRPr lang="en-US" dirty="0"/>
          </a:p>
        </p:txBody>
      </p:sp>
      <p:sp>
        <p:nvSpPr>
          <p:cNvPr id="6" name="TextBox 5"/>
          <p:cNvSpPr txBox="1"/>
          <p:nvPr/>
        </p:nvSpPr>
        <p:spPr>
          <a:xfrm>
            <a:off x="291551" y="3019392"/>
            <a:ext cx="6921261" cy="2400657"/>
          </a:xfrm>
          <a:prstGeom prst="rect">
            <a:avLst/>
          </a:prstGeom>
          <a:noFill/>
        </p:spPr>
        <p:txBody>
          <a:bodyPr wrap="none" rtlCol="0">
            <a:spAutoFit/>
          </a:bodyPr>
          <a:lstStyle/>
          <a:p>
            <a:r>
              <a:rPr lang="en-US" dirty="0" smtClean="0"/>
              <a:t>Grab some chalk!  We want Young’s modulus Y = X</a:t>
            </a:r>
            <a:r>
              <a:rPr lang="en-US" baseline="-25000" dirty="0" smtClean="0"/>
              <a:t>x</a:t>
            </a:r>
            <a:r>
              <a:rPr lang="en-US" dirty="0" smtClean="0"/>
              <a:t> / </a:t>
            </a:r>
            <a:r>
              <a:rPr lang="en-US" dirty="0" err="1" smtClean="0"/>
              <a:t>e</a:t>
            </a:r>
            <a:r>
              <a:rPr lang="en-US" baseline="-25000" dirty="0" err="1" smtClean="0"/>
              <a:t>xx</a:t>
            </a:r>
            <a:r>
              <a:rPr lang="en-US" baseline="-25000" dirty="0" smtClean="0"/>
              <a:t> </a:t>
            </a:r>
            <a:r>
              <a:rPr lang="en-US" dirty="0"/>
              <a:t> </a:t>
            </a:r>
            <a:r>
              <a:rPr lang="en-US" dirty="0" smtClean="0"/>
              <a:t>in terms of C’s.</a:t>
            </a:r>
          </a:p>
          <a:p>
            <a:endParaRPr lang="en-US" dirty="0"/>
          </a:p>
          <a:p>
            <a:r>
              <a:rPr lang="en-US" dirty="0" err="1" smtClean="0"/>
              <a:t>Y</a:t>
            </a:r>
            <a:r>
              <a:rPr lang="en-US" baseline="-25000" dirty="0" err="1" smtClean="0"/>
              <a:t>y</a:t>
            </a:r>
            <a:r>
              <a:rPr lang="en-US" dirty="0" smtClean="0"/>
              <a:t> and the others are all 0, but </a:t>
            </a:r>
            <a:r>
              <a:rPr lang="en-US" dirty="0" err="1" smtClean="0"/>
              <a:t>e</a:t>
            </a:r>
            <a:r>
              <a:rPr lang="en-US" baseline="-25000" dirty="0" err="1" smtClean="0"/>
              <a:t>yy</a:t>
            </a:r>
            <a:r>
              <a:rPr lang="en-US" dirty="0" smtClean="0"/>
              <a:t> is not!</a:t>
            </a:r>
          </a:p>
          <a:p>
            <a:endParaRPr lang="en-US" dirty="0"/>
          </a:p>
          <a:p>
            <a:r>
              <a:rPr lang="en-US" dirty="0" smtClean="0"/>
              <a:t>It will help to be able to invert the matrix C (to get the matrix S.)</a:t>
            </a:r>
          </a:p>
          <a:p>
            <a:r>
              <a:rPr lang="en-US" dirty="0" smtClean="0"/>
              <a:t>C</a:t>
            </a:r>
            <a:r>
              <a:rPr lang="en-US" baseline="-25000" dirty="0" smtClean="0"/>
              <a:t>44</a:t>
            </a:r>
            <a:r>
              <a:rPr lang="en-US" dirty="0" smtClean="0"/>
              <a:t> = 1/S</a:t>
            </a:r>
            <a:r>
              <a:rPr lang="en-US" baseline="-25000" dirty="0" smtClean="0"/>
              <a:t>44</a:t>
            </a:r>
            <a:r>
              <a:rPr lang="en-US" dirty="0" smtClean="0"/>
              <a:t>       C</a:t>
            </a:r>
            <a:r>
              <a:rPr lang="en-US" baseline="-25000" dirty="0" smtClean="0"/>
              <a:t>11</a:t>
            </a:r>
            <a:r>
              <a:rPr lang="en-US" dirty="0" smtClean="0"/>
              <a:t>-C</a:t>
            </a:r>
            <a:r>
              <a:rPr lang="en-US" baseline="-25000" dirty="0" smtClean="0"/>
              <a:t>12</a:t>
            </a:r>
            <a:r>
              <a:rPr lang="en-US" dirty="0" smtClean="0"/>
              <a:t>=(S</a:t>
            </a:r>
            <a:r>
              <a:rPr lang="en-US" baseline="-25000" dirty="0" smtClean="0"/>
              <a:t>11</a:t>
            </a:r>
            <a:r>
              <a:rPr lang="en-US" dirty="0" smtClean="0"/>
              <a:t>-S</a:t>
            </a:r>
            <a:r>
              <a:rPr lang="en-US" baseline="-25000" dirty="0" smtClean="0"/>
              <a:t>12</a:t>
            </a:r>
            <a:r>
              <a:rPr lang="en-US" dirty="0" smtClean="0"/>
              <a:t>)</a:t>
            </a:r>
            <a:r>
              <a:rPr lang="en-US" baseline="30000" dirty="0" smtClean="0"/>
              <a:t>-1</a:t>
            </a:r>
            <a:r>
              <a:rPr lang="en-US" dirty="0" smtClean="0"/>
              <a:t>		C</a:t>
            </a:r>
            <a:r>
              <a:rPr lang="en-US" baseline="-25000" dirty="0" smtClean="0"/>
              <a:t>11</a:t>
            </a:r>
            <a:r>
              <a:rPr lang="en-US" dirty="0" smtClean="0"/>
              <a:t>+2C</a:t>
            </a:r>
            <a:r>
              <a:rPr lang="en-US" baseline="-25000" dirty="0" smtClean="0"/>
              <a:t>12</a:t>
            </a:r>
            <a:r>
              <a:rPr lang="en-US" dirty="0" smtClean="0"/>
              <a:t> = (S</a:t>
            </a:r>
            <a:r>
              <a:rPr lang="en-US" baseline="-25000" dirty="0" smtClean="0"/>
              <a:t>11</a:t>
            </a:r>
            <a:r>
              <a:rPr lang="en-US" dirty="0" smtClean="0"/>
              <a:t> + 2S</a:t>
            </a:r>
            <a:r>
              <a:rPr lang="en-US" baseline="-25000" dirty="0" smtClean="0"/>
              <a:t>12</a:t>
            </a:r>
            <a:r>
              <a:rPr lang="en-US" dirty="0" smtClean="0"/>
              <a:t>)</a:t>
            </a:r>
            <a:r>
              <a:rPr lang="en-US" baseline="30000" dirty="0" smtClean="0"/>
              <a:t>-1</a:t>
            </a:r>
          </a:p>
          <a:p>
            <a:endParaRPr lang="en-US" baseline="30000" dirty="0"/>
          </a:p>
          <a:p>
            <a:endParaRPr lang="en-US" baseline="30000" dirty="0" smtClean="0"/>
          </a:p>
          <a:p>
            <a:r>
              <a:rPr lang="en-US" sz="1600" dirty="0" smtClean="0"/>
              <a:t>Some guidance: write </a:t>
            </a:r>
            <a:r>
              <a:rPr lang="en-US" sz="1600" dirty="0" err="1" smtClean="0"/>
              <a:t>e</a:t>
            </a:r>
            <a:r>
              <a:rPr lang="en-US" sz="1600" baseline="-25000" dirty="0" err="1" smtClean="0"/>
              <a:t>xx</a:t>
            </a:r>
            <a:r>
              <a:rPr lang="en-US" sz="1600" dirty="0" smtClean="0"/>
              <a:t> = S</a:t>
            </a:r>
            <a:r>
              <a:rPr lang="en-US" sz="1600" baseline="-25000" dirty="0" smtClean="0"/>
              <a:t>11</a:t>
            </a:r>
            <a:r>
              <a:rPr lang="en-US" sz="1600" dirty="0" smtClean="0"/>
              <a:t>X</a:t>
            </a:r>
            <a:r>
              <a:rPr lang="en-US" sz="1600" baseline="-25000" dirty="0" smtClean="0"/>
              <a:t>x</a:t>
            </a:r>
            <a:r>
              <a:rPr lang="en-US" sz="1600" dirty="0" smtClean="0"/>
              <a:t> (why is this okay, but X</a:t>
            </a:r>
            <a:r>
              <a:rPr lang="en-US" sz="1600" baseline="-25000" dirty="0" smtClean="0"/>
              <a:t>x</a:t>
            </a:r>
            <a:r>
              <a:rPr lang="en-US" sz="1600" dirty="0" smtClean="0"/>
              <a:t>=C</a:t>
            </a:r>
            <a:r>
              <a:rPr lang="en-US" sz="1600" baseline="-25000" dirty="0" smtClean="0"/>
              <a:t>11</a:t>
            </a:r>
            <a:r>
              <a:rPr lang="en-US" sz="1600" dirty="0" smtClean="0"/>
              <a:t>e</a:t>
            </a:r>
            <a:r>
              <a:rPr lang="en-US" sz="1600" baseline="-25000" dirty="0" smtClean="0"/>
              <a:t>xx</a:t>
            </a:r>
            <a:r>
              <a:rPr lang="en-US" sz="1600" dirty="0" smtClean="0"/>
              <a:t> is not?)</a:t>
            </a:r>
            <a:endParaRPr lang="en-US" sz="1600" dirty="0"/>
          </a:p>
        </p:txBody>
      </p:sp>
    </p:spTree>
    <p:extLst>
      <p:ext uri="{BB962C8B-B14F-4D97-AF65-F5344CB8AC3E}">
        <p14:creationId xmlns:p14="http://schemas.microsoft.com/office/powerpoint/2010/main" val="38297888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2182" y="2161140"/>
            <a:ext cx="1013834" cy="1347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326647" y="0"/>
            <a:ext cx="4324548" cy="3019392"/>
          </a:xfrm>
          <a:prstGeom prst="rect">
            <a:avLst/>
          </a:prstGeom>
        </p:spPr>
      </p:pic>
      <p:sp>
        <p:nvSpPr>
          <p:cNvPr id="3" name="TextBox 2"/>
          <p:cNvSpPr txBox="1"/>
          <p:nvPr/>
        </p:nvSpPr>
        <p:spPr>
          <a:xfrm>
            <a:off x="287323" y="311700"/>
            <a:ext cx="7263951" cy="646331"/>
          </a:xfrm>
          <a:prstGeom prst="rect">
            <a:avLst/>
          </a:prstGeom>
          <a:noFill/>
        </p:spPr>
        <p:txBody>
          <a:bodyPr wrap="square" rtlCol="0">
            <a:spAutoFit/>
          </a:bodyPr>
          <a:lstStyle/>
          <a:p>
            <a:r>
              <a:rPr lang="en-US" dirty="0" smtClean="0"/>
              <a:t>Stress – Cubic Crystal</a:t>
            </a:r>
          </a:p>
          <a:p>
            <a:endParaRPr lang="en-US" dirty="0"/>
          </a:p>
        </p:txBody>
      </p:sp>
      <p:sp>
        <p:nvSpPr>
          <p:cNvPr id="6" name="TextBox 5"/>
          <p:cNvSpPr txBox="1"/>
          <p:nvPr/>
        </p:nvSpPr>
        <p:spPr>
          <a:xfrm>
            <a:off x="291551" y="3019392"/>
            <a:ext cx="6187887" cy="2400657"/>
          </a:xfrm>
          <a:prstGeom prst="rect">
            <a:avLst/>
          </a:prstGeom>
          <a:noFill/>
        </p:spPr>
        <p:txBody>
          <a:bodyPr wrap="none" rtlCol="0">
            <a:spAutoFit/>
          </a:bodyPr>
          <a:lstStyle/>
          <a:p>
            <a:r>
              <a:rPr lang="en-US" dirty="0" smtClean="0"/>
              <a:t>Grab some chalk!  Find </a:t>
            </a:r>
            <a:r>
              <a:rPr lang="en-US" dirty="0" err="1" smtClean="0"/>
              <a:t>Poission’s</a:t>
            </a:r>
            <a:r>
              <a:rPr lang="en-US" dirty="0" smtClean="0"/>
              <a:t> ratio: ( </a:t>
            </a:r>
            <a:r>
              <a:rPr lang="en-US" dirty="0" err="1" smtClean="0">
                <a:latin typeface="Symbol" charset="2"/>
                <a:cs typeface="Symbol" charset="2"/>
              </a:rPr>
              <a:t>d</a:t>
            </a:r>
            <a:r>
              <a:rPr lang="en-US" dirty="0" err="1" smtClean="0">
                <a:cs typeface="Symbol" charset="2"/>
              </a:rPr>
              <a:t>w</a:t>
            </a:r>
            <a:r>
              <a:rPr lang="en-US" dirty="0" smtClean="0">
                <a:cs typeface="Symbol" charset="2"/>
              </a:rPr>
              <a:t>/w)/(</a:t>
            </a:r>
            <a:r>
              <a:rPr lang="en-US" dirty="0" smtClean="0">
                <a:latin typeface="Symbol" charset="2"/>
                <a:cs typeface="Symbol" charset="2"/>
              </a:rPr>
              <a:t>d</a:t>
            </a:r>
            <a:r>
              <a:rPr lang="en-US" dirty="0">
                <a:cs typeface="Symbol" charset="2"/>
              </a:rPr>
              <a:t>l</a:t>
            </a:r>
            <a:r>
              <a:rPr lang="en-US" dirty="0" smtClean="0">
                <a:cs typeface="Symbol" charset="2"/>
              </a:rPr>
              <a:t>/l)</a:t>
            </a:r>
            <a:endParaRPr lang="en-US" dirty="0" smtClean="0"/>
          </a:p>
          <a:p>
            <a:endParaRPr lang="en-US" dirty="0"/>
          </a:p>
          <a:p>
            <a:r>
              <a:rPr lang="en-US" dirty="0" err="1" smtClean="0"/>
              <a:t>Y</a:t>
            </a:r>
            <a:r>
              <a:rPr lang="en-US" baseline="-25000" dirty="0" err="1" smtClean="0"/>
              <a:t>y</a:t>
            </a:r>
            <a:r>
              <a:rPr lang="en-US" dirty="0" smtClean="0"/>
              <a:t> and the others are all 0, but </a:t>
            </a:r>
            <a:r>
              <a:rPr lang="en-US" dirty="0" err="1" smtClean="0"/>
              <a:t>e</a:t>
            </a:r>
            <a:r>
              <a:rPr lang="en-US" baseline="-25000" dirty="0" err="1" smtClean="0"/>
              <a:t>yy</a:t>
            </a:r>
            <a:r>
              <a:rPr lang="en-US" dirty="0" smtClean="0"/>
              <a:t> is not!</a:t>
            </a:r>
          </a:p>
          <a:p>
            <a:endParaRPr lang="en-US" dirty="0"/>
          </a:p>
          <a:p>
            <a:r>
              <a:rPr lang="en-US" dirty="0" smtClean="0"/>
              <a:t>It will help to be able to invert the matrix C (to get the matrix S.)</a:t>
            </a:r>
          </a:p>
          <a:p>
            <a:r>
              <a:rPr lang="en-US" dirty="0" smtClean="0"/>
              <a:t>C</a:t>
            </a:r>
            <a:r>
              <a:rPr lang="en-US" baseline="-25000" dirty="0" smtClean="0"/>
              <a:t>44</a:t>
            </a:r>
            <a:r>
              <a:rPr lang="en-US" dirty="0" smtClean="0"/>
              <a:t> = 1/S</a:t>
            </a:r>
            <a:r>
              <a:rPr lang="en-US" baseline="-25000" dirty="0" smtClean="0"/>
              <a:t>44</a:t>
            </a:r>
            <a:r>
              <a:rPr lang="en-US" dirty="0" smtClean="0"/>
              <a:t>       C</a:t>
            </a:r>
            <a:r>
              <a:rPr lang="en-US" baseline="-25000" dirty="0" smtClean="0"/>
              <a:t>11</a:t>
            </a:r>
            <a:r>
              <a:rPr lang="en-US" dirty="0" smtClean="0"/>
              <a:t>-C</a:t>
            </a:r>
            <a:r>
              <a:rPr lang="en-US" baseline="-25000" dirty="0" smtClean="0"/>
              <a:t>12</a:t>
            </a:r>
            <a:r>
              <a:rPr lang="en-US" dirty="0" smtClean="0"/>
              <a:t>=(S</a:t>
            </a:r>
            <a:r>
              <a:rPr lang="en-US" baseline="-25000" dirty="0" smtClean="0"/>
              <a:t>11</a:t>
            </a:r>
            <a:r>
              <a:rPr lang="en-US" dirty="0" smtClean="0"/>
              <a:t>-S</a:t>
            </a:r>
            <a:r>
              <a:rPr lang="en-US" baseline="-25000" dirty="0" smtClean="0"/>
              <a:t>12</a:t>
            </a:r>
            <a:r>
              <a:rPr lang="en-US" dirty="0" smtClean="0"/>
              <a:t>)</a:t>
            </a:r>
            <a:r>
              <a:rPr lang="en-US" baseline="30000" dirty="0" smtClean="0"/>
              <a:t>-1</a:t>
            </a:r>
            <a:r>
              <a:rPr lang="en-US" dirty="0" smtClean="0"/>
              <a:t>		C</a:t>
            </a:r>
            <a:r>
              <a:rPr lang="en-US" baseline="-25000" dirty="0" smtClean="0"/>
              <a:t>11</a:t>
            </a:r>
            <a:r>
              <a:rPr lang="en-US" dirty="0" smtClean="0"/>
              <a:t>+2C</a:t>
            </a:r>
            <a:r>
              <a:rPr lang="en-US" baseline="-25000" dirty="0" smtClean="0"/>
              <a:t>12</a:t>
            </a:r>
            <a:r>
              <a:rPr lang="en-US" dirty="0" smtClean="0"/>
              <a:t> = (S</a:t>
            </a:r>
            <a:r>
              <a:rPr lang="en-US" baseline="-25000" dirty="0" smtClean="0"/>
              <a:t>11</a:t>
            </a:r>
            <a:r>
              <a:rPr lang="en-US" dirty="0" smtClean="0"/>
              <a:t> + 2S</a:t>
            </a:r>
            <a:r>
              <a:rPr lang="en-US" baseline="-25000" dirty="0" smtClean="0"/>
              <a:t>12</a:t>
            </a:r>
            <a:r>
              <a:rPr lang="en-US" dirty="0" smtClean="0"/>
              <a:t>)</a:t>
            </a:r>
            <a:r>
              <a:rPr lang="en-US" baseline="30000" dirty="0" smtClean="0"/>
              <a:t>-1</a:t>
            </a:r>
          </a:p>
          <a:p>
            <a:endParaRPr lang="en-US" baseline="30000" dirty="0"/>
          </a:p>
          <a:p>
            <a:endParaRPr lang="en-US" baseline="30000" dirty="0" smtClean="0"/>
          </a:p>
          <a:p>
            <a:r>
              <a:rPr lang="en-US" sz="1600" dirty="0" smtClean="0"/>
              <a:t>How does </a:t>
            </a:r>
            <a:r>
              <a:rPr lang="en-US" sz="1600" dirty="0" err="1" smtClean="0">
                <a:latin typeface="Symbol" charset="2"/>
                <a:cs typeface="Symbol" charset="2"/>
              </a:rPr>
              <a:t>d</a:t>
            </a:r>
            <a:r>
              <a:rPr lang="en-US" sz="1600" dirty="0" err="1" smtClean="0">
                <a:cs typeface="Symbol" charset="2"/>
              </a:rPr>
              <a:t>w</a:t>
            </a:r>
            <a:r>
              <a:rPr lang="en-US" sz="1600" dirty="0" smtClean="0">
                <a:cs typeface="Symbol" charset="2"/>
              </a:rPr>
              <a:t>/w relate to </a:t>
            </a:r>
            <a:r>
              <a:rPr lang="en-US" sz="1600" dirty="0" err="1" smtClean="0">
                <a:cs typeface="Symbol" charset="2"/>
              </a:rPr>
              <a:t>e</a:t>
            </a:r>
            <a:r>
              <a:rPr lang="en-US" sz="1600" baseline="-25000" dirty="0" err="1" smtClean="0">
                <a:cs typeface="Symbol" charset="2"/>
              </a:rPr>
              <a:t>yy</a:t>
            </a:r>
            <a:r>
              <a:rPr lang="en-US" sz="1600" dirty="0" smtClean="0">
                <a:cs typeface="Symbol" charset="2"/>
              </a:rPr>
              <a:t>?  Can you find </a:t>
            </a:r>
            <a:r>
              <a:rPr lang="en-US" sz="1600" dirty="0" err="1" smtClean="0">
                <a:cs typeface="Symbol" charset="2"/>
              </a:rPr>
              <a:t>e</a:t>
            </a:r>
            <a:r>
              <a:rPr lang="en-US" sz="1600" baseline="-25000" dirty="0" err="1" smtClean="0">
                <a:cs typeface="Symbol" charset="2"/>
              </a:rPr>
              <a:t>yy</a:t>
            </a:r>
            <a:r>
              <a:rPr lang="en-US" sz="1600" baseline="-25000" dirty="0" smtClean="0">
                <a:cs typeface="Symbol" charset="2"/>
              </a:rPr>
              <a:t> </a:t>
            </a:r>
            <a:r>
              <a:rPr lang="en-US" sz="1600" dirty="0" smtClean="0">
                <a:cs typeface="Symbol" charset="2"/>
              </a:rPr>
              <a:t>in terms of C’s?</a:t>
            </a:r>
            <a:endParaRPr lang="en-US" sz="1600" dirty="0"/>
          </a:p>
        </p:txBody>
      </p:sp>
    </p:spTree>
    <p:extLst>
      <p:ext uri="{BB962C8B-B14F-4D97-AF65-F5344CB8AC3E}">
        <p14:creationId xmlns:p14="http://schemas.microsoft.com/office/powerpoint/2010/main" val="28898004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2182" y="2161140"/>
            <a:ext cx="1013834" cy="1347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87323" y="311700"/>
            <a:ext cx="7263951" cy="646331"/>
          </a:xfrm>
          <a:prstGeom prst="rect">
            <a:avLst/>
          </a:prstGeom>
          <a:noFill/>
        </p:spPr>
        <p:txBody>
          <a:bodyPr wrap="square" rtlCol="0">
            <a:spAutoFit/>
          </a:bodyPr>
          <a:lstStyle/>
          <a:p>
            <a:r>
              <a:rPr lang="en-US" dirty="0" smtClean="0"/>
              <a:t>Stress – Cubic Crystal</a:t>
            </a:r>
          </a:p>
          <a:p>
            <a:endParaRPr lang="en-US" dirty="0"/>
          </a:p>
        </p:txBody>
      </p:sp>
      <p:sp>
        <p:nvSpPr>
          <p:cNvPr id="6" name="TextBox 5"/>
          <p:cNvSpPr txBox="1"/>
          <p:nvPr/>
        </p:nvSpPr>
        <p:spPr>
          <a:xfrm>
            <a:off x="291551" y="3019392"/>
            <a:ext cx="7830260" cy="2246769"/>
          </a:xfrm>
          <a:prstGeom prst="rect">
            <a:avLst/>
          </a:prstGeom>
          <a:noFill/>
        </p:spPr>
        <p:txBody>
          <a:bodyPr wrap="square" rtlCol="0">
            <a:spAutoFit/>
          </a:bodyPr>
          <a:lstStyle/>
          <a:p>
            <a:r>
              <a:rPr lang="en-US" dirty="0" smtClean="0"/>
              <a:t>Grab some chalk!  We speak of shear as an action that does not change volume, but distorts a square into a diamond shape. </a:t>
            </a:r>
          </a:p>
          <a:p>
            <a:endParaRPr lang="en-US" dirty="0"/>
          </a:p>
          <a:p>
            <a:r>
              <a:rPr lang="en-US" dirty="0" smtClean="0"/>
              <a:t>Note that this is the same kind of deformation as moving the top surface of a cube to the right (and down slightly, to conserve volume) while holding the bottom fixed. </a:t>
            </a:r>
          </a:p>
          <a:p>
            <a:endParaRPr lang="en-US" sz="1600" dirty="0"/>
          </a:p>
          <a:p>
            <a:endParaRPr lang="en-US" sz="1600" dirty="0"/>
          </a:p>
        </p:txBody>
      </p:sp>
      <p:pic>
        <p:nvPicPr>
          <p:cNvPr id="5" name="Picture 4"/>
          <p:cNvPicPr>
            <a:picLocks noChangeAspect="1"/>
          </p:cNvPicPr>
          <p:nvPr/>
        </p:nvPicPr>
        <p:blipFill>
          <a:blip r:embed="rId2"/>
          <a:stretch>
            <a:fillRect/>
          </a:stretch>
        </p:blipFill>
        <p:spPr>
          <a:xfrm>
            <a:off x="3183896" y="93660"/>
            <a:ext cx="4156397" cy="2925732"/>
          </a:xfrm>
          <a:prstGeom prst="rect">
            <a:avLst/>
          </a:prstGeom>
        </p:spPr>
      </p:pic>
      <p:pic>
        <p:nvPicPr>
          <p:cNvPr id="7" name="Picture 6"/>
          <p:cNvPicPr>
            <a:picLocks noChangeAspect="1"/>
          </p:cNvPicPr>
          <p:nvPr/>
        </p:nvPicPr>
        <p:blipFill>
          <a:blip r:embed="rId3"/>
          <a:stretch>
            <a:fillRect/>
          </a:stretch>
        </p:blipFill>
        <p:spPr>
          <a:xfrm>
            <a:off x="158350" y="4756865"/>
            <a:ext cx="7476888" cy="857643"/>
          </a:xfrm>
          <a:prstGeom prst="rect">
            <a:avLst/>
          </a:prstGeom>
        </p:spPr>
      </p:pic>
      <p:pic>
        <p:nvPicPr>
          <p:cNvPr id="8" name="Picture 7"/>
          <p:cNvPicPr>
            <a:picLocks noChangeAspect="1"/>
          </p:cNvPicPr>
          <p:nvPr/>
        </p:nvPicPr>
        <p:blipFill>
          <a:blip r:embed="rId4"/>
          <a:stretch>
            <a:fillRect/>
          </a:stretch>
        </p:blipFill>
        <p:spPr>
          <a:xfrm>
            <a:off x="250537" y="5689123"/>
            <a:ext cx="7384701" cy="660620"/>
          </a:xfrm>
          <a:prstGeom prst="rect">
            <a:avLst/>
          </a:prstGeom>
        </p:spPr>
      </p:pic>
    </p:spTree>
    <p:extLst>
      <p:ext uri="{BB962C8B-B14F-4D97-AF65-F5344CB8AC3E}">
        <p14:creationId xmlns:p14="http://schemas.microsoft.com/office/powerpoint/2010/main" val="33563957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093" y="346810"/>
            <a:ext cx="7772400" cy="4447547"/>
          </a:xfrm>
        </p:spPr>
        <p:txBody>
          <a:bodyPr>
            <a:normAutofit/>
          </a:bodyPr>
          <a:lstStyle/>
          <a:p>
            <a:pPr algn="l"/>
            <a:r>
              <a:rPr lang="en-US" sz="2400" dirty="0" smtClean="0"/>
              <a:t>A semi-classical approach to van der Waals</a:t>
            </a:r>
            <a:r>
              <a:rPr lang="en-US" sz="2400" dirty="0"/>
              <a:t> </a:t>
            </a:r>
            <a:r>
              <a:rPr lang="en-US" sz="2400" dirty="0" smtClean="0"/>
              <a:t>attraction</a:t>
            </a: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Basic ideas:</a:t>
            </a:r>
            <a:br>
              <a:rPr lang="en-US" sz="2400" dirty="0" smtClean="0"/>
            </a:br>
            <a:r>
              <a:rPr lang="en-US" sz="2400" dirty="0" smtClean="0"/>
              <a:t>1. We can treat the atom as a spring. The electron can oscillate with respect to the nucleus. </a:t>
            </a:r>
            <a:br>
              <a:rPr lang="en-US" sz="2400" dirty="0" smtClean="0"/>
            </a:br>
            <a:r>
              <a:rPr lang="en-US" sz="2400" dirty="0"/>
              <a:t/>
            </a:r>
            <a:br>
              <a:rPr lang="en-US" sz="2400" dirty="0"/>
            </a:br>
            <a:r>
              <a:rPr lang="en-US" sz="2400" dirty="0" smtClean="0"/>
              <a:t>(Note: we are NOT saying the electron IS oscillating. The electronic orbitals of an isolated atom are stationary.)</a:t>
            </a:r>
            <a:br>
              <a:rPr lang="en-US" sz="2400" dirty="0" smtClean="0"/>
            </a:br>
            <a:endParaRPr lang="en-US" sz="2400" dirty="0"/>
          </a:p>
        </p:txBody>
      </p:sp>
      <p:pic>
        <p:nvPicPr>
          <p:cNvPr id="3" name="Picture 2"/>
          <p:cNvPicPr>
            <a:picLocks noChangeAspect="1"/>
          </p:cNvPicPr>
          <p:nvPr/>
        </p:nvPicPr>
        <p:blipFill>
          <a:blip r:embed="rId2"/>
          <a:stretch>
            <a:fillRect/>
          </a:stretch>
        </p:blipFill>
        <p:spPr>
          <a:xfrm>
            <a:off x="218041" y="4157690"/>
            <a:ext cx="8927296" cy="1664030"/>
          </a:xfrm>
          <a:prstGeom prst="rect">
            <a:avLst/>
          </a:prstGeom>
        </p:spPr>
      </p:pic>
    </p:spTree>
    <p:extLst>
      <p:ext uri="{BB962C8B-B14F-4D97-AF65-F5344CB8AC3E}">
        <p14:creationId xmlns:p14="http://schemas.microsoft.com/office/powerpoint/2010/main" val="715108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093" y="346810"/>
            <a:ext cx="7772400" cy="4447547"/>
          </a:xfrm>
        </p:spPr>
        <p:txBody>
          <a:bodyPr>
            <a:normAutofit/>
          </a:bodyPr>
          <a:lstStyle/>
          <a:p>
            <a:pPr algn="l"/>
            <a:r>
              <a:rPr lang="en-US" sz="2400" dirty="0" smtClean="0"/>
              <a:t>A semi-classical approach to van der Waals</a:t>
            </a:r>
            <a:r>
              <a:rPr lang="en-US" sz="2400" dirty="0"/>
              <a:t> </a:t>
            </a:r>
            <a:r>
              <a:rPr lang="en-US" sz="2400" dirty="0" smtClean="0"/>
              <a:t>attraction</a:t>
            </a: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Basic ideas:</a:t>
            </a:r>
            <a:br>
              <a:rPr lang="en-US" sz="2400" dirty="0" smtClean="0"/>
            </a:br>
            <a:r>
              <a:rPr lang="en-US" sz="2400" dirty="0" smtClean="0"/>
              <a:t>2. IF one electron </a:t>
            </a:r>
            <a:r>
              <a:rPr lang="en-US" sz="2400" i="1" dirty="0" smtClean="0"/>
              <a:t>were to </a:t>
            </a:r>
            <a:r>
              <a:rPr lang="en-US" sz="2400" dirty="0" smtClean="0"/>
              <a:t>oscillate, it would have an effect on the energy of the other. In other words, the total energy of the combined system depends on the “positions” of both electrons.  </a:t>
            </a:r>
            <a:endParaRPr lang="en-US" sz="2400" dirty="0"/>
          </a:p>
        </p:txBody>
      </p:sp>
      <p:pic>
        <p:nvPicPr>
          <p:cNvPr id="3" name="Picture 2"/>
          <p:cNvPicPr>
            <a:picLocks noChangeAspect="1"/>
          </p:cNvPicPr>
          <p:nvPr/>
        </p:nvPicPr>
        <p:blipFill>
          <a:blip r:embed="rId2"/>
          <a:stretch>
            <a:fillRect/>
          </a:stretch>
        </p:blipFill>
        <p:spPr>
          <a:xfrm>
            <a:off x="218041" y="4157690"/>
            <a:ext cx="8927296" cy="1664030"/>
          </a:xfrm>
          <a:prstGeom prst="rect">
            <a:avLst/>
          </a:prstGeom>
        </p:spPr>
      </p:pic>
    </p:spTree>
    <p:extLst>
      <p:ext uri="{BB962C8B-B14F-4D97-AF65-F5344CB8AC3E}">
        <p14:creationId xmlns:p14="http://schemas.microsoft.com/office/powerpoint/2010/main" val="84346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093" y="346810"/>
            <a:ext cx="7772400" cy="4447547"/>
          </a:xfrm>
        </p:spPr>
        <p:txBody>
          <a:bodyPr>
            <a:normAutofit/>
          </a:bodyPr>
          <a:lstStyle/>
          <a:p>
            <a:pPr algn="l"/>
            <a:r>
              <a:rPr lang="en-US" sz="2400" dirty="0" smtClean="0"/>
              <a:t>Basic ideas:</a:t>
            </a:r>
            <a:br>
              <a:rPr lang="en-US" sz="2400" dirty="0" smtClean="0"/>
            </a:br>
            <a:r>
              <a:rPr lang="en-US" sz="2400" dirty="0" smtClean="0"/>
              <a:t>3. The quantum part: oscillators have a ground state, minimum energy that is proportional to their frequency and Planck’s constant. </a:t>
            </a:r>
            <a:br>
              <a:rPr lang="en-US" sz="2400" dirty="0" smtClean="0"/>
            </a:br>
            <a:r>
              <a:rPr lang="en-US" sz="2400" dirty="0"/>
              <a:t/>
            </a:r>
            <a:br>
              <a:rPr lang="en-US" sz="2400" dirty="0"/>
            </a:br>
            <a:r>
              <a:rPr lang="en-US" sz="2400" dirty="0" smtClean="0"/>
              <a:t>The coupling between the (here, identical) oscillators changes the normal modes of vibration. We show that one normal mode (the symmetric mode, where both electrons move together) has a smaller “spring constant”, and the other normal mode (the </a:t>
            </a:r>
            <a:r>
              <a:rPr lang="en-US" sz="2400" dirty="0" err="1" smtClean="0"/>
              <a:t>antisymmetric</a:t>
            </a:r>
            <a:r>
              <a:rPr lang="en-US" sz="2400" dirty="0" smtClean="0"/>
              <a:t> mode) has a bigger “spring constant”. The shifts are equal and opposite. </a:t>
            </a:r>
            <a:endParaRPr lang="en-US" sz="2400" dirty="0"/>
          </a:p>
        </p:txBody>
      </p:sp>
      <p:pic>
        <p:nvPicPr>
          <p:cNvPr id="3" name="Picture 2"/>
          <p:cNvPicPr>
            <a:picLocks noChangeAspect="1"/>
          </p:cNvPicPr>
          <p:nvPr/>
        </p:nvPicPr>
        <p:blipFill>
          <a:blip r:embed="rId2"/>
          <a:stretch>
            <a:fillRect/>
          </a:stretch>
        </p:blipFill>
        <p:spPr>
          <a:xfrm>
            <a:off x="216704" y="5193970"/>
            <a:ext cx="8927296" cy="1664030"/>
          </a:xfrm>
          <a:prstGeom prst="rect">
            <a:avLst/>
          </a:prstGeom>
        </p:spPr>
      </p:pic>
    </p:spTree>
    <p:extLst>
      <p:ext uri="{BB962C8B-B14F-4D97-AF65-F5344CB8AC3E}">
        <p14:creationId xmlns:p14="http://schemas.microsoft.com/office/powerpoint/2010/main" val="1580293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04" y="346810"/>
            <a:ext cx="8745343" cy="4447547"/>
          </a:xfrm>
        </p:spPr>
        <p:txBody>
          <a:bodyPr>
            <a:normAutofit fontScale="90000"/>
          </a:bodyPr>
          <a:lstStyle/>
          <a:p>
            <a:pPr algn="l"/>
            <a:r>
              <a:rPr lang="en-US" sz="2400" dirty="0" smtClean="0"/>
              <a:t>Again, these springs are not actually springing! We consider them to be in their quantum mechanical ground states (normal modes). </a:t>
            </a:r>
            <a:br>
              <a:rPr lang="en-US" sz="2400" dirty="0" smtClean="0"/>
            </a:br>
            <a:r>
              <a:rPr lang="en-US" sz="2400" dirty="0"/>
              <a:t/>
            </a:r>
            <a:br>
              <a:rPr lang="en-US" sz="2400" dirty="0"/>
            </a:br>
            <a:r>
              <a:rPr lang="en-US" sz="2400" dirty="0" smtClean="0"/>
              <a:t>They still have a tiny bit of energy, however… their “zero point energy”. </a:t>
            </a:r>
            <a:br>
              <a:rPr lang="en-US" sz="2400" dirty="0" smtClean="0"/>
            </a:br>
            <a:r>
              <a:rPr lang="en-US" sz="2400" dirty="0"/>
              <a:t/>
            </a:r>
            <a:br>
              <a:rPr lang="en-US" sz="2400" dirty="0"/>
            </a:br>
            <a:r>
              <a:rPr lang="en-US" sz="2400" dirty="0" smtClean="0"/>
              <a:t>But with coupling, the ground states change. The normal modes are the sym. and </a:t>
            </a:r>
            <a:r>
              <a:rPr lang="en-US" sz="2400" dirty="0" err="1" smtClean="0"/>
              <a:t>antisym</a:t>
            </a:r>
            <a:r>
              <a:rPr lang="en-US" sz="2400" dirty="0" smtClean="0"/>
              <a:t>. </a:t>
            </a:r>
            <a:r>
              <a:rPr lang="en-US" sz="2400" dirty="0"/>
              <a:t>m</a:t>
            </a:r>
            <a:r>
              <a:rPr lang="en-US" sz="2400" dirty="0" smtClean="0"/>
              <a:t>odes. The frequencies of these modes are proportional to the square root of the spring constants. </a:t>
            </a:r>
            <a:br>
              <a:rPr lang="en-US" sz="2400" dirty="0" smtClean="0"/>
            </a:br>
            <a:r>
              <a:rPr lang="en-US" sz="2400" dirty="0"/>
              <a:t/>
            </a:r>
            <a:br>
              <a:rPr lang="en-US" sz="2400" dirty="0"/>
            </a:br>
            <a:r>
              <a:rPr lang="en-US" sz="2400" dirty="0" smtClean="0"/>
              <a:t>Square root function is concave down, so the new zero point energy is lower than for the two isolated atoms. </a:t>
            </a:r>
            <a:endParaRPr lang="en-US" sz="2400" dirty="0"/>
          </a:p>
        </p:txBody>
      </p:sp>
      <p:pic>
        <p:nvPicPr>
          <p:cNvPr id="3" name="Picture 2"/>
          <p:cNvPicPr>
            <a:picLocks noChangeAspect="1"/>
          </p:cNvPicPr>
          <p:nvPr/>
        </p:nvPicPr>
        <p:blipFill>
          <a:blip r:embed="rId2"/>
          <a:stretch>
            <a:fillRect/>
          </a:stretch>
        </p:blipFill>
        <p:spPr>
          <a:xfrm>
            <a:off x="216704" y="5193970"/>
            <a:ext cx="8927296" cy="1664030"/>
          </a:xfrm>
          <a:prstGeom prst="rect">
            <a:avLst/>
          </a:prstGeom>
        </p:spPr>
      </p:pic>
    </p:spTree>
    <p:extLst>
      <p:ext uri="{BB962C8B-B14F-4D97-AF65-F5344CB8AC3E}">
        <p14:creationId xmlns:p14="http://schemas.microsoft.com/office/powerpoint/2010/main" val="38499496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04" y="346810"/>
            <a:ext cx="8745343" cy="4447547"/>
          </a:xfrm>
        </p:spPr>
        <p:txBody>
          <a:bodyPr>
            <a:normAutofit/>
          </a:bodyPr>
          <a:lstStyle/>
          <a:p>
            <a:pPr algn="l"/>
            <a:r>
              <a:rPr lang="en-US" sz="2400" dirty="0" smtClean="0"/>
              <a:t>The van der Waals interaction is purely quantum mechanical. </a:t>
            </a:r>
            <a:br>
              <a:rPr lang="en-US" sz="2400" dirty="0" smtClean="0"/>
            </a:br>
            <a:r>
              <a:rPr lang="en-US" sz="2400" dirty="0" smtClean="0"/>
              <a:t>(An analogy: a particle in a box at zero K still exerts pressure on the walls… if the walls are allowed to recede, the zero point energy goes down.) </a:t>
            </a:r>
            <a:endParaRPr lang="en-US" sz="2400" dirty="0"/>
          </a:p>
        </p:txBody>
      </p:sp>
      <p:pic>
        <p:nvPicPr>
          <p:cNvPr id="3" name="Picture 2"/>
          <p:cNvPicPr>
            <a:picLocks noChangeAspect="1"/>
          </p:cNvPicPr>
          <p:nvPr/>
        </p:nvPicPr>
        <p:blipFill>
          <a:blip r:embed="rId2"/>
          <a:stretch>
            <a:fillRect/>
          </a:stretch>
        </p:blipFill>
        <p:spPr>
          <a:xfrm>
            <a:off x="216704" y="5193970"/>
            <a:ext cx="8927296" cy="1664030"/>
          </a:xfrm>
          <a:prstGeom prst="rect">
            <a:avLst/>
          </a:prstGeom>
        </p:spPr>
      </p:pic>
    </p:spTree>
    <p:extLst>
      <p:ext uri="{BB962C8B-B14F-4D97-AF65-F5344CB8AC3E}">
        <p14:creationId xmlns:p14="http://schemas.microsoft.com/office/powerpoint/2010/main" val="5141544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04" y="346810"/>
            <a:ext cx="8745343" cy="3605681"/>
          </a:xfrm>
        </p:spPr>
        <p:txBody>
          <a:bodyPr>
            <a:normAutofit/>
          </a:bodyPr>
          <a:lstStyle/>
          <a:p>
            <a:pPr algn="l"/>
            <a:r>
              <a:rPr lang="en-US" sz="2400" dirty="0" smtClean="0"/>
              <a:t>Pauli repulsion</a:t>
            </a:r>
            <a:br>
              <a:rPr lang="en-US" sz="2400" dirty="0" smtClean="0"/>
            </a:br>
            <a:r>
              <a:rPr lang="en-US" sz="2400" dirty="0"/>
              <a:t/>
            </a:r>
            <a:br>
              <a:rPr lang="en-US" sz="2400" dirty="0"/>
            </a:br>
            <a:r>
              <a:rPr lang="en-US" sz="2400" dirty="0" smtClean="0"/>
              <a:t>You might expect that, as electron “clouds” overlap, the charge repulsion would become significant. This is wrong. </a:t>
            </a:r>
            <a:br>
              <a:rPr lang="en-US" sz="2400" dirty="0" smtClean="0"/>
            </a:br>
            <a:r>
              <a:rPr lang="en-US" sz="2400" dirty="0"/>
              <a:t/>
            </a:r>
            <a:br>
              <a:rPr lang="en-US" sz="2400" dirty="0"/>
            </a:br>
            <a:r>
              <a:rPr lang="en-US" sz="2400" dirty="0" smtClean="0"/>
              <a:t>(You are bringing the nuclei closer also, so that more than makes up for the electrostatic repulsion. The lowest classical energy state of the nuclei and electrons is all at a point!)</a:t>
            </a:r>
            <a:endParaRPr lang="en-US" sz="2400" dirty="0"/>
          </a:p>
        </p:txBody>
      </p:sp>
      <p:pic>
        <p:nvPicPr>
          <p:cNvPr id="4" name="Picture 3"/>
          <p:cNvPicPr>
            <a:picLocks noChangeAspect="1"/>
          </p:cNvPicPr>
          <p:nvPr/>
        </p:nvPicPr>
        <p:blipFill>
          <a:blip r:embed="rId2"/>
          <a:stretch>
            <a:fillRect/>
          </a:stretch>
        </p:blipFill>
        <p:spPr>
          <a:xfrm>
            <a:off x="216704" y="3814788"/>
            <a:ext cx="8724132" cy="2791722"/>
          </a:xfrm>
          <a:prstGeom prst="rect">
            <a:avLst/>
          </a:prstGeom>
        </p:spPr>
      </p:pic>
    </p:spTree>
    <p:extLst>
      <p:ext uri="{BB962C8B-B14F-4D97-AF65-F5344CB8AC3E}">
        <p14:creationId xmlns:p14="http://schemas.microsoft.com/office/powerpoint/2010/main" val="41020652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704" y="346810"/>
            <a:ext cx="8745343" cy="3605681"/>
          </a:xfrm>
        </p:spPr>
        <p:txBody>
          <a:bodyPr>
            <a:normAutofit fontScale="90000"/>
          </a:bodyPr>
          <a:lstStyle/>
          <a:p>
            <a:pPr algn="l"/>
            <a:r>
              <a:rPr lang="en-US" sz="2400" dirty="0" smtClean="0"/>
              <a:t>Pauli repulsion</a:t>
            </a:r>
            <a:br>
              <a:rPr lang="en-US" sz="2400" dirty="0" smtClean="0"/>
            </a:br>
            <a:r>
              <a:rPr lang="en-US" sz="2400" dirty="0"/>
              <a:t/>
            </a:r>
            <a:br>
              <a:rPr lang="en-US" sz="2400" dirty="0"/>
            </a:br>
            <a:r>
              <a:rPr lang="en-US" sz="2400" dirty="0" smtClean="0"/>
              <a:t>Electrons cannot occupy the same quantum state. </a:t>
            </a:r>
            <a:br>
              <a:rPr lang="en-US" sz="2400" dirty="0" smtClean="0"/>
            </a:br>
            <a:r>
              <a:rPr lang="en-US" sz="2400" dirty="0" smtClean="0"/>
              <a:t>This sounds like a “black and white” proposition…either two things are in the same quantum state or they aren’t in the same quantum state, right?</a:t>
            </a:r>
            <a:br>
              <a:rPr lang="en-US" sz="2400" dirty="0" smtClean="0"/>
            </a:br>
            <a:r>
              <a:rPr lang="en-US" sz="2400" dirty="0"/>
              <a:t/>
            </a:r>
            <a:br>
              <a:rPr lang="en-US" sz="2400" dirty="0"/>
            </a:br>
            <a:r>
              <a:rPr lang="en-US" sz="2400" dirty="0" smtClean="0"/>
              <a:t>Not quite. Think of quantum states as “normal modes”. There are an infinite number of normal modes for the electron around each nucleus. </a:t>
            </a:r>
            <a:br>
              <a:rPr lang="en-US" sz="2400" dirty="0" smtClean="0"/>
            </a:br>
            <a:r>
              <a:rPr lang="en-US" sz="2400" dirty="0"/>
              <a:t/>
            </a:r>
            <a:br>
              <a:rPr lang="en-US" sz="2400" dirty="0"/>
            </a:br>
            <a:r>
              <a:rPr lang="en-US" sz="2400" i="1" dirty="0" smtClean="0"/>
              <a:t>Any electron wave can be expressed as a sum of normal modes. (The normal modes are a “complete set” of functions.)</a:t>
            </a:r>
            <a:endParaRPr lang="en-US" sz="2400" dirty="0"/>
          </a:p>
        </p:txBody>
      </p:sp>
      <p:pic>
        <p:nvPicPr>
          <p:cNvPr id="4" name="Picture 3"/>
          <p:cNvPicPr>
            <a:picLocks noChangeAspect="1"/>
          </p:cNvPicPr>
          <p:nvPr/>
        </p:nvPicPr>
        <p:blipFill>
          <a:blip r:embed="rId2"/>
          <a:stretch>
            <a:fillRect/>
          </a:stretch>
        </p:blipFill>
        <p:spPr>
          <a:xfrm>
            <a:off x="3025404" y="4713572"/>
            <a:ext cx="5915431" cy="1892938"/>
          </a:xfrm>
          <a:prstGeom prst="rect">
            <a:avLst/>
          </a:prstGeom>
        </p:spPr>
      </p:pic>
    </p:spTree>
    <p:extLst>
      <p:ext uri="{BB962C8B-B14F-4D97-AF65-F5344CB8AC3E}">
        <p14:creationId xmlns:p14="http://schemas.microsoft.com/office/powerpoint/2010/main" val="5055911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4624</TotalTime>
  <Words>702</Words>
  <Application>Microsoft Macintosh PowerPoint</Application>
  <PresentationFormat>On-screen Show (4:3)</PresentationFormat>
  <Paragraphs>95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Solid State Physics  Lectures 5&amp;6</vt:lpstr>
      <vt:lpstr>Ways of binding</vt:lpstr>
      <vt:lpstr>A semi-classical approach to van der Waals attraction   Basic ideas: 1. We can treat the atom as a spring. The electron can oscillate with respect to the nucleus.   (Note: we are NOT saying the electron IS oscillating. The electronic orbitals of an isolated atom are stationary.) </vt:lpstr>
      <vt:lpstr>A semi-classical approach to van der Waals attraction   Basic ideas: 2. IF one electron were to oscillate, it would have an effect on the energy of the other. In other words, the total energy of the combined system depends on the “positions” of both electrons.  </vt:lpstr>
      <vt:lpstr>Basic ideas: 3. The quantum part: oscillators have a ground state, minimum energy that is proportional to their frequency and Planck’s constant.   The coupling between the (here, identical) oscillators changes the normal modes of vibration. We show that one normal mode (the symmetric mode, where both electrons move together) has a smaller “spring constant”, and the other normal mode (the antisymmetric mode) has a bigger “spring constant”. The shifts are equal and opposite. </vt:lpstr>
      <vt:lpstr>Again, these springs are not actually springing! We consider them to be in their quantum mechanical ground states (normal modes).   They still have a tiny bit of energy, however… their “zero point energy”.   But with coupling, the ground states change. The normal modes are the sym. and antisym. modes. The frequencies of these modes are proportional to the square root of the spring constants.   Square root function is concave down, so the new zero point energy is lower than for the two isolated atoms. </vt:lpstr>
      <vt:lpstr>The van der Waals interaction is purely quantum mechanical.  (An analogy: a particle in a box at zero K still exerts pressure on the walls… if the walls are allowed to recede, the zero point energy goes down.) </vt:lpstr>
      <vt:lpstr>Pauli repulsion  You might expect that, as electron “clouds” overlap, the charge repulsion would become significant. This is wrong.   (You are bringing the nuclei closer also, so that more than makes up for the electrostatic repulsion. The lowest classical energy state of the nuclei and electrons is all at a point!)</vt:lpstr>
      <vt:lpstr>Pauli repulsion  Electrons cannot occupy the same quantum state.  This sounds like a “black and white” proposition…either two things are in the same quantum state or they aren’t in the same quantum state, right?  Not quite. Think of quantum states as “normal modes”. There are an infinite number of normal modes for the electron around each nucleus.   Any electron wave can be expressed as a sum of normal modes. (The normal modes are a “complete set” of functions.)</vt:lpstr>
      <vt:lpstr>Pauli repulsion Any electron wave can be expressed as a sum of normal modes. (The normal modes are a “complete set” of functions.)  If we tried to write down the electron cloud for the atom on the left (at the bottom) in terms of the normal modes for the nucleus on the right, we would find that we need to include some of the ground state wave. [Note that we don’t need to include any of the ground state wave to describe the left top electron wave. It doesn’t overlap.]  But Pauli says this is not allowed. So we can’t put both electrons in their respective (pure) ground states if the nuclei are this close. We need to “partially promote” one electron to unoccupied higher energy states.  </vt:lpstr>
      <vt:lpstr>Pauli repulsion This is confusing. Ground state electrons don’t overlap in space for reasons that have (almost) nothing to do with charge repulsion, but rather have to do with the mathematical expression of the electronic state.   (Recall that, in an atom, electron waves DO overlap in space, but they do NOT overlap mathematically… the eigenstates are “orthogonal”.)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 State Physics  Lectures 5&amp;6</dc:title>
  <dc:creator>James Thomas</dc:creator>
  <cp:lastModifiedBy>James Thomas</cp:lastModifiedBy>
  <cp:revision>27</cp:revision>
  <dcterms:created xsi:type="dcterms:W3CDTF">2016-02-01T17:17:59Z</dcterms:created>
  <dcterms:modified xsi:type="dcterms:W3CDTF">2016-02-04T22:22:26Z</dcterms:modified>
</cp:coreProperties>
</file>