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0" r:id="rId7"/>
    <p:sldId id="261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F1F-04A8-364D-850B-64B301CBA4FF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EBAD-D12F-134B-9926-9FC86BBC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0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F1F-04A8-364D-850B-64B301CBA4FF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EBAD-D12F-134B-9926-9FC86BBC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F1F-04A8-364D-850B-64B301CBA4FF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EBAD-D12F-134B-9926-9FC86BBC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F1F-04A8-364D-850B-64B301CBA4FF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EBAD-D12F-134B-9926-9FC86BBC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2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F1F-04A8-364D-850B-64B301CBA4FF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EBAD-D12F-134B-9926-9FC86BBC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F1F-04A8-364D-850B-64B301CBA4FF}" type="datetimeFigureOut">
              <a:rPr lang="en-US" smtClean="0"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EBAD-D12F-134B-9926-9FC86BBC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F1F-04A8-364D-850B-64B301CBA4FF}" type="datetimeFigureOut">
              <a:rPr lang="en-US" smtClean="0"/>
              <a:t>4/22/16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EBAD-D12F-134B-9926-9FC86BBC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9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F1F-04A8-364D-850B-64B301CBA4FF}" type="datetimeFigureOut">
              <a:rPr lang="en-US" smtClean="0"/>
              <a:t>4/22/16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EBAD-D12F-134B-9926-9FC86BBC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2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F1F-04A8-364D-850B-64B301CBA4FF}" type="datetimeFigureOut">
              <a:rPr lang="en-US" smtClean="0"/>
              <a:t>4/22/16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EBAD-D12F-134B-9926-9FC86BBC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4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F1F-04A8-364D-850B-64B301CBA4FF}" type="datetimeFigureOut">
              <a:rPr lang="en-US" smtClean="0"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EBAD-D12F-134B-9926-9FC86BBC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F1F-04A8-364D-850B-64B301CBA4FF}" type="datetimeFigureOut">
              <a:rPr lang="en-US" smtClean="0"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EBAD-D12F-134B-9926-9FC86BBC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9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EF1F-04A8-364D-850B-64B301CBA4FF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EBAD-D12F-134B-9926-9FC86BBC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8.emf"/><Relationship Id="rId5" Type="http://schemas.openxmlformats.org/officeDocument/2006/relationships/image" Target="../media/image10.png"/><Relationship Id="rId6" Type="http://schemas.openxmlformats.org/officeDocument/2006/relationships/oleObject" Target="../embeddings/Microsoft_Equation4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160" y="32486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Energy Gaps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Insulators &amp; Superconductors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7862" y="2042146"/>
            <a:ext cx="80114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does an energy or band gap lead to insulating behavior? </a:t>
            </a:r>
          </a:p>
          <a:p>
            <a:r>
              <a:rPr lang="en-US" dirty="0" smtClean="0"/>
              <a:t>	Band gap insulators, </a:t>
            </a:r>
            <a:r>
              <a:rPr lang="en-US" dirty="0" err="1" smtClean="0"/>
              <a:t>Peierls</a:t>
            </a:r>
            <a:r>
              <a:rPr lang="en-US" dirty="0" smtClean="0"/>
              <a:t>’ insulators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does it reduce or eliminate scattering and lead to superconducting behavior?</a:t>
            </a:r>
          </a:p>
          <a:p>
            <a:r>
              <a:rPr lang="en-US" dirty="0"/>
              <a:t>	</a:t>
            </a:r>
            <a:r>
              <a:rPr lang="en-US" dirty="0" smtClean="0"/>
              <a:t>Cooper pairs, Quantum Hall Effect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827" y="4271074"/>
            <a:ext cx="530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Tuesdays, a band gap leads to insulating behavior</a:t>
            </a:r>
            <a:r>
              <a:rPr lang="is-IS" dirty="0" smtClean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9266" y="5030653"/>
            <a:ext cx="464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on Thursdays, it leads to superconductivity!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2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84" y="54143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Peierls</a:t>
            </a:r>
            <a:r>
              <a:rPr lang="en-US" b="1" dirty="0" smtClean="0"/>
              <a:t>’ Insulators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484" y="1098103"/>
            <a:ext cx="7941264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Rudolph </a:t>
            </a:r>
            <a:r>
              <a:rPr lang="en-US" dirty="0" err="1" smtClean="0"/>
              <a:t>Peierls</a:t>
            </a:r>
            <a:r>
              <a:rPr lang="en-US" dirty="0" smtClean="0"/>
              <a:t> showed that a </a:t>
            </a:r>
            <a:r>
              <a:rPr lang="en-US" b="1" dirty="0" smtClean="0"/>
              <a:t>1D crystal </a:t>
            </a:r>
            <a:r>
              <a:rPr lang="en-US" dirty="0" smtClean="0"/>
              <a:t>is unstable to a lattice deformation at 2k</a:t>
            </a:r>
            <a:r>
              <a:rPr lang="en-US" baseline="-25000" dirty="0" smtClean="0"/>
              <a:t>f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argument is frighteningly similar to the Cooper pair formation. It is easiest to see when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 = G/4, or when the 1</a:t>
            </a:r>
            <a:r>
              <a:rPr lang="en-US" baseline="30000" dirty="0" smtClean="0"/>
              <a:t>st</a:t>
            </a:r>
            <a:r>
              <a:rPr lang="en-US" dirty="0" smtClean="0"/>
              <a:t> BZ is half filled. Take a cosine as the electron wave. It repeats every 4 lattice sites</a:t>
            </a:r>
            <a:r>
              <a:rPr lang="is-IS" dirty="0" smtClean="0"/>
              <a:t>… but the electron density concentrates on every 2nd lattice site.</a:t>
            </a:r>
          </a:p>
          <a:p>
            <a:endParaRPr lang="is-IS" dirty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/>
          </a:p>
          <a:p>
            <a:r>
              <a:rPr lang="is-IS" dirty="0" smtClean="0"/>
              <a:t>(Do you see where the factor of 2 comes in Peierls’ argument?)</a:t>
            </a:r>
          </a:p>
          <a:p>
            <a:endParaRPr lang="is-IS" dirty="0"/>
          </a:p>
          <a:p>
            <a:r>
              <a:rPr lang="is-IS" dirty="0" smtClean="0"/>
              <a:t>If the atomic cores shift, we establish a “superlattice” of twice the original period. </a:t>
            </a:r>
          </a:p>
          <a:p>
            <a:r>
              <a:rPr lang="is-IS" dirty="0" smtClean="0"/>
              <a:t>This superlattice has two electrons per unit cell, and thus a filled 1st Brillouin zone. </a:t>
            </a:r>
          </a:p>
          <a:p>
            <a:r>
              <a:rPr lang="is-IS" dirty="0" smtClean="0"/>
              <a:t>It will have a band gap, and be an insulator (or semiconductor.)</a:t>
            </a:r>
          </a:p>
          <a:p>
            <a:endParaRPr lang="is-I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47" y="2823746"/>
            <a:ext cx="3530600" cy="208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514" y="2823746"/>
            <a:ext cx="3416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4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84" y="54143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Peierls</a:t>
            </a:r>
            <a:r>
              <a:rPr lang="en-US" b="1" dirty="0" smtClean="0"/>
              <a:t>’ Insulators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484" y="1393139"/>
            <a:ext cx="7941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differences between </a:t>
            </a:r>
            <a:r>
              <a:rPr lang="en-US" dirty="0" err="1" smtClean="0"/>
              <a:t>Peierls</a:t>
            </a:r>
            <a:r>
              <a:rPr lang="en-US" dirty="0" smtClean="0"/>
              <a:t>’ insulators and Cooper pairs.</a:t>
            </a:r>
          </a:p>
          <a:p>
            <a:endParaRPr lang="en-US" dirty="0"/>
          </a:p>
          <a:p>
            <a:r>
              <a:rPr lang="en-US" dirty="0" smtClean="0"/>
              <a:t>• Dimensionality – </a:t>
            </a:r>
            <a:r>
              <a:rPr lang="en-US" dirty="0" err="1" smtClean="0"/>
              <a:t>Peierls</a:t>
            </a:r>
            <a:r>
              <a:rPr lang="en-US" dirty="0" smtClean="0"/>
              <a:t>’ is 1D, though 3D conductivity is affected.</a:t>
            </a:r>
          </a:p>
          <a:p>
            <a:r>
              <a:rPr lang="en-US" dirty="0" smtClean="0"/>
              <a:t>• With </a:t>
            </a:r>
            <a:r>
              <a:rPr lang="en-US" dirty="0" err="1" smtClean="0"/>
              <a:t>Peierls</a:t>
            </a:r>
            <a:r>
              <a:rPr lang="en-US" dirty="0" smtClean="0"/>
              <a:t>, the phonon k is restricted to 2k</a:t>
            </a:r>
            <a:r>
              <a:rPr lang="en-US" baseline="-25000" dirty="0" smtClean="0"/>
              <a:t>f</a:t>
            </a:r>
            <a:r>
              <a:rPr lang="en-US" dirty="0" smtClean="0"/>
              <a:t> (</a:t>
            </a:r>
            <a:r>
              <a:rPr lang="en-US" dirty="0" err="1" smtClean="0"/>
              <a:t>expt</a:t>
            </a:r>
            <a:r>
              <a:rPr lang="en-US" dirty="0" smtClean="0"/>
              <a:t> observations all have k=G/2). </a:t>
            </a:r>
            <a:endParaRPr lang="en-US" baseline="-25000" dirty="0" smtClean="0"/>
          </a:p>
          <a:p>
            <a:r>
              <a:rPr lang="en-US" dirty="0" smtClean="0"/>
              <a:t>• The Cooper pair is a boson. There are no bosons in the </a:t>
            </a:r>
            <a:r>
              <a:rPr lang="en-US" dirty="0" err="1" smtClean="0"/>
              <a:t>Peierls</a:t>
            </a:r>
            <a:r>
              <a:rPr lang="en-US" dirty="0" smtClean="0"/>
              <a:t> instability.</a:t>
            </a:r>
          </a:p>
          <a:p>
            <a:r>
              <a:rPr lang="en-US" dirty="0" smtClean="0"/>
              <a:t>• Measureable, stable lattice distortion occurs with </a:t>
            </a:r>
            <a:r>
              <a:rPr lang="en-US" dirty="0" err="1" smtClean="0"/>
              <a:t>Peierls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b="1" dirty="0" smtClean="0"/>
              <a:t>The consequence is that what is an “energy gap” in superconductors becomes a “band gap” (at a specific k) in </a:t>
            </a:r>
            <a:r>
              <a:rPr lang="en-US" b="1" dirty="0" err="1" smtClean="0"/>
              <a:t>Peierls</a:t>
            </a:r>
            <a:r>
              <a:rPr lang="en-US" b="1" dirty="0"/>
              <a:t> </a:t>
            </a:r>
            <a:r>
              <a:rPr lang="en-US" b="1" dirty="0" smtClean="0"/>
              <a:t>insulators. </a:t>
            </a:r>
            <a:endParaRPr lang="is-IS" b="1" dirty="0" smtClean="0"/>
          </a:p>
          <a:p>
            <a:endParaRPr lang="is-I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83" y="4076699"/>
            <a:ext cx="6190459" cy="18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6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4484" y="1393139"/>
            <a:ext cx="794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52741" cy="2086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8700"/>
            <a:ext cx="9144000" cy="22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0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27480" cy="81571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Conductance Quantization in 1D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949249"/>
            <a:ext cx="9144000" cy="3848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8096" y="1346906"/>
            <a:ext cx="860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We will apply some key ideas discussed over the past couple months to show something remarkable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15" y="1871045"/>
            <a:ext cx="1651000" cy="139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206361"/>
            <a:ext cx="183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nanoscale</a:t>
            </a:r>
            <a:r>
              <a:rPr lang="en-US" dirty="0" smtClean="0"/>
              <a:t> wire: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524" y="2854700"/>
            <a:ext cx="4684577" cy="413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7972" y="2391027"/>
            <a:ext cx="257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Energies and </a:t>
            </a:r>
            <a:r>
              <a:rPr lang="en-US" dirty="0" err="1" smtClean="0"/>
              <a:t>eigenstates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801" y="3702122"/>
            <a:ext cx="432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dispersion curves  and density of states: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17" y="4071455"/>
            <a:ext cx="7196386" cy="26717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24259" y="5941800"/>
            <a:ext cx="1681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Van Hove singularity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231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8097" y="3555"/>
            <a:ext cx="432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dispersion curves  and density of states: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47" y="377080"/>
            <a:ext cx="7196386" cy="2671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47" y="2984525"/>
            <a:ext cx="1609200" cy="55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46" y="3764689"/>
            <a:ext cx="5759578" cy="70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7901" y="4466040"/>
            <a:ext cx="424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(2 spin states, 2 signs of k,  </a:t>
            </a:r>
            <a:r>
              <a:rPr lang="en-US" sz="1400" dirty="0" smtClean="0">
                <a:latin typeface="Symbol" charset="2"/>
                <a:cs typeface="Symbol" charset="2"/>
              </a:rPr>
              <a:t>n</a:t>
            </a:r>
            <a:r>
              <a:rPr lang="en-US" sz="1400" dirty="0" smtClean="0">
                <a:cs typeface="Symbol" charset="2"/>
              </a:rPr>
              <a:t> = classical electron speed.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7901" y="5451765"/>
            <a:ext cx="811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we consider a 1D wire with a voltage drop.</a:t>
            </a:r>
          </a:p>
          <a:p>
            <a:r>
              <a:rPr lang="en-US" dirty="0" smtClean="0"/>
              <a:t>The difference in electron energy gives a different Fermi level (or chemical potential).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5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46" y="160110"/>
            <a:ext cx="5759578" cy="7013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9746" y="940280"/>
            <a:ext cx="811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we consider a 1D wire with a voltage drop.</a:t>
            </a:r>
          </a:p>
          <a:p>
            <a:r>
              <a:rPr lang="en-US" dirty="0" smtClean="0"/>
              <a:t>The difference in electron energy gives a different Fermi level (or chemical potential).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32" y="1689924"/>
            <a:ext cx="5268192" cy="1139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54" y="3048000"/>
            <a:ext cx="1206500" cy="38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4182" y="3048000"/>
            <a:ext cx="6480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Symbol" charset="2"/>
                <a:cs typeface="Symbol" charset="2"/>
              </a:rPr>
              <a:t>D</a:t>
            </a:r>
            <a:r>
              <a:rPr lang="en-US" sz="1400" dirty="0" err="1" smtClean="0">
                <a:cs typeface="Symbol" charset="2"/>
              </a:rPr>
              <a:t>n</a:t>
            </a:r>
            <a:r>
              <a:rPr lang="en-US" sz="1400" dirty="0" smtClean="0">
                <a:cs typeface="Symbol" charset="2"/>
              </a:rPr>
              <a:t> is the density of charges carrying the current, x cross section area. In 1d, charges/L.</a:t>
            </a:r>
            <a:endParaRPr lang="en-US" sz="1400" dirty="0">
              <a:latin typeface="Symbol" charset="2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786" y="1821531"/>
            <a:ext cx="2505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 = “excess states”</a:t>
            </a:r>
          </a:p>
          <a:p>
            <a:r>
              <a:rPr lang="en-US" sz="1400" dirty="0" smtClean="0"/>
              <a:t>Only half are rightward moving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4" y="3632200"/>
            <a:ext cx="17907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54" y="4215191"/>
            <a:ext cx="31623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2038" y="3897691"/>
            <a:ext cx="3492500" cy="10541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4419596" y="3606850"/>
            <a:ext cx="4477384" cy="169671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5669" y="5632180"/>
            <a:ext cx="7404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There is a quantum resistance that is independent of any scattering!</a:t>
            </a:r>
          </a:p>
          <a:p>
            <a:endParaRPr lang="en-US" sz="1600" dirty="0"/>
          </a:p>
          <a:p>
            <a:r>
              <a:rPr lang="en-US" sz="1600" dirty="0" smtClean="0"/>
              <a:t>Each additional band adds </a:t>
            </a:r>
            <a:r>
              <a:rPr lang="en-US" sz="1600" dirty="0" err="1" smtClean="0"/>
              <a:t>quantal</a:t>
            </a:r>
            <a:r>
              <a:rPr lang="en-US" sz="1600" dirty="0" smtClean="0"/>
              <a:t> current / conductance. </a:t>
            </a:r>
          </a:p>
          <a:p>
            <a:r>
              <a:rPr lang="en-US" sz="1600" dirty="0" smtClean="0"/>
              <a:t>(We can occupy more bands by adding more electrons.)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-19999" y="861461"/>
            <a:ext cx="91440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74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7851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Proof of the pudding: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629" y="576488"/>
            <a:ext cx="3588884" cy="3830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61243"/>
            <a:ext cx="3352658" cy="1740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636625"/>
            <a:ext cx="6303789" cy="11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3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732" y="240821"/>
            <a:ext cx="397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confusion puts us in good company!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166"/>
            <a:ext cx="9144000" cy="3012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72" y="4003829"/>
            <a:ext cx="3980200" cy="28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3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853" y="146607"/>
            <a:ext cx="7580658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Conductivity requires either</a:t>
            </a:r>
          </a:p>
          <a:p>
            <a:endParaRPr lang="en-US" dirty="0"/>
          </a:p>
          <a:p>
            <a:r>
              <a:rPr lang="en-US" dirty="0" smtClean="0"/>
              <a:t>• energetically accessible states that electrons (or pairs of electrons)</a:t>
            </a:r>
          </a:p>
          <a:p>
            <a:r>
              <a:rPr lang="en-US" dirty="0" smtClean="0"/>
              <a:t>can move to that alter the overall k</a:t>
            </a:r>
          </a:p>
          <a:p>
            <a:endParaRPr lang="en-US" dirty="0"/>
          </a:p>
          <a:p>
            <a:r>
              <a:rPr lang="en-US" dirty="0" smtClean="0"/>
              <a:t>Or</a:t>
            </a:r>
          </a:p>
          <a:p>
            <a:endParaRPr lang="en-US" dirty="0"/>
          </a:p>
          <a:p>
            <a:r>
              <a:rPr lang="en-US" dirty="0" smtClean="0"/>
              <a:t>• a shifting of all occupied states in k-space to provide a net k (giving a </a:t>
            </a:r>
            <a:r>
              <a:rPr lang="en-US" dirty="0" smtClean="0">
                <a:sym typeface="Wingdings"/>
              </a:rPr>
              <a:t>current).</a:t>
            </a:r>
          </a:p>
          <a:p>
            <a:endParaRPr lang="en-US" dirty="0">
              <a:sym typeface="Wingdings"/>
            </a:endParaRP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64853" y="2806788"/>
            <a:ext cx="3714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Anomalously low resistance (zero or near zero) will result if the electrons do not scatter off other electrons or phonons. </a:t>
            </a:r>
          </a:p>
          <a:p>
            <a:endParaRPr lang="en-US" sz="1600" dirty="0"/>
          </a:p>
          <a:p>
            <a:r>
              <a:rPr lang="en-US" sz="1600" dirty="0" smtClean="0"/>
              <a:t>Electron-electron scattering is low anyway, because only electrons near the top of the Fermi sea can scatter. </a:t>
            </a:r>
          </a:p>
          <a:p>
            <a:endParaRPr lang="en-US" sz="1600" dirty="0"/>
          </a:p>
          <a:p>
            <a:r>
              <a:rPr lang="en-US" sz="1600" dirty="0" smtClean="0"/>
              <a:t>It would vanish if states 3&amp;4 were not allowed, at right. </a:t>
            </a:r>
          </a:p>
          <a:p>
            <a:endParaRPr lang="en-US" sz="1600" dirty="0"/>
          </a:p>
          <a:p>
            <a:r>
              <a:rPr lang="en-US" sz="1600" dirty="0" smtClean="0"/>
              <a:t>(You may rightly conclude that electrons in insulators don’t scatter! Are they moving?)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2411603"/>
            <a:ext cx="9144000" cy="243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28" y="2806788"/>
            <a:ext cx="4047138" cy="46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5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853" y="146607"/>
            <a:ext cx="75764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Let’s consider “normal” conductivity. If we apply an electric field to the right, the electrons try to shift to the left in k-space. 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There are lots of k-states just to the left of the Fermi sphere, so they can do that. 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Normal conductivity has resistance, because the electrons can be scattered by phonons or other electrons. </a:t>
            </a:r>
            <a:endParaRPr lang="en-US" dirty="0">
              <a:sym typeface="Wingdings"/>
            </a:endParaRP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2411603"/>
            <a:ext cx="9144000" cy="243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28" y="2806788"/>
            <a:ext cx="4047138" cy="46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7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050" y="487452"/>
            <a:ext cx="7322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Superconductivity</a:t>
            </a:r>
          </a:p>
          <a:p>
            <a:r>
              <a:rPr lang="en-US" dirty="0" smtClean="0"/>
              <a:t>Electrons k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sym typeface="Wingdings"/>
              </a:rPr>
              <a:t> and -k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>
                <a:sym typeface="Wingdings"/>
              </a:rPr>
              <a:t> form a bound Cooper pair. 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In our toy model, we envisioned a jointly-occupied single superposition state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322855"/>
              </p:ext>
            </p:extLst>
          </p:nvPr>
        </p:nvGraphicFramePr>
        <p:xfrm>
          <a:off x="2345405" y="1696782"/>
          <a:ext cx="1939542" cy="46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1117600" imgH="266700" progId="Equation.3">
                  <p:embed/>
                </p:oleObj>
              </mc:Choice>
              <mc:Fallback>
                <p:oleObj name="Equation" r:id="rId3" imgW="1117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5405" y="1696782"/>
                        <a:ext cx="1939542" cy="462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7627" y="2282979"/>
            <a:ext cx="88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+ cores deform slightly and move closer to the electron density, the energy is lowered.</a:t>
            </a:r>
          </a:p>
          <a:p>
            <a:r>
              <a:rPr lang="en-US" dirty="0" smtClean="0"/>
              <a:t>Of course, we can also form states like this: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663005"/>
              </p:ext>
            </p:extLst>
          </p:nvPr>
        </p:nvGraphicFramePr>
        <p:xfrm>
          <a:off x="1758950" y="2929310"/>
          <a:ext cx="34163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5" imgW="1968500" imgH="266700" progId="Equation.3">
                  <p:embed/>
                </p:oleObj>
              </mc:Choice>
              <mc:Fallback>
                <p:oleObj name="Equation" r:id="rId5" imgW="1968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8950" y="2929310"/>
                        <a:ext cx="34163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7808" y="3591751"/>
            <a:ext cx="598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phase term just causes this pair to drift with a speed </a:t>
            </a:r>
            <a:r>
              <a:rPr lang="en-US" dirty="0" smtClean="0">
                <a:latin typeface="Symbol" charset="2"/>
                <a:cs typeface="Symbol" charset="2"/>
              </a:rPr>
              <a:t>w/h. </a:t>
            </a:r>
          </a:p>
          <a:p>
            <a:r>
              <a:rPr lang="en-US" dirty="0">
                <a:cs typeface="Symbol" charset="2"/>
              </a:rPr>
              <a:t>T</a:t>
            </a:r>
            <a:r>
              <a:rPr lang="en-US" dirty="0" smtClean="0">
                <a:cs typeface="Symbol" charset="2"/>
              </a:rPr>
              <a:t>hese pairs of particles carry current.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0948" y="4238082"/>
            <a:ext cx="5299063" cy="24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36" y="487452"/>
            <a:ext cx="814285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Superconductivity</a:t>
            </a:r>
          </a:p>
          <a:p>
            <a:r>
              <a:rPr lang="en-US" dirty="0" smtClean="0"/>
              <a:t>Electrons k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sym typeface="Wingdings"/>
              </a:rPr>
              <a:t> and -k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>
                <a:sym typeface="Wingdings"/>
              </a:rPr>
              <a:t> form a bound Cooper pair. The Cooper pair may move, which we can represent mathematically by a phase term. 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The energy gap in superconductors is </a:t>
            </a:r>
            <a:r>
              <a:rPr lang="en-US" i="1" dirty="0" smtClean="0">
                <a:sym typeface="Wingdings"/>
              </a:rPr>
              <a:t>not </a:t>
            </a:r>
            <a:r>
              <a:rPr lang="en-US" dirty="0" smtClean="0">
                <a:sym typeface="Wingdings"/>
              </a:rPr>
              <a:t>at a specific value of k (or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h</a:t>
            </a:r>
            <a:r>
              <a:rPr lang="en-US" dirty="0" smtClean="0">
                <a:cs typeface="Symbol" charset="2"/>
                <a:sym typeface="Wingdings"/>
              </a:rPr>
              <a:t>).</a:t>
            </a:r>
          </a:p>
          <a:p>
            <a:endParaRPr lang="en-US" dirty="0" smtClean="0">
              <a:cs typeface="Symbol" charset="2"/>
              <a:sym typeface="Wingdings"/>
            </a:endParaRPr>
          </a:p>
          <a:p>
            <a:r>
              <a:rPr lang="en-US" b="1" dirty="0" smtClean="0">
                <a:cs typeface="Symbol" charset="2"/>
                <a:sym typeface="Wingdings"/>
              </a:rPr>
              <a:t>It is simply the energy needed to break a Cooper pair. </a:t>
            </a:r>
          </a:p>
          <a:p>
            <a:endParaRPr lang="en-US" dirty="0">
              <a:cs typeface="Symbol" charset="2"/>
              <a:sym typeface="Wingdings"/>
            </a:endParaRPr>
          </a:p>
          <a:p>
            <a:r>
              <a:rPr lang="en-US" dirty="0" smtClean="0">
                <a:cs typeface="Symbol" charset="2"/>
                <a:sym typeface="Wingdings"/>
              </a:rPr>
              <a:t>Cooper pairs can certainly carry momentum and charge, without breaking. </a:t>
            </a:r>
          </a:p>
          <a:p>
            <a:endParaRPr lang="en-US" dirty="0">
              <a:cs typeface="Symbol" charset="2"/>
              <a:sym typeface="Wingdings"/>
            </a:endParaRPr>
          </a:p>
          <a:p>
            <a:r>
              <a:rPr lang="en-US" dirty="0" smtClean="0">
                <a:cs typeface="Symbol" charset="2"/>
                <a:sym typeface="Wingdings"/>
              </a:rPr>
              <a:t>The existence of the energy gap just means that it is very hard to scatter random phonons (or even unpaired electrons) off a Cooper pair. Scattering would need to break the pair. </a:t>
            </a:r>
          </a:p>
          <a:p>
            <a:endParaRPr lang="en-US" dirty="0">
              <a:cs typeface="Symbol" charset="2"/>
              <a:sym typeface="Wingdings"/>
            </a:endParaRPr>
          </a:p>
          <a:p>
            <a:endParaRPr lang="en-US" dirty="0" smtClean="0">
              <a:cs typeface="Symbol" charset="2"/>
              <a:sym typeface="Wingdings"/>
            </a:endParaRPr>
          </a:p>
          <a:p>
            <a:r>
              <a:rPr lang="en-US" b="1" dirty="0" smtClean="0">
                <a:cs typeface="Symbol" charset="2"/>
                <a:sym typeface="Wingdings"/>
              </a:rPr>
              <a:t>So: the energy gap in superconductors is NOT a “band gap”</a:t>
            </a:r>
          </a:p>
          <a:p>
            <a:endParaRPr lang="en-US" dirty="0">
              <a:cs typeface="Symbol" charset="2"/>
              <a:sym typeface="Wingdings"/>
            </a:endParaRPr>
          </a:p>
          <a:p>
            <a:endParaRPr lang="en-US" b="1" dirty="0">
              <a:cs typeface="Symbol" charset="2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9274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35" y="487452"/>
            <a:ext cx="8502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Integer Quantum Hall Effect, Revisited</a:t>
            </a:r>
          </a:p>
          <a:p>
            <a:endParaRPr lang="en-US" b="1" dirty="0" smtClean="0">
              <a:cs typeface="Symbol" charset="2"/>
              <a:sym typeface="Wingdings"/>
            </a:endParaRPr>
          </a:p>
          <a:p>
            <a:r>
              <a:rPr lang="en-US" dirty="0" smtClean="0">
                <a:cs typeface="Symbol" charset="2"/>
                <a:sym typeface="Wingdings"/>
              </a:rPr>
              <a:t>We saw that, at low T and high B, the effective resistance of a 2D conductor gets darn close to zero, at certain special values of the electron concentration.  </a:t>
            </a:r>
          </a:p>
          <a:p>
            <a:endParaRPr lang="en-US" dirty="0">
              <a:cs typeface="Symbol" charset="2"/>
              <a:sym typeface="Wingdings"/>
            </a:endParaRPr>
          </a:p>
          <a:p>
            <a:endParaRPr lang="is-IS" dirty="0" smtClean="0">
              <a:cs typeface="Symbol" charset="2"/>
              <a:sym typeface="Wingdings"/>
            </a:endParaRPr>
          </a:p>
          <a:p>
            <a:endParaRPr lang="is-IS" dirty="0">
              <a:cs typeface="Symbol" charset="2"/>
              <a:sym typeface="Wingdings"/>
            </a:endParaRPr>
          </a:p>
          <a:p>
            <a:endParaRPr lang="is-IS" dirty="0">
              <a:cs typeface="Symbol" charset="2"/>
              <a:sym typeface="Wingding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484715" y="1733777"/>
            <a:ext cx="4880171" cy="50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2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35" y="487452"/>
            <a:ext cx="85020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Integer Quantum Hall Effect, Revisited</a:t>
            </a:r>
          </a:p>
          <a:p>
            <a:endParaRPr lang="en-US" b="1" dirty="0" smtClean="0">
              <a:cs typeface="Symbol" charset="2"/>
              <a:sym typeface="Wingdings"/>
            </a:endParaRPr>
          </a:p>
          <a:p>
            <a:endParaRPr lang="en-US" dirty="0">
              <a:cs typeface="Symbol" charset="2"/>
              <a:sym typeface="Wingdings"/>
            </a:endParaRPr>
          </a:p>
          <a:p>
            <a:r>
              <a:rPr lang="en-US" dirty="0" smtClean="0">
                <a:cs typeface="Symbol" charset="2"/>
                <a:sym typeface="Wingdings"/>
              </a:rPr>
              <a:t>We know that, in a B field, the electron orbital </a:t>
            </a:r>
            <a:r>
              <a:rPr lang="en-US" dirty="0" err="1" smtClean="0">
                <a:cs typeface="Symbol" charset="2"/>
                <a:sym typeface="Wingdings"/>
              </a:rPr>
              <a:t>eigenstates</a:t>
            </a:r>
            <a:r>
              <a:rPr lang="en-US" dirty="0" smtClean="0">
                <a:cs typeface="Symbol" charset="2"/>
                <a:sym typeface="Wingdings"/>
              </a:rPr>
              <a:t> are quantized to enclose a flux quantum. These states lie on circles in k-space. They have a large degeneracy</a:t>
            </a:r>
            <a:r>
              <a:rPr lang="is-IS" dirty="0" smtClean="0">
                <a:cs typeface="Symbol" charset="2"/>
                <a:sym typeface="Wingdings"/>
              </a:rPr>
              <a:t>… and in a large field, the energy gap              is very large. </a:t>
            </a:r>
          </a:p>
          <a:p>
            <a:endParaRPr lang="is-IS" dirty="0" smtClean="0">
              <a:cs typeface="Symbol" charset="2"/>
              <a:sym typeface="Wingdings"/>
            </a:endParaRPr>
          </a:p>
          <a:p>
            <a:endParaRPr lang="is-IS" dirty="0">
              <a:cs typeface="Symbol" charset="2"/>
              <a:sym typeface="Wingdings"/>
            </a:endParaRPr>
          </a:p>
          <a:p>
            <a:endParaRPr lang="is-IS" dirty="0">
              <a:cs typeface="Symbol" charset="2"/>
              <a:sym typeface="Wingding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500222"/>
              </p:ext>
            </p:extLst>
          </p:nvPr>
        </p:nvGraphicFramePr>
        <p:xfrm>
          <a:off x="2899396" y="1944554"/>
          <a:ext cx="461850" cy="35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" imgW="279400" imgH="215900" progId="Equation.3">
                  <p:embed/>
                </p:oleObj>
              </mc:Choice>
              <mc:Fallback>
                <p:oleObj name="Equation" r:id="rId3" imgW="27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9396" y="1944554"/>
                        <a:ext cx="461850" cy="356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8166" t="1" r="-48166" b="35276"/>
          <a:stretch/>
        </p:blipFill>
        <p:spPr>
          <a:xfrm>
            <a:off x="5009591" y="3096396"/>
            <a:ext cx="7849677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513" y="3428326"/>
            <a:ext cx="302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Areas of orbits in k-space are related to area in real space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191845"/>
              </p:ext>
            </p:extLst>
          </p:nvPr>
        </p:nvGraphicFramePr>
        <p:xfrm>
          <a:off x="1512388" y="4273104"/>
          <a:ext cx="1240492" cy="462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6" imgW="647700" imgH="241300" progId="Equation.3">
                  <p:embed/>
                </p:oleObj>
              </mc:Choice>
              <mc:Fallback>
                <p:oleObj name="Equation" r:id="rId6" imgW="647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2388" y="4273104"/>
                        <a:ext cx="1240492" cy="462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4639" y="5212543"/>
            <a:ext cx="3426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number of states on each circle is given by the number of dots</a:t>
            </a:r>
            <a:r>
              <a:rPr lang="is-IS" dirty="0" smtClean="0"/>
              <a:t>… but the location of the dots is (essentially) meaningless.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7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35" y="487452"/>
            <a:ext cx="85020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Integer Quantum Hall Effect, Revisited</a:t>
            </a:r>
          </a:p>
          <a:p>
            <a:endParaRPr lang="is-IS" dirty="0" smtClean="0">
              <a:cs typeface="Symbol" charset="2"/>
              <a:sym typeface="Wingdings"/>
            </a:endParaRPr>
          </a:p>
          <a:p>
            <a:r>
              <a:rPr lang="is-IS" dirty="0" smtClean="0">
                <a:cs typeface="Symbol" charset="2"/>
                <a:sym typeface="Wingdings"/>
              </a:rPr>
              <a:t>Classically, in a frame of reference moving at speed E</a:t>
            </a:r>
            <a:r>
              <a:rPr lang="is-IS" baseline="-25000" dirty="0" smtClean="0">
                <a:cs typeface="Symbol" charset="2"/>
                <a:sym typeface="Wingdings"/>
              </a:rPr>
              <a:t>y</a:t>
            </a:r>
            <a:r>
              <a:rPr lang="is-IS" dirty="0" smtClean="0">
                <a:cs typeface="Symbol" charset="2"/>
                <a:sym typeface="Wingdings"/>
              </a:rPr>
              <a:t>/B</a:t>
            </a:r>
            <a:r>
              <a:rPr lang="is-IS" baseline="-25000" dirty="0" smtClean="0">
                <a:cs typeface="Symbol" charset="2"/>
                <a:sym typeface="Wingdings"/>
              </a:rPr>
              <a:t>z</a:t>
            </a:r>
            <a:r>
              <a:rPr lang="is-IS" dirty="0" smtClean="0">
                <a:cs typeface="Symbol" charset="2"/>
                <a:sym typeface="Wingdings"/>
              </a:rPr>
              <a:t> (SI units), an electron will feel a force</a:t>
            </a:r>
          </a:p>
          <a:p>
            <a:endParaRPr lang="is-IS" dirty="0">
              <a:cs typeface="Symbol" charset="2"/>
              <a:sym typeface="Wingdings"/>
            </a:endParaRPr>
          </a:p>
          <a:p>
            <a:endParaRPr lang="is-IS" dirty="0">
              <a:cs typeface="Symbol" charset="2"/>
              <a:sym typeface="Wingding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823668"/>
              </p:ext>
            </p:extLst>
          </p:nvPr>
        </p:nvGraphicFramePr>
        <p:xfrm>
          <a:off x="1513309" y="1537296"/>
          <a:ext cx="2348275" cy="704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1524000" imgH="457200" progId="Equation.3">
                  <p:embed/>
                </p:oleObj>
              </mc:Choice>
              <mc:Fallback>
                <p:oleObj name="Equation" r:id="rId3" imgW="1524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3309" y="1537296"/>
                        <a:ext cx="2348275" cy="704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435" y="2445551"/>
            <a:ext cx="8617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last term exactly cancels the electric force</a:t>
            </a:r>
            <a:r>
              <a:rPr lang="is-IS" dirty="0" smtClean="0"/>
              <a:t>… in this frame, there is a magnetic field, but no effect from the electric field. </a:t>
            </a:r>
          </a:p>
          <a:p>
            <a:endParaRPr lang="is-IS" dirty="0"/>
          </a:p>
          <a:p>
            <a:r>
              <a:rPr lang="is-IS" dirty="0" smtClean="0"/>
              <a:t>Thus, </a:t>
            </a:r>
            <a:r>
              <a:rPr lang="is-IS" i="1" dirty="0" smtClean="0"/>
              <a:t>in this frame</a:t>
            </a:r>
            <a:r>
              <a:rPr lang="is-IS" dirty="0" smtClean="0"/>
              <a:t>, the electron orbits are the Landau levels... </a:t>
            </a:r>
            <a:r>
              <a:rPr lang="en-US" dirty="0" smtClean="0"/>
              <a:t>but back in the lab frame, they will have a drift velocity.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5364" y="4759070"/>
            <a:ext cx="844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a situation that is nearly analogous to superconductivity. </a:t>
            </a:r>
          </a:p>
          <a:p>
            <a:r>
              <a:rPr lang="en-US" dirty="0" smtClean="0"/>
              <a:t>Our quantum states allow for current, but the energy gap strongly suppresses scattering.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6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5829</TotalTime>
  <Words>1125</Words>
  <Application>Microsoft Macintosh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Microsoft Equation</vt:lpstr>
      <vt:lpstr>Energy Gaps  Insulators &amp; Superconductors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Conductance Quantization in 1D</vt:lpstr>
      <vt:lpstr>PowerPoint Presentation</vt:lpstr>
      <vt:lpstr>PowerPoint Presentation</vt:lpstr>
      <vt:lpstr>Proof of the pudding: </vt:lpstr>
    </vt:vector>
  </TitlesOfParts>
  <Company>UNM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Gaps  Insulators &amp; Superconductors</dc:title>
  <dc:creator>James Thomas</dc:creator>
  <cp:lastModifiedBy>James Thomas</cp:lastModifiedBy>
  <cp:revision>24</cp:revision>
  <dcterms:created xsi:type="dcterms:W3CDTF">2016-04-22T18:44:14Z</dcterms:created>
  <dcterms:modified xsi:type="dcterms:W3CDTF">2016-04-26T19:53:37Z</dcterms:modified>
</cp:coreProperties>
</file>