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56"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2" d="100"/>
          <a:sy n="102" d="100"/>
        </p:scale>
        <p:origin x="-18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image" Target="../media/image41.emf"/><Relationship Id="rId2" Type="http://schemas.openxmlformats.org/officeDocument/2006/relationships/image" Target="../media/image4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BCE510-AF90-2241-8FDC-2F6ED8C4A9DA}" type="datetimeFigureOut">
              <a:rPr lang="en-US" smtClean="0"/>
              <a:t>3/10/16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423321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CE510-AF90-2241-8FDC-2F6ED8C4A9DA}" type="datetimeFigureOut">
              <a:rPr lang="en-US" smtClean="0"/>
              <a:t>3/10/16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1707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CE510-AF90-2241-8FDC-2F6ED8C4A9DA}" type="datetimeFigureOut">
              <a:rPr lang="en-US" smtClean="0"/>
              <a:t>3/10/16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39800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CE510-AF90-2241-8FDC-2F6ED8C4A9DA}" type="datetimeFigureOut">
              <a:rPr lang="en-US" smtClean="0"/>
              <a:t>3/10/16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365617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BCE510-AF90-2241-8FDC-2F6ED8C4A9DA}" type="datetimeFigureOut">
              <a:rPr lang="en-US" smtClean="0"/>
              <a:t>3/10/16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34798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BCE510-AF90-2241-8FDC-2F6ED8C4A9DA}" type="datetimeFigureOut">
              <a:rPr lang="en-US" smtClean="0"/>
              <a:t>3/10/16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3631988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BCE510-AF90-2241-8FDC-2F6ED8C4A9DA}" type="datetimeFigureOut">
              <a:rPr lang="en-US" smtClean="0"/>
              <a:t>3/10/16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3183022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BCE510-AF90-2241-8FDC-2F6ED8C4A9DA}" type="datetimeFigureOut">
              <a:rPr lang="en-US" smtClean="0"/>
              <a:t>3/10/16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192599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BCE510-AF90-2241-8FDC-2F6ED8C4A9DA}" type="datetimeFigureOut">
              <a:rPr lang="en-US" smtClean="0"/>
              <a:t>3/10/16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249748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CE510-AF90-2241-8FDC-2F6ED8C4A9DA}" type="datetimeFigureOut">
              <a:rPr lang="en-US" smtClean="0"/>
              <a:t>3/10/16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2766382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CE510-AF90-2241-8FDC-2F6ED8C4A9DA}" type="datetimeFigureOut">
              <a:rPr lang="en-US" smtClean="0"/>
              <a:t>3/10/16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37055-4561-C84B-9B64-4A1285F797E7}" type="slidenum">
              <a:rPr lang="en-US" smtClean="0"/>
              <a:t>‹#›</a:t>
            </a:fld>
            <a:endParaRPr lang="en-US"/>
          </a:p>
        </p:txBody>
      </p:sp>
    </p:spTree>
    <p:extLst>
      <p:ext uri="{BB962C8B-B14F-4D97-AF65-F5344CB8AC3E}">
        <p14:creationId xmlns:p14="http://schemas.microsoft.com/office/powerpoint/2010/main" val="27430878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CE510-AF90-2241-8FDC-2F6ED8C4A9DA}" type="datetimeFigureOut">
              <a:rPr lang="en-US" smtClean="0"/>
              <a:t>3/10/16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37055-4561-C84B-9B64-4A1285F797E7}" type="slidenum">
              <a:rPr lang="en-US" smtClean="0"/>
              <a:t>‹#›</a:t>
            </a:fld>
            <a:endParaRPr lang="en-US"/>
          </a:p>
        </p:txBody>
      </p:sp>
    </p:spTree>
    <p:extLst>
      <p:ext uri="{BB962C8B-B14F-4D97-AF65-F5344CB8AC3E}">
        <p14:creationId xmlns:p14="http://schemas.microsoft.com/office/powerpoint/2010/main" val="4289574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oleObject" Target="../embeddings/oleObject2.bin"/><Relationship Id="rId6" Type="http://schemas.openxmlformats.org/officeDocument/2006/relationships/image" Target="../media/image34.emf"/><Relationship Id="rId7" Type="http://schemas.openxmlformats.org/officeDocument/2006/relationships/oleObject" Target="../embeddings/oleObject3.bin"/><Relationship Id="rId8" Type="http://schemas.openxmlformats.org/officeDocument/2006/relationships/image" Target="../media/image3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oleObject" Target="../embeddings/oleObject4.bin"/><Relationship Id="rId6" Type="http://schemas.openxmlformats.org/officeDocument/2006/relationships/image" Target="../media/image35.emf"/><Relationship Id="rId7" Type="http://schemas.openxmlformats.org/officeDocument/2006/relationships/image" Target="../media/image3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41.emf"/><Relationship Id="rId5" Type="http://schemas.openxmlformats.org/officeDocument/2006/relationships/oleObject" Target="../embeddings/oleObject6.bin"/><Relationship Id="rId6" Type="http://schemas.openxmlformats.org/officeDocument/2006/relationships/image" Target="../media/image42.emf"/><Relationship Id="rId7" Type="http://schemas.openxmlformats.org/officeDocument/2006/relationships/oleObject" Target="../embeddings/oleObject7.bin"/><Relationship Id="rId8" Type="http://schemas.openxmlformats.org/officeDocument/2006/relationships/image" Target="../media/image43.emf"/><Relationship Id="rId9" Type="http://schemas.openxmlformats.org/officeDocument/2006/relationships/oleObject" Target="../embeddings/oleObject8.bin"/><Relationship Id="rId10" Type="http://schemas.openxmlformats.org/officeDocument/2006/relationships/image" Target="../media/image4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jpeg"/><Relationship Id="rId9" Type="http://schemas.openxmlformats.org/officeDocument/2006/relationships/image" Target="../media/image54.jpeg"/><Relationship Id="rId10" Type="http://schemas.openxmlformats.org/officeDocument/2006/relationships/image" Target="../media/image55.jpeg"/><Relationship Id="rId11"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32.png"/><Relationship Id="rId9" Type="http://schemas.openxmlformats.org/officeDocument/2006/relationships/image" Target="../media/image62.jpeg"/><Relationship Id="rId10"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3.jpeg"/><Relationship Id="rId8" Type="http://schemas.openxmlformats.org/officeDocument/2006/relationships/image" Target="../media/image64.jpeg"/><Relationship Id="rId9"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21.xml.rels><?xml version="1.0" encoding="UTF-8" standalone="yes"?>
<Relationships xmlns="http://schemas.openxmlformats.org/package/2006/relationships"><Relationship Id="rId11" Type="http://schemas.openxmlformats.org/officeDocument/2006/relationships/image" Target="../media/image70.jpeg"/><Relationship Id="rId12" Type="http://schemas.openxmlformats.org/officeDocument/2006/relationships/image" Target="../media/image71.jpeg"/><Relationship Id="rId13" Type="http://schemas.openxmlformats.org/officeDocument/2006/relationships/image" Target="../media/image72.jpeg"/><Relationship Id="rId14" Type="http://schemas.openxmlformats.org/officeDocument/2006/relationships/image" Target="../media/image73.jpeg"/><Relationship Id="rId15" Type="http://schemas.openxmlformats.org/officeDocument/2006/relationships/image" Target="../media/image74.jpeg"/><Relationship Id="rId16" Type="http://schemas.openxmlformats.org/officeDocument/2006/relationships/image" Target="../media/image75.jpeg"/><Relationship Id="rId17" Type="http://schemas.openxmlformats.org/officeDocument/2006/relationships/image" Target="../media/image76.jpeg"/><Relationship Id="rId18" Type="http://schemas.openxmlformats.org/officeDocument/2006/relationships/image" Target="../media/image32.png"/><Relationship Id="rId19"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10"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32.pn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hyperlink" Target="http://lampx.tugraz.at/~hadley/ss1/KronigPenney/KronigPenney.php" TargetMode="Externa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oleObject" Target="../embeddings/oleObject1.bin"/><Relationship Id="rId7" Type="http://schemas.openxmlformats.org/officeDocument/2006/relationships/image" Target="../media/image24.emf"/><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81362"/>
          </a:xfrm>
        </p:spPr>
        <p:txBody>
          <a:bodyPr>
            <a:normAutofit fontScale="90000"/>
          </a:bodyPr>
          <a:lstStyle/>
          <a:p>
            <a:pPr algn="l"/>
            <a:r>
              <a:rPr lang="en-US" sz="2400" dirty="0" smtClean="0"/>
              <a:t>Solid State Physics Lecture 15</a:t>
            </a:r>
            <a:br>
              <a:rPr lang="en-US" sz="2400" dirty="0" smtClean="0"/>
            </a:br>
            <a:r>
              <a:rPr lang="en-US" sz="2400" dirty="0" smtClean="0"/>
              <a:t>HW 8 </a:t>
            </a:r>
            <a:r>
              <a:rPr lang="en-US" sz="2400" b="1" dirty="0" smtClean="0"/>
              <a:t>Due March 29 </a:t>
            </a:r>
            <a:r>
              <a:rPr lang="en-US" sz="2400" dirty="0" err="1" smtClean="0"/>
              <a:t>Kittel</a:t>
            </a:r>
            <a:r>
              <a:rPr lang="en-US" sz="2400" dirty="0" smtClean="0"/>
              <a:t> Chapter 7: 3,4,6</a:t>
            </a:r>
            <a:br>
              <a:rPr lang="en-US" sz="2400" dirty="0" smtClean="0"/>
            </a:br>
            <a:r>
              <a:rPr lang="en-US" sz="2400" dirty="0"/>
              <a:t/>
            </a:r>
            <a:br>
              <a:rPr lang="en-US" sz="2400" dirty="0"/>
            </a:br>
            <a:r>
              <a:rPr lang="en-US" sz="2400" dirty="0" smtClean="0"/>
              <a:t>The free electron standing wave and the traveling wave are not </a:t>
            </a:r>
            <a:r>
              <a:rPr lang="en-US" sz="2400" dirty="0" err="1" smtClean="0"/>
              <a:t>eigenstates</a:t>
            </a:r>
            <a:r>
              <a:rPr lang="en-US" sz="2400" dirty="0" smtClean="0"/>
              <a:t>. </a:t>
            </a:r>
            <a:br>
              <a:rPr lang="en-US" sz="2400" dirty="0" smtClean="0"/>
            </a:br>
            <a:r>
              <a:rPr lang="en-US" sz="2400" dirty="0" smtClean="0"/>
              <a:t/>
            </a:r>
            <a:br>
              <a:rPr lang="en-US" sz="2400" dirty="0" smtClean="0"/>
            </a:br>
            <a:r>
              <a:rPr lang="en-US" sz="2400" dirty="0" smtClean="0"/>
              <a:t>To find the exact </a:t>
            </a:r>
            <a:r>
              <a:rPr lang="en-US" sz="2400" dirty="0" err="1" smtClean="0"/>
              <a:t>eigenstates</a:t>
            </a:r>
            <a:r>
              <a:rPr lang="en-US" sz="2400" dirty="0" smtClean="0"/>
              <a:t>, we will use the Bloch Theorem.</a:t>
            </a:r>
            <a:br>
              <a:rPr lang="en-US" sz="2400" dirty="0" smtClean="0"/>
            </a:br>
            <a:r>
              <a:rPr lang="en-US" sz="2400" dirty="0"/>
              <a:t/>
            </a:r>
            <a:br>
              <a:rPr lang="en-US" sz="2400" dirty="0"/>
            </a:br>
            <a:r>
              <a:rPr lang="en-US" sz="2400" dirty="0"/>
              <a:t/>
            </a:r>
            <a:br>
              <a:rPr lang="en-US" sz="2400" dirty="0"/>
            </a:br>
            <a:endParaRPr lang="en-US" sz="2400" dirty="0"/>
          </a:p>
        </p:txBody>
      </p:sp>
      <p:pic>
        <p:nvPicPr>
          <p:cNvPr id="4" name="Picture 3"/>
          <p:cNvPicPr>
            <a:picLocks noChangeAspect="1"/>
          </p:cNvPicPr>
          <p:nvPr/>
        </p:nvPicPr>
        <p:blipFill>
          <a:blip r:embed="rId2"/>
          <a:stretch>
            <a:fillRect/>
          </a:stretch>
        </p:blipFill>
        <p:spPr>
          <a:xfrm>
            <a:off x="2543614" y="2792975"/>
            <a:ext cx="2936766" cy="686824"/>
          </a:xfrm>
          <a:prstGeom prst="rect">
            <a:avLst/>
          </a:prstGeom>
        </p:spPr>
      </p:pic>
      <p:pic>
        <p:nvPicPr>
          <p:cNvPr id="5" name="Picture 4"/>
          <p:cNvPicPr>
            <a:picLocks noChangeAspect="1"/>
          </p:cNvPicPr>
          <p:nvPr/>
        </p:nvPicPr>
        <p:blipFill>
          <a:blip r:embed="rId3"/>
          <a:stretch>
            <a:fillRect/>
          </a:stretch>
        </p:blipFill>
        <p:spPr>
          <a:xfrm>
            <a:off x="1430865" y="3479799"/>
            <a:ext cx="6022625" cy="821267"/>
          </a:xfrm>
          <a:prstGeom prst="rect">
            <a:avLst/>
          </a:prstGeom>
        </p:spPr>
      </p:pic>
      <p:sp>
        <p:nvSpPr>
          <p:cNvPr id="6" name="TextBox 5"/>
          <p:cNvSpPr txBox="1"/>
          <p:nvPr/>
        </p:nvSpPr>
        <p:spPr>
          <a:xfrm>
            <a:off x="643467" y="4301066"/>
            <a:ext cx="7027021" cy="1754327"/>
          </a:xfrm>
          <a:prstGeom prst="rect">
            <a:avLst/>
          </a:prstGeom>
          <a:noFill/>
        </p:spPr>
        <p:txBody>
          <a:bodyPr wrap="none" rtlCol="0">
            <a:spAutoFit/>
          </a:bodyPr>
          <a:lstStyle/>
          <a:p>
            <a:r>
              <a:rPr lang="en-US" dirty="0" smtClean="0"/>
              <a:t>Apply periodic boundary conditions, and seek solutions.</a:t>
            </a:r>
          </a:p>
          <a:p>
            <a:endParaRPr lang="en-US" dirty="0" smtClean="0"/>
          </a:p>
          <a:p>
            <a:endParaRPr lang="en-US" dirty="0" smtClean="0"/>
          </a:p>
          <a:p>
            <a:endParaRPr lang="en-US" dirty="0"/>
          </a:p>
          <a:p>
            <a:r>
              <a:rPr lang="en-US" dirty="0" smtClean="0"/>
              <a:t>In other words, C is an operator that translates the wave by one unit cell. </a:t>
            </a:r>
          </a:p>
          <a:p>
            <a:r>
              <a:rPr lang="en-US" dirty="0" smtClean="0"/>
              <a:t>With PBC, if we apply C N times, we get back the original wave.  </a:t>
            </a:r>
            <a:endParaRPr lang="en-US" dirty="0"/>
          </a:p>
        </p:txBody>
      </p:sp>
      <p:pic>
        <p:nvPicPr>
          <p:cNvPr id="7" name="Picture 6"/>
          <p:cNvPicPr>
            <a:picLocks noChangeAspect="1"/>
          </p:cNvPicPr>
          <p:nvPr/>
        </p:nvPicPr>
        <p:blipFill>
          <a:blip r:embed="rId4"/>
          <a:stretch>
            <a:fillRect/>
          </a:stretch>
        </p:blipFill>
        <p:spPr>
          <a:xfrm>
            <a:off x="1430865" y="4639733"/>
            <a:ext cx="2006916" cy="677334"/>
          </a:xfrm>
          <a:prstGeom prst="rect">
            <a:avLst/>
          </a:prstGeom>
        </p:spPr>
      </p:pic>
      <p:pic>
        <p:nvPicPr>
          <p:cNvPr id="8" name="Picture 7"/>
          <p:cNvPicPr>
            <a:picLocks noChangeAspect="1"/>
          </p:cNvPicPr>
          <p:nvPr/>
        </p:nvPicPr>
        <p:blipFill>
          <a:blip r:embed="rId5"/>
          <a:stretch>
            <a:fillRect/>
          </a:stretch>
        </p:blipFill>
        <p:spPr>
          <a:xfrm>
            <a:off x="675215" y="6087533"/>
            <a:ext cx="2660652" cy="514244"/>
          </a:xfrm>
          <a:prstGeom prst="rect">
            <a:avLst/>
          </a:prstGeom>
        </p:spPr>
      </p:pic>
      <p:pic>
        <p:nvPicPr>
          <p:cNvPr id="9" name="Picture 8"/>
          <p:cNvPicPr>
            <a:picLocks noChangeAspect="1"/>
          </p:cNvPicPr>
          <p:nvPr/>
        </p:nvPicPr>
        <p:blipFill>
          <a:blip r:embed="rId6"/>
          <a:stretch>
            <a:fillRect/>
          </a:stretch>
        </p:blipFill>
        <p:spPr>
          <a:xfrm>
            <a:off x="3661837" y="6036734"/>
            <a:ext cx="4478208" cy="514244"/>
          </a:xfrm>
          <a:prstGeom prst="rect">
            <a:avLst/>
          </a:prstGeom>
        </p:spPr>
      </p:pic>
      <p:sp>
        <p:nvSpPr>
          <p:cNvPr id="3" name="Rectangle 2"/>
          <p:cNvSpPr/>
          <p:nvPr/>
        </p:nvSpPr>
        <p:spPr>
          <a:xfrm>
            <a:off x="0" y="1026308"/>
            <a:ext cx="9359281" cy="1565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2516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6466" y="863600"/>
            <a:ext cx="6477001" cy="994276"/>
          </a:xfrm>
          <a:prstGeom prst="rect">
            <a:avLst/>
          </a:prstGeom>
        </p:spPr>
      </p:pic>
      <p:pic>
        <p:nvPicPr>
          <p:cNvPr id="5" name="Picture 4"/>
          <p:cNvPicPr>
            <a:picLocks noChangeAspect="1"/>
          </p:cNvPicPr>
          <p:nvPr/>
        </p:nvPicPr>
        <p:blipFill>
          <a:blip r:embed="rId3"/>
          <a:stretch>
            <a:fillRect/>
          </a:stretch>
        </p:blipFill>
        <p:spPr>
          <a:xfrm>
            <a:off x="323849" y="1857875"/>
            <a:ext cx="8146521" cy="1715057"/>
          </a:xfrm>
          <a:prstGeom prst="rect">
            <a:avLst/>
          </a:prstGeom>
        </p:spPr>
      </p:pic>
      <p:pic>
        <p:nvPicPr>
          <p:cNvPr id="6" name="Picture 5"/>
          <p:cNvPicPr>
            <a:picLocks noChangeAspect="1"/>
          </p:cNvPicPr>
          <p:nvPr/>
        </p:nvPicPr>
        <p:blipFill>
          <a:blip r:embed="rId4"/>
          <a:stretch>
            <a:fillRect/>
          </a:stretch>
        </p:blipFill>
        <p:spPr>
          <a:xfrm>
            <a:off x="6603062" y="2789766"/>
            <a:ext cx="1764362" cy="512234"/>
          </a:xfrm>
          <a:prstGeom prst="rect">
            <a:avLst/>
          </a:prstGeom>
        </p:spPr>
      </p:pic>
      <p:sp>
        <p:nvSpPr>
          <p:cNvPr id="7" name="TextBox 6"/>
          <p:cNvSpPr txBox="1"/>
          <p:nvPr/>
        </p:nvSpPr>
        <p:spPr>
          <a:xfrm>
            <a:off x="711200" y="3703935"/>
            <a:ext cx="8002831" cy="1754327"/>
          </a:xfrm>
          <a:prstGeom prst="rect">
            <a:avLst/>
          </a:prstGeom>
          <a:noFill/>
        </p:spPr>
        <p:txBody>
          <a:bodyPr wrap="square" rtlCol="0">
            <a:spAutoFit/>
          </a:bodyPr>
          <a:lstStyle/>
          <a:p>
            <a:r>
              <a:rPr lang="en-US" dirty="0" smtClean="0"/>
              <a:t>Note: the way to see this is to make the middle term a sum over k’. (It’s a dummy variable anyway.) Then the middle term has the same exponent (</a:t>
            </a:r>
            <a:r>
              <a:rPr lang="en-US" dirty="0" err="1" smtClean="0"/>
              <a:t>ikx</a:t>
            </a:r>
            <a:r>
              <a:rPr lang="en-US" dirty="0" smtClean="0"/>
              <a:t>) if </a:t>
            </a:r>
            <a:r>
              <a:rPr lang="en-US" dirty="0" err="1" smtClean="0"/>
              <a:t>k’+G</a:t>
            </a:r>
            <a:r>
              <a:rPr lang="en-US" dirty="0" smtClean="0"/>
              <a:t> = k      i.e.   when k’ = k-G.</a:t>
            </a:r>
          </a:p>
          <a:p>
            <a:endParaRPr lang="en-US" dirty="0"/>
          </a:p>
          <a:p>
            <a:r>
              <a:rPr lang="en-US" dirty="0" smtClean="0"/>
              <a:t>Note also: the equation for coefficient C(k) does NOT involve ALL other k’s… it only involves k’s that are shifted by a reciprocal lattice vector!</a:t>
            </a:r>
          </a:p>
        </p:txBody>
      </p:sp>
    </p:spTree>
    <p:extLst>
      <p:ext uri="{BB962C8B-B14F-4D97-AF65-F5344CB8AC3E}">
        <p14:creationId xmlns:p14="http://schemas.microsoft.com/office/powerpoint/2010/main" val="30303803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64" t="54336" r="-1264"/>
          <a:stretch/>
        </p:blipFill>
        <p:spPr>
          <a:xfrm>
            <a:off x="323849" y="514057"/>
            <a:ext cx="8146521" cy="783166"/>
          </a:xfrm>
          <a:prstGeom prst="rect">
            <a:avLst/>
          </a:prstGeom>
        </p:spPr>
      </p:pic>
      <p:pic>
        <p:nvPicPr>
          <p:cNvPr id="6" name="Picture 5"/>
          <p:cNvPicPr>
            <a:picLocks noChangeAspect="1"/>
          </p:cNvPicPr>
          <p:nvPr/>
        </p:nvPicPr>
        <p:blipFill>
          <a:blip r:embed="rId3"/>
          <a:stretch>
            <a:fillRect/>
          </a:stretch>
        </p:blipFill>
        <p:spPr>
          <a:xfrm>
            <a:off x="6444304" y="569444"/>
            <a:ext cx="1764362" cy="512234"/>
          </a:xfrm>
          <a:prstGeom prst="rect">
            <a:avLst/>
          </a:prstGeom>
        </p:spPr>
      </p:pic>
      <p:sp>
        <p:nvSpPr>
          <p:cNvPr id="7" name="TextBox 6"/>
          <p:cNvSpPr txBox="1"/>
          <p:nvPr/>
        </p:nvSpPr>
        <p:spPr>
          <a:xfrm>
            <a:off x="711200" y="1331797"/>
            <a:ext cx="8002831" cy="646331"/>
          </a:xfrm>
          <a:prstGeom prst="rect">
            <a:avLst/>
          </a:prstGeom>
          <a:noFill/>
        </p:spPr>
        <p:txBody>
          <a:bodyPr wrap="square" rtlCol="0">
            <a:spAutoFit/>
          </a:bodyPr>
          <a:lstStyle/>
          <a:p>
            <a:r>
              <a:rPr lang="en-US" dirty="0" smtClean="0"/>
              <a:t>The equation for coefficient C(k) does NOT involve ALL other k’s… it only involves k’s that are shifted by a reciprocal lattice vector!</a:t>
            </a:r>
          </a:p>
        </p:txBody>
      </p:sp>
      <p:pic>
        <p:nvPicPr>
          <p:cNvPr id="2" name="Picture 1"/>
          <p:cNvPicPr>
            <a:picLocks noChangeAspect="1"/>
          </p:cNvPicPr>
          <p:nvPr/>
        </p:nvPicPr>
        <p:blipFill>
          <a:blip r:embed="rId4"/>
          <a:stretch>
            <a:fillRect/>
          </a:stretch>
        </p:blipFill>
        <p:spPr>
          <a:xfrm rot="60000">
            <a:off x="-16504" y="2043583"/>
            <a:ext cx="8258722" cy="3174595"/>
          </a:xfrm>
          <a:prstGeom prst="rect">
            <a:avLst/>
          </a:prstGeom>
        </p:spPr>
      </p:pic>
    </p:spTree>
    <p:extLst>
      <p:ext uri="{BB962C8B-B14F-4D97-AF65-F5344CB8AC3E}">
        <p14:creationId xmlns:p14="http://schemas.microsoft.com/office/powerpoint/2010/main" val="4040239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264" t="54336" r="-1264"/>
          <a:stretch/>
        </p:blipFill>
        <p:spPr>
          <a:xfrm>
            <a:off x="323849" y="514057"/>
            <a:ext cx="8146521" cy="783166"/>
          </a:xfrm>
          <a:prstGeom prst="rect">
            <a:avLst/>
          </a:prstGeom>
        </p:spPr>
      </p:pic>
      <p:pic>
        <p:nvPicPr>
          <p:cNvPr id="6" name="Picture 5"/>
          <p:cNvPicPr>
            <a:picLocks noChangeAspect="1"/>
          </p:cNvPicPr>
          <p:nvPr/>
        </p:nvPicPr>
        <p:blipFill>
          <a:blip r:embed="rId4"/>
          <a:stretch>
            <a:fillRect/>
          </a:stretch>
        </p:blipFill>
        <p:spPr>
          <a:xfrm>
            <a:off x="6444304" y="569444"/>
            <a:ext cx="1764362" cy="512234"/>
          </a:xfrm>
          <a:prstGeom prst="rect">
            <a:avLst/>
          </a:prstGeom>
        </p:spPr>
      </p:pic>
      <p:sp>
        <p:nvSpPr>
          <p:cNvPr id="7" name="TextBox 6"/>
          <p:cNvSpPr txBox="1"/>
          <p:nvPr/>
        </p:nvSpPr>
        <p:spPr>
          <a:xfrm>
            <a:off x="711200" y="1331797"/>
            <a:ext cx="8002831" cy="2585323"/>
          </a:xfrm>
          <a:prstGeom prst="rect">
            <a:avLst/>
          </a:prstGeom>
          <a:noFill/>
        </p:spPr>
        <p:txBody>
          <a:bodyPr wrap="square" rtlCol="0">
            <a:spAutoFit/>
          </a:bodyPr>
          <a:lstStyle/>
          <a:p>
            <a:r>
              <a:rPr lang="en-US" dirty="0" smtClean="0"/>
              <a:t>If we choose a value of k, the central equation is a set of simultaneous algebraic equations for C(k-G). </a:t>
            </a:r>
          </a:p>
          <a:p>
            <a:endParaRPr lang="en-US" dirty="0"/>
          </a:p>
          <a:p>
            <a:r>
              <a:rPr lang="en-US" dirty="0"/>
              <a:t>•</a:t>
            </a:r>
            <a:r>
              <a:rPr lang="en-US" dirty="0" smtClean="0"/>
              <a:t> We might as well choose k in the 1</a:t>
            </a:r>
            <a:r>
              <a:rPr lang="en-US" baseline="30000" dirty="0" smtClean="0"/>
              <a:t>st</a:t>
            </a:r>
            <a:r>
              <a:rPr lang="en-US" dirty="0" smtClean="0"/>
              <a:t> BZ. </a:t>
            </a:r>
          </a:p>
          <a:p>
            <a:endParaRPr lang="en-US" dirty="0"/>
          </a:p>
          <a:p>
            <a:r>
              <a:rPr lang="en-US" dirty="0" smtClean="0"/>
              <a:t>The set of equations is infinite. However, we can often get a good solution by studying a small, finite subset. </a:t>
            </a:r>
          </a:p>
          <a:p>
            <a:endParaRPr lang="en-US" dirty="0"/>
          </a:p>
          <a:p>
            <a:r>
              <a:rPr lang="en-US" dirty="0" smtClean="0"/>
              <a:t>Let’s write down the equations explicitly for the potential </a:t>
            </a:r>
          </a:p>
        </p:txBody>
      </p:sp>
      <p:graphicFrame>
        <p:nvGraphicFramePr>
          <p:cNvPr id="3" name="Object 2"/>
          <p:cNvGraphicFramePr>
            <a:graphicFrameLocks noChangeAspect="1"/>
          </p:cNvGraphicFramePr>
          <p:nvPr>
            <p:extLst>
              <p:ext uri="{D42A27DB-BD31-4B8C-83A1-F6EECF244321}">
                <p14:modId xmlns:p14="http://schemas.microsoft.com/office/powerpoint/2010/main" val="89545389"/>
              </p:ext>
            </p:extLst>
          </p:nvPr>
        </p:nvGraphicFramePr>
        <p:xfrm>
          <a:off x="2693988" y="4006850"/>
          <a:ext cx="3505200" cy="434975"/>
        </p:xfrm>
        <a:graphic>
          <a:graphicData uri="http://schemas.openxmlformats.org/presentationml/2006/ole">
            <mc:AlternateContent xmlns:mc="http://schemas.openxmlformats.org/markup-compatibility/2006">
              <mc:Choice xmlns:v="urn:schemas-microsoft-com:vml" Requires="v">
                <p:oleObj spid="_x0000_s2069" name="Equation" r:id="rId5" imgW="1943100" imgH="241300" progId="Equation.3">
                  <p:embed/>
                </p:oleObj>
              </mc:Choice>
              <mc:Fallback>
                <p:oleObj name="Equation" r:id="rId5" imgW="1943100" imgH="241300" progId="Equation.3">
                  <p:embed/>
                  <p:pic>
                    <p:nvPicPr>
                      <p:cNvPr id="0" name=""/>
                      <p:cNvPicPr/>
                      <p:nvPr/>
                    </p:nvPicPr>
                    <p:blipFill>
                      <a:blip r:embed="rId6"/>
                      <a:stretch>
                        <a:fillRect/>
                      </a:stretch>
                    </p:blipFill>
                    <p:spPr>
                      <a:xfrm>
                        <a:off x="2693988" y="4006850"/>
                        <a:ext cx="3505200" cy="434975"/>
                      </a:xfrm>
                      <a:prstGeom prst="rect">
                        <a:avLst/>
                      </a:prstGeom>
                    </p:spPr>
                  </p:pic>
                </p:oleObj>
              </mc:Fallback>
            </mc:AlternateContent>
          </a:graphicData>
        </a:graphic>
      </p:graphicFrame>
      <p:sp>
        <p:nvSpPr>
          <p:cNvPr id="4" name="TextBox 3"/>
          <p:cNvSpPr txBox="1"/>
          <p:nvPr/>
        </p:nvSpPr>
        <p:spPr>
          <a:xfrm>
            <a:off x="1076024" y="4745471"/>
            <a:ext cx="1086242" cy="369332"/>
          </a:xfrm>
          <a:prstGeom prst="rect">
            <a:avLst/>
          </a:prstGeom>
          <a:noFill/>
        </p:spPr>
        <p:txBody>
          <a:bodyPr wrap="none" rtlCol="0">
            <a:spAutoFit/>
          </a:bodyPr>
          <a:lstStyle/>
          <a:p>
            <a:r>
              <a:rPr lang="en-US" dirty="0" smtClean="0"/>
              <a:t>Note that </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353251033"/>
              </p:ext>
            </p:extLst>
          </p:nvPr>
        </p:nvGraphicFramePr>
        <p:xfrm>
          <a:off x="940517" y="5344837"/>
          <a:ext cx="6962775" cy="434975"/>
        </p:xfrm>
        <a:graphic>
          <a:graphicData uri="http://schemas.openxmlformats.org/presentationml/2006/ole">
            <mc:AlternateContent xmlns:mc="http://schemas.openxmlformats.org/markup-compatibility/2006">
              <mc:Choice xmlns:v="urn:schemas-microsoft-com:vml" Requires="v">
                <p:oleObj spid="_x0000_s2070" name="Equation" r:id="rId7" imgW="3860800" imgH="241300" progId="Equation.3">
                  <p:embed/>
                </p:oleObj>
              </mc:Choice>
              <mc:Fallback>
                <p:oleObj name="Equation" r:id="rId7" imgW="3860800" imgH="241300" progId="Equation.3">
                  <p:embed/>
                  <p:pic>
                    <p:nvPicPr>
                      <p:cNvPr id="0" name=""/>
                      <p:cNvPicPr/>
                      <p:nvPr/>
                    </p:nvPicPr>
                    <p:blipFill>
                      <a:blip r:embed="rId8"/>
                      <a:stretch>
                        <a:fillRect/>
                      </a:stretch>
                    </p:blipFill>
                    <p:spPr>
                      <a:xfrm>
                        <a:off x="940517" y="5344837"/>
                        <a:ext cx="6962775" cy="434975"/>
                      </a:xfrm>
                      <a:prstGeom prst="rect">
                        <a:avLst/>
                      </a:prstGeom>
                    </p:spPr>
                  </p:pic>
                </p:oleObj>
              </mc:Fallback>
            </mc:AlternateContent>
          </a:graphicData>
        </a:graphic>
      </p:graphicFrame>
    </p:spTree>
    <p:extLst>
      <p:ext uri="{BB962C8B-B14F-4D97-AF65-F5344CB8AC3E}">
        <p14:creationId xmlns:p14="http://schemas.microsoft.com/office/powerpoint/2010/main" val="25632369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264" t="54336" r="-1264"/>
          <a:stretch/>
        </p:blipFill>
        <p:spPr>
          <a:xfrm>
            <a:off x="323849" y="514057"/>
            <a:ext cx="8146521" cy="783166"/>
          </a:xfrm>
          <a:prstGeom prst="rect">
            <a:avLst/>
          </a:prstGeom>
        </p:spPr>
      </p:pic>
      <p:pic>
        <p:nvPicPr>
          <p:cNvPr id="6" name="Picture 5"/>
          <p:cNvPicPr>
            <a:picLocks noChangeAspect="1"/>
          </p:cNvPicPr>
          <p:nvPr/>
        </p:nvPicPr>
        <p:blipFill>
          <a:blip r:embed="rId4"/>
          <a:stretch>
            <a:fillRect/>
          </a:stretch>
        </p:blipFill>
        <p:spPr>
          <a:xfrm>
            <a:off x="6444304" y="569444"/>
            <a:ext cx="1764362" cy="512234"/>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044261099"/>
              </p:ext>
            </p:extLst>
          </p:nvPr>
        </p:nvGraphicFramePr>
        <p:xfrm>
          <a:off x="940517" y="1446141"/>
          <a:ext cx="6962775" cy="434975"/>
        </p:xfrm>
        <a:graphic>
          <a:graphicData uri="http://schemas.openxmlformats.org/presentationml/2006/ole">
            <mc:AlternateContent xmlns:mc="http://schemas.openxmlformats.org/markup-compatibility/2006">
              <mc:Choice xmlns:v="urn:schemas-microsoft-com:vml" Requires="v">
                <p:oleObj spid="_x0000_s3085" name="Equation" r:id="rId5" imgW="3860800" imgH="241300" progId="Equation.3">
                  <p:embed/>
                </p:oleObj>
              </mc:Choice>
              <mc:Fallback>
                <p:oleObj name="Equation" r:id="rId5" imgW="3860800" imgH="241300" progId="Equation.3">
                  <p:embed/>
                  <p:pic>
                    <p:nvPicPr>
                      <p:cNvPr id="0" name=""/>
                      <p:cNvPicPr/>
                      <p:nvPr/>
                    </p:nvPicPr>
                    <p:blipFill>
                      <a:blip r:embed="rId6"/>
                      <a:stretch>
                        <a:fillRect/>
                      </a:stretch>
                    </p:blipFill>
                    <p:spPr>
                      <a:xfrm>
                        <a:off x="940517" y="1446141"/>
                        <a:ext cx="6962775" cy="434975"/>
                      </a:xfrm>
                      <a:prstGeom prst="rect">
                        <a:avLst/>
                      </a:prstGeom>
                    </p:spPr>
                  </p:pic>
                </p:oleObj>
              </mc:Fallback>
            </mc:AlternateContent>
          </a:graphicData>
        </a:graphic>
      </p:graphicFrame>
      <p:sp>
        <p:nvSpPr>
          <p:cNvPr id="2" name="TextBox 1"/>
          <p:cNvSpPr txBox="1"/>
          <p:nvPr/>
        </p:nvSpPr>
        <p:spPr>
          <a:xfrm>
            <a:off x="740868" y="2346273"/>
            <a:ext cx="7162423" cy="4247317"/>
          </a:xfrm>
          <a:prstGeom prst="rect">
            <a:avLst/>
          </a:prstGeom>
          <a:noFill/>
        </p:spPr>
        <p:txBody>
          <a:bodyPr wrap="square" rtlCol="0">
            <a:spAutoFit/>
          </a:bodyPr>
          <a:lstStyle/>
          <a:p>
            <a:r>
              <a:rPr lang="en-US" dirty="0" smtClean="0"/>
              <a:t>To simplify notation, I’ll call C(k) = C</a:t>
            </a:r>
            <a:r>
              <a:rPr lang="en-US" baseline="-25000" dirty="0" smtClean="0"/>
              <a:t>0</a:t>
            </a:r>
            <a:r>
              <a:rPr lang="en-US" dirty="0" smtClean="0"/>
              <a:t>, C(k-(</a:t>
            </a:r>
            <a:r>
              <a:rPr lang="en-US" dirty="0" smtClean="0">
                <a:latin typeface="Symbol" charset="2"/>
                <a:cs typeface="Symbol" charset="2"/>
              </a:rPr>
              <a:t>2p</a:t>
            </a:r>
            <a:r>
              <a:rPr lang="en-US" dirty="0" smtClean="0">
                <a:cs typeface="Symbol" charset="2"/>
              </a:rPr>
              <a:t>x/a)) = C</a:t>
            </a:r>
            <a:r>
              <a:rPr lang="en-US" baseline="-25000" dirty="0" smtClean="0">
                <a:cs typeface="Symbol" charset="2"/>
              </a:rPr>
              <a:t>-1</a:t>
            </a:r>
            <a:r>
              <a:rPr lang="en-US" dirty="0" smtClean="0">
                <a:cs typeface="Symbol" charset="2"/>
              </a:rPr>
              <a:t>, etc.</a:t>
            </a:r>
          </a:p>
          <a:p>
            <a:endParaRPr lang="en-US" dirty="0">
              <a:cs typeface="Symbol" charset="2"/>
            </a:endParaRPr>
          </a:p>
          <a:p>
            <a:endParaRPr lang="en-US" dirty="0" smtClean="0">
              <a:cs typeface="Symbol" charset="2"/>
            </a:endParaRPr>
          </a:p>
          <a:p>
            <a:endParaRPr lang="en-US" dirty="0">
              <a:cs typeface="Symbol" charset="2"/>
            </a:endParaRPr>
          </a:p>
          <a:p>
            <a:endParaRPr lang="en-US" dirty="0" smtClean="0">
              <a:cs typeface="Symbol" charset="2"/>
            </a:endParaRPr>
          </a:p>
          <a:p>
            <a:endParaRPr lang="en-US" dirty="0">
              <a:cs typeface="Symbol" charset="2"/>
            </a:endParaRPr>
          </a:p>
          <a:p>
            <a:endParaRPr lang="en-US" dirty="0" smtClean="0">
              <a:cs typeface="Symbol" charset="2"/>
            </a:endParaRPr>
          </a:p>
          <a:p>
            <a:endParaRPr lang="en-US" dirty="0">
              <a:cs typeface="Symbol" charset="2"/>
            </a:endParaRPr>
          </a:p>
          <a:p>
            <a:endParaRPr lang="en-US" dirty="0" smtClean="0">
              <a:cs typeface="Symbol" charset="2"/>
            </a:endParaRPr>
          </a:p>
          <a:p>
            <a:endParaRPr lang="en-US" dirty="0">
              <a:cs typeface="Symbol" charset="2"/>
            </a:endParaRPr>
          </a:p>
          <a:p>
            <a:endParaRPr lang="en-US" dirty="0" smtClean="0">
              <a:cs typeface="Symbol" charset="2"/>
            </a:endParaRPr>
          </a:p>
          <a:p>
            <a:endParaRPr lang="en-US" dirty="0">
              <a:cs typeface="Symbol" charset="2"/>
            </a:endParaRPr>
          </a:p>
          <a:p>
            <a:r>
              <a:rPr lang="en-US" dirty="0" smtClean="0">
                <a:cs typeface="Symbol" charset="2"/>
              </a:rPr>
              <a:t>If I truncate this to five terms, I have five equations in the unknown C’s.</a:t>
            </a:r>
          </a:p>
          <a:p>
            <a:r>
              <a:rPr lang="en-US" dirty="0" smtClean="0">
                <a:cs typeface="Symbol" charset="2"/>
              </a:rPr>
              <a:t>Since the absolute size of the C’s is unimportant, these five equations must be linearly dependent… the determinant must vanish.  </a:t>
            </a:r>
            <a:endParaRPr lang="en-US" dirty="0">
              <a:latin typeface="Symbol" charset="2"/>
              <a:cs typeface="Symbol" charset="2"/>
            </a:endParaRPr>
          </a:p>
        </p:txBody>
      </p:sp>
      <p:pic>
        <p:nvPicPr>
          <p:cNvPr id="3" name="Picture 2"/>
          <p:cNvPicPr>
            <a:picLocks noChangeAspect="1"/>
          </p:cNvPicPr>
          <p:nvPr/>
        </p:nvPicPr>
        <p:blipFill>
          <a:blip r:embed="rId7"/>
          <a:stretch>
            <a:fillRect/>
          </a:stretch>
        </p:blipFill>
        <p:spPr>
          <a:xfrm>
            <a:off x="740868" y="2899774"/>
            <a:ext cx="6557399" cy="2590860"/>
          </a:xfrm>
          <a:prstGeom prst="rect">
            <a:avLst/>
          </a:prstGeom>
        </p:spPr>
      </p:pic>
    </p:spTree>
    <p:extLst>
      <p:ext uri="{BB962C8B-B14F-4D97-AF65-F5344CB8AC3E}">
        <p14:creationId xmlns:p14="http://schemas.microsoft.com/office/powerpoint/2010/main" val="4308258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470" y="222614"/>
            <a:ext cx="7162423" cy="4247317"/>
          </a:xfrm>
          <a:prstGeom prst="rect">
            <a:avLst/>
          </a:prstGeom>
          <a:noFill/>
        </p:spPr>
        <p:txBody>
          <a:bodyPr wrap="square" rtlCol="0">
            <a:spAutoFit/>
          </a:bodyPr>
          <a:lstStyle/>
          <a:p>
            <a:r>
              <a:rPr lang="en-US" dirty="0" smtClean="0"/>
              <a:t>To simplify notation, I’ll call C(k) = C</a:t>
            </a:r>
            <a:r>
              <a:rPr lang="en-US" baseline="-25000" dirty="0" smtClean="0"/>
              <a:t>0</a:t>
            </a:r>
            <a:r>
              <a:rPr lang="en-US" dirty="0" smtClean="0"/>
              <a:t>, C(k-(</a:t>
            </a:r>
            <a:r>
              <a:rPr lang="en-US" dirty="0" smtClean="0">
                <a:latin typeface="Symbol" charset="2"/>
                <a:cs typeface="Symbol" charset="2"/>
              </a:rPr>
              <a:t>2p</a:t>
            </a:r>
            <a:r>
              <a:rPr lang="en-US" dirty="0" smtClean="0">
                <a:cs typeface="Symbol" charset="2"/>
              </a:rPr>
              <a:t>x/a)) = C</a:t>
            </a:r>
            <a:r>
              <a:rPr lang="en-US" baseline="-25000" dirty="0" smtClean="0">
                <a:cs typeface="Symbol" charset="2"/>
              </a:rPr>
              <a:t>-1</a:t>
            </a:r>
            <a:r>
              <a:rPr lang="en-US" dirty="0" smtClean="0">
                <a:cs typeface="Symbol" charset="2"/>
              </a:rPr>
              <a:t>, etc.</a:t>
            </a:r>
          </a:p>
          <a:p>
            <a:endParaRPr lang="en-US" dirty="0">
              <a:cs typeface="Symbol" charset="2"/>
            </a:endParaRPr>
          </a:p>
          <a:p>
            <a:endParaRPr lang="en-US" dirty="0" smtClean="0">
              <a:cs typeface="Symbol" charset="2"/>
            </a:endParaRPr>
          </a:p>
          <a:p>
            <a:endParaRPr lang="en-US" dirty="0">
              <a:cs typeface="Symbol" charset="2"/>
            </a:endParaRPr>
          </a:p>
          <a:p>
            <a:endParaRPr lang="en-US" dirty="0" smtClean="0">
              <a:cs typeface="Symbol" charset="2"/>
            </a:endParaRPr>
          </a:p>
          <a:p>
            <a:endParaRPr lang="en-US" dirty="0">
              <a:cs typeface="Symbol" charset="2"/>
            </a:endParaRPr>
          </a:p>
          <a:p>
            <a:endParaRPr lang="en-US" dirty="0" smtClean="0">
              <a:cs typeface="Symbol" charset="2"/>
            </a:endParaRPr>
          </a:p>
          <a:p>
            <a:endParaRPr lang="en-US" dirty="0">
              <a:cs typeface="Symbol" charset="2"/>
            </a:endParaRPr>
          </a:p>
          <a:p>
            <a:endParaRPr lang="en-US" dirty="0" smtClean="0">
              <a:cs typeface="Symbol" charset="2"/>
            </a:endParaRPr>
          </a:p>
          <a:p>
            <a:endParaRPr lang="en-US" dirty="0">
              <a:cs typeface="Symbol" charset="2"/>
            </a:endParaRPr>
          </a:p>
          <a:p>
            <a:endParaRPr lang="en-US" dirty="0" smtClean="0">
              <a:cs typeface="Symbol" charset="2"/>
            </a:endParaRPr>
          </a:p>
          <a:p>
            <a:endParaRPr lang="en-US" dirty="0">
              <a:cs typeface="Symbol" charset="2"/>
            </a:endParaRPr>
          </a:p>
          <a:p>
            <a:r>
              <a:rPr lang="en-US" dirty="0" smtClean="0">
                <a:cs typeface="Symbol" charset="2"/>
              </a:rPr>
              <a:t>If I truncate this to five terms, I have five equations in the unknown C’s.</a:t>
            </a:r>
          </a:p>
          <a:p>
            <a:r>
              <a:rPr lang="en-US" dirty="0" smtClean="0">
                <a:cs typeface="Symbol" charset="2"/>
              </a:rPr>
              <a:t>Since the absolute size of the C’s is unimportant, these five equations must be linearly dependent… the determinant must vanish.  </a:t>
            </a:r>
            <a:endParaRPr lang="en-US" dirty="0">
              <a:latin typeface="Symbol" charset="2"/>
              <a:cs typeface="Symbol" charset="2"/>
            </a:endParaRPr>
          </a:p>
        </p:txBody>
      </p:sp>
      <p:sp>
        <p:nvSpPr>
          <p:cNvPr id="3" name="TextBox 2"/>
          <p:cNvSpPr txBox="1"/>
          <p:nvPr/>
        </p:nvSpPr>
        <p:spPr>
          <a:xfrm>
            <a:off x="564470" y="4904242"/>
            <a:ext cx="8202481" cy="1754327"/>
          </a:xfrm>
          <a:prstGeom prst="rect">
            <a:avLst/>
          </a:prstGeom>
          <a:noFill/>
        </p:spPr>
        <p:txBody>
          <a:bodyPr wrap="square" rtlCol="0">
            <a:spAutoFit/>
          </a:bodyPr>
          <a:lstStyle/>
          <a:p>
            <a:r>
              <a:rPr lang="en-US" dirty="0" smtClean="0"/>
              <a:t>The equation for the determinant is fifth order, so there are five values of </a:t>
            </a:r>
            <a:r>
              <a:rPr lang="en-US" dirty="0" smtClean="0">
                <a:latin typeface="Symbol" charset="2"/>
                <a:cs typeface="Symbol" charset="2"/>
              </a:rPr>
              <a:t>e</a:t>
            </a:r>
            <a:r>
              <a:rPr lang="en-US" dirty="0" smtClean="0">
                <a:cs typeface="Symbol" charset="2"/>
              </a:rPr>
              <a:t> that solve… 5 eigenvalues for the energy. </a:t>
            </a:r>
          </a:p>
          <a:p>
            <a:endParaRPr lang="en-US" dirty="0">
              <a:cs typeface="Symbol" charset="2"/>
            </a:endParaRPr>
          </a:p>
          <a:p>
            <a:r>
              <a:rPr lang="en-US" dirty="0" smtClean="0">
                <a:cs typeface="Symbol" charset="2"/>
              </a:rPr>
              <a:t>These 5 energies are in five different bands. </a:t>
            </a:r>
          </a:p>
          <a:p>
            <a:r>
              <a:rPr lang="en-US" dirty="0" smtClean="0">
                <a:cs typeface="Symbol" charset="2"/>
              </a:rPr>
              <a:t>All 5 electron states use the same combination of k’s (i.e. </a:t>
            </a:r>
            <a:r>
              <a:rPr lang="en-US" dirty="0" err="1" smtClean="0">
                <a:cs typeface="Symbol" charset="2"/>
              </a:rPr>
              <a:t>k+G</a:t>
            </a:r>
            <a:r>
              <a:rPr lang="en-US" dirty="0" smtClean="0">
                <a:cs typeface="Symbol" charset="2"/>
              </a:rPr>
              <a:t>, with all </a:t>
            </a:r>
            <a:r>
              <a:rPr lang="en-US" dirty="0" err="1" smtClean="0">
                <a:cs typeface="Symbol" charset="2"/>
              </a:rPr>
              <a:t>Gs</a:t>
            </a:r>
            <a:r>
              <a:rPr lang="en-US" dirty="0" smtClean="0">
                <a:cs typeface="Symbol" charset="2"/>
              </a:rPr>
              <a:t>), but they use different amounts of each. </a:t>
            </a:r>
            <a:endParaRPr lang="en-US" dirty="0"/>
          </a:p>
        </p:txBody>
      </p:sp>
      <p:pic>
        <p:nvPicPr>
          <p:cNvPr id="4" name="Picture 3"/>
          <p:cNvPicPr>
            <a:picLocks noChangeAspect="1"/>
          </p:cNvPicPr>
          <p:nvPr/>
        </p:nvPicPr>
        <p:blipFill>
          <a:blip r:embed="rId2"/>
          <a:stretch>
            <a:fillRect/>
          </a:stretch>
        </p:blipFill>
        <p:spPr>
          <a:xfrm>
            <a:off x="564470" y="698438"/>
            <a:ext cx="6557399" cy="2590860"/>
          </a:xfrm>
          <a:prstGeom prst="rect">
            <a:avLst/>
          </a:prstGeom>
        </p:spPr>
      </p:pic>
    </p:spTree>
    <p:extLst>
      <p:ext uri="{BB962C8B-B14F-4D97-AF65-F5344CB8AC3E}">
        <p14:creationId xmlns:p14="http://schemas.microsoft.com/office/powerpoint/2010/main" val="12487884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343" y="317541"/>
            <a:ext cx="7708567" cy="1477328"/>
          </a:xfrm>
          <a:prstGeom prst="rect">
            <a:avLst/>
          </a:prstGeom>
          <a:noFill/>
        </p:spPr>
        <p:txBody>
          <a:bodyPr wrap="square" rtlCol="0">
            <a:spAutoFit/>
          </a:bodyPr>
          <a:lstStyle/>
          <a:p>
            <a:r>
              <a:rPr lang="en-US" dirty="0" smtClean="0"/>
              <a:t>You can see that there is an infinite set of bands.</a:t>
            </a:r>
          </a:p>
          <a:p>
            <a:endParaRPr lang="en-US" dirty="0" smtClean="0"/>
          </a:p>
          <a:p>
            <a:r>
              <a:rPr lang="en-US" dirty="0" smtClean="0"/>
              <a:t>Higher energy bands will use larger G’s. That’s why, if we pick k in the first zone, we can get a good answer with only a few terms in the central equation </a:t>
            </a:r>
            <a:r>
              <a:rPr lang="en-US" i="1" dirty="0" smtClean="0"/>
              <a:t>for the lower energy bands. </a:t>
            </a:r>
            <a:r>
              <a:rPr lang="en-US" dirty="0" smtClean="0"/>
              <a:t> </a:t>
            </a:r>
          </a:p>
        </p:txBody>
      </p:sp>
      <p:sp>
        <p:nvSpPr>
          <p:cNvPr id="5" name="Rectangle 4"/>
          <p:cNvSpPr/>
          <p:nvPr/>
        </p:nvSpPr>
        <p:spPr>
          <a:xfrm>
            <a:off x="-158758" y="1794869"/>
            <a:ext cx="9684217" cy="2691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82111" y="2178116"/>
            <a:ext cx="5830818" cy="369332"/>
          </a:xfrm>
          <a:prstGeom prst="rect">
            <a:avLst/>
          </a:prstGeom>
          <a:noFill/>
        </p:spPr>
        <p:txBody>
          <a:bodyPr wrap="none" rtlCol="0">
            <a:spAutoFit/>
          </a:bodyPr>
          <a:lstStyle/>
          <a:p>
            <a:r>
              <a:rPr lang="en-US" dirty="0" smtClean="0"/>
              <a:t>Bloch Theorem Revisited.  From the CE, the </a:t>
            </a:r>
            <a:r>
              <a:rPr lang="en-US" dirty="0" err="1" smtClean="0"/>
              <a:t>wavefunction</a:t>
            </a:r>
            <a:r>
              <a:rPr lang="en-US" dirty="0" smtClean="0"/>
              <a:t> is:</a:t>
            </a:r>
            <a:endParaRPr lang="en-US" dirty="0"/>
          </a:p>
        </p:txBody>
      </p:sp>
      <p:pic>
        <p:nvPicPr>
          <p:cNvPr id="7" name="Picture 6"/>
          <p:cNvPicPr>
            <a:picLocks noChangeAspect="1"/>
          </p:cNvPicPr>
          <p:nvPr/>
        </p:nvPicPr>
        <p:blipFill>
          <a:blip r:embed="rId2"/>
          <a:stretch>
            <a:fillRect/>
          </a:stretch>
        </p:blipFill>
        <p:spPr>
          <a:xfrm>
            <a:off x="1075840" y="2547448"/>
            <a:ext cx="2829898" cy="689639"/>
          </a:xfrm>
          <a:prstGeom prst="rect">
            <a:avLst/>
          </a:prstGeom>
        </p:spPr>
      </p:pic>
      <p:pic>
        <p:nvPicPr>
          <p:cNvPr id="8" name="Picture 7"/>
          <p:cNvPicPr>
            <a:picLocks noChangeAspect="1"/>
          </p:cNvPicPr>
          <p:nvPr/>
        </p:nvPicPr>
        <p:blipFill>
          <a:blip r:embed="rId3"/>
          <a:stretch>
            <a:fillRect/>
          </a:stretch>
        </p:blipFill>
        <p:spPr>
          <a:xfrm>
            <a:off x="1075839" y="3237087"/>
            <a:ext cx="4074965" cy="787977"/>
          </a:xfrm>
          <a:prstGeom prst="rect">
            <a:avLst/>
          </a:prstGeom>
        </p:spPr>
      </p:pic>
      <p:pic>
        <p:nvPicPr>
          <p:cNvPr id="9" name="Picture 8"/>
          <p:cNvPicPr>
            <a:picLocks noChangeAspect="1"/>
          </p:cNvPicPr>
          <p:nvPr/>
        </p:nvPicPr>
        <p:blipFill>
          <a:blip r:embed="rId4"/>
          <a:stretch>
            <a:fillRect/>
          </a:stretch>
        </p:blipFill>
        <p:spPr>
          <a:xfrm>
            <a:off x="1519793" y="4025063"/>
            <a:ext cx="4230761" cy="807691"/>
          </a:xfrm>
          <a:prstGeom prst="rect">
            <a:avLst/>
          </a:prstGeom>
        </p:spPr>
      </p:pic>
      <p:pic>
        <p:nvPicPr>
          <p:cNvPr id="10" name="Picture 9"/>
          <p:cNvPicPr>
            <a:picLocks noChangeAspect="1"/>
          </p:cNvPicPr>
          <p:nvPr/>
        </p:nvPicPr>
        <p:blipFill>
          <a:blip r:embed="rId5"/>
          <a:stretch>
            <a:fillRect/>
          </a:stretch>
        </p:blipFill>
        <p:spPr>
          <a:xfrm>
            <a:off x="768349" y="5220650"/>
            <a:ext cx="7100561" cy="617440"/>
          </a:xfrm>
          <a:prstGeom prst="rect">
            <a:avLst/>
          </a:prstGeom>
        </p:spPr>
      </p:pic>
      <p:sp>
        <p:nvSpPr>
          <p:cNvPr id="11" name="TextBox 10"/>
          <p:cNvSpPr txBox="1"/>
          <p:nvPr/>
        </p:nvSpPr>
        <p:spPr>
          <a:xfrm>
            <a:off x="239157" y="4851317"/>
            <a:ext cx="6750566" cy="369332"/>
          </a:xfrm>
          <a:prstGeom prst="rect">
            <a:avLst/>
          </a:prstGeom>
          <a:noFill/>
        </p:spPr>
        <p:txBody>
          <a:bodyPr wrap="none" rtlCol="0">
            <a:spAutoFit/>
          </a:bodyPr>
          <a:lstStyle/>
          <a:p>
            <a:r>
              <a:rPr lang="en-US" dirty="0" err="1"/>
              <a:t>u</a:t>
            </a:r>
            <a:r>
              <a:rPr lang="en-US" baseline="-25000" dirty="0" err="1" smtClean="0"/>
              <a:t>k</a:t>
            </a:r>
            <a:r>
              <a:rPr lang="en-US" dirty="0" smtClean="0"/>
              <a:t>(x) is invariant under translation of a integral number of crystal cells:</a:t>
            </a:r>
            <a:endParaRPr lang="en-US" dirty="0"/>
          </a:p>
        </p:txBody>
      </p:sp>
      <p:sp>
        <p:nvSpPr>
          <p:cNvPr id="12" name="TextBox 11"/>
          <p:cNvSpPr txBox="1"/>
          <p:nvPr/>
        </p:nvSpPr>
        <p:spPr>
          <a:xfrm>
            <a:off x="405714" y="6015634"/>
            <a:ext cx="6584009" cy="646331"/>
          </a:xfrm>
          <a:prstGeom prst="rect">
            <a:avLst/>
          </a:prstGeom>
          <a:noFill/>
        </p:spPr>
        <p:txBody>
          <a:bodyPr wrap="square" rtlCol="0">
            <a:spAutoFit/>
          </a:bodyPr>
          <a:lstStyle/>
          <a:p>
            <a:r>
              <a:rPr lang="en-US" dirty="0" smtClean="0"/>
              <a:t>The </a:t>
            </a:r>
            <a:r>
              <a:rPr lang="en-US" dirty="0" err="1" smtClean="0"/>
              <a:t>wavefunction</a:t>
            </a:r>
            <a:r>
              <a:rPr lang="en-US" dirty="0" smtClean="0"/>
              <a:t> is periodic in the crystal lattice spacing, with a phase shift from cell to cell.</a:t>
            </a:r>
            <a:endParaRPr lang="en-US" dirty="0"/>
          </a:p>
        </p:txBody>
      </p:sp>
    </p:spTree>
    <p:extLst>
      <p:ext uri="{BB962C8B-B14F-4D97-AF65-F5344CB8AC3E}">
        <p14:creationId xmlns:p14="http://schemas.microsoft.com/office/powerpoint/2010/main" val="19817336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0869" y="899698"/>
            <a:ext cx="7638007" cy="1754327"/>
          </a:xfrm>
          <a:prstGeom prst="rect">
            <a:avLst/>
          </a:prstGeom>
          <a:noFill/>
        </p:spPr>
        <p:txBody>
          <a:bodyPr wrap="square" rtlCol="0">
            <a:spAutoFit/>
          </a:bodyPr>
          <a:lstStyle/>
          <a:p>
            <a:r>
              <a:rPr lang="en-US" dirty="0" smtClean="0"/>
              <a:t>The </a:t>
            </a:r>
            <a:r>
              <a:rPr lang="en-US" dirty="0" err="1" smtClean="0"/>
              <a:t>wavevector</a:t>
            </a:r>
            <a:r>
              <a:rPr lang="en-US" dirty="0" smtClean="0"/>
              <a:t> k is not electron momentum.</a:t>
            </a:r>
          </a:p>
          <a:p>
            <a:r>
              <a:rPr lang="en-US" dirty="0" smtClean="0"/>
              <a:t> (Obviously, electrons in different bands have the same k!)</a:t>
            </a:r>
          </a:p>
          <a:p>
            <a:endParaRPr lang="en-US" dirty="0"/>
          </a:p>
          <a:p>
            <a:r>
              <a:rPr lang="en-US" dirty="0" smtClean="0"/>
              <a:t>Conservation laws, i.e. selection rules for quantum transitions, use k. </a:t>
            </a:r>
          </a:p>
          <a:p>
            <a:endParaRPr lang="en-US" dirty="0"/>
          </a:p>
          <a:p>
            <a:r>
              <a:rPr lang="en-US" dirty="0" smtClean="0"/>
              <a:t>            is the </a:t>
            </a:r>
            <a:r>
              <a:rPr lang="en-US" b="1" dirty="0" smtClean="0"/>
              <a:t>crystal momentum</a:t>
            </a:r>
            <a:r>
              <a:rPr lang="en-US" dirty="0" smtClean="0"/>
              <a:t> of an electron.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57308167"/>
              </p:ext>
            </p:extLst>
          </p:nvPr>
        </p:nvGraphicFramePr>
        <p:xfrm>
          <a:off x="1013011" y="2200735"/>
          <a:ext cx="415808" cy="453289"/>
        </p:xfrm>
        <a:graphic>
          <a:graphicData uri="http://schemas.openxmlformats.org/presentationml/2006/ole">
            <mc:AlternateContent xmlns:mc="http://schemas.openxmlformats.org/markup-compatibility/2006">
              <mc:Choice xmlns:v="urn:schemas-microsoft-com:vml" Requires="v">
                <p:oleObj spid="_x0000_s6189" name="Equation" r:id="rId3" imgW="203200" imgH="177800" progId="Equation.3">
                  <p:embed/>
                </p:oleObj>
              </mc:Choice>
              <mc:Fallback>
                <p:oleObj name="Equation" r:id="rId3" imgW="203200" imgH="177800" progId="Equation.3">
                  <p:embed/>
                  <p:pic>
                    <p:nvPicPr>
                      <p:cNvPr id="0" name=""/>
                      <p:cNvPicPr/>
                      <p:nvPr/>
                    </p:nvPicPr>
                    <p:blipFill>
                      <a:blip r:embed="rId4"/>
                      <a:stretch>
                        <a:fillRect/>
                      </a:stretch>
                    </p:blipFill>
                    <p:spPr>
                      <a:xfrm>
                        <a:off x="1013011" y="2200735"/>
                        <a:ext cx="415808" cy="453289"/>
                      </a:xfrm>
                      <a:prstGeom prst="rect">
                        <a:avLst/>
                      </a:prstGeom>
                    </p:spPr>
                  </p:pic>
                </p:oleObj>
              </mc:Fallback>
            </mc:AlternateContent>
          </a:graphicData>
        </a:graphic>
      </p:graphicFrame>
      <p:sp>
        <p:nvSpPr>
          <p:cNvPr id="13" name="Rectangle 12"/>
          <p:cNvSpPr/>
          <p:nvPr/>
        </p:nvSpPr>
        <p:spPr>
          <a:xfrm>
            <a:off x="0" y="2654025"/>
            <a:ext cx="9648938" cy="2567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73998" y="3122485"/>
            <a:ext cx="8104878" cy="1200329"/>
          </a:xfrm>
          <a:prstGeom prst="rect">
            <a:avLst/>
          </a:prstGeom>
          <a:noFill/>
        </p:spPr>
        <p:txBody>
          <a:bodyPr wrap="none" rtlCol="0">
            <a:spAutoFit/>
          </a:bodyPr>
          <a:lstStyle/>
          <a:p>
            <a:r>
              <a:rPr lang="en-US" dirty="0" smtClean="0"/>
              <a:t>Some practice with thinking about Fourier series representation of the potential, U…</a:t>
            </a:r>
          </a:p>
          <a:p>
            <a:r>
              <a:rPr lang="en-US" dirty="0" smtClean="0"/>
              <a:t>And a homework question.</a:t>
            </a:r>
          </a:p>
          <a:p>
            <a:endParaRPr lang="en-US" dirty="0"/>
          </a:p>
          <a:p>
            <a:endParaRPr lang="en-US" dirty="0"/>
          </a:p>
        </p:txBody>
      </p:sp>
      <p:graphicFrame>
        <p:nvGraphicFramePr>
          <p:cNvPr id="15" name="Object 14"/>
          <p:cNvGraphicFramePr>
            <a:graphicFrameLocks noChangeAspect="1"/>
          </p:cNvGraphicFramePr>
          <p:nvPr>
            <p:extLst>
              <p:ext uri="{D42A27DB-BD31-4B8C-83A1-F6EECF244321}">
                <p14:modId xmlns:p14="http://schemas.microsoft.com/office/powerpoint/2010/main" val="3462891153"/>
              </p:ext>
            </p:extLst>
          </p:nvPr>
        </p:nvGraphicFramePr>
        <p:xfrm>
          <a:off x="406782" y="3828130"/>
          <a:ext cx="2579764" cy="776212"/>
        </p:xfrm>
        <a:graphic>
          <a:graphicData uri="http://schemas.openxmlformats.org/presentationml/2006/ole">
            <mc:AlternateContent xmlns:mc="http://schemas.openxmlformats.org/markup-compatibility/2006">
              <mc:Choice xmlns:v="urn:schemas-microsoft-com:vml" Requires="v">
                <p:oleObj spid="_x0000_s6190" name="Equation" r:id="rId5" imgW="1435100" imgH="431800" progId="Equation.3">
                  <p:embed/>
                </p:oleObj>
              </mc:Choice>
              <mc:Fallback>
                <p:oleObj name="Equation" r:id="rId5" imgW="1435100" imgH="431800" progId="Equation.3">
                  <p:embed/>
                  <p:pic>
                    <p:nvPicPr>
                      <p:cNvPr id="0" name=""/>
                      <p:cNvPicPr/>
                      <p:nvPr/>
                    </p:nvPicPr>
                    <p:blipFill>
                      <a:blip r:embed="rId6"/>
                      <a:stretch>
                        <a:fillRect/>
                      </a:stretch>
                    </p:blipFill>
                    <p:spPr>
                      <a:xfrm>
                        <a:off x="406782" y="3828130"/>
                        <a:ext cx="2579764" cy="776212"/>
                      </a:xfrm>
                      <a:prstGeom prst="rect">
                        <a:avLst/>
                      </a:prstGeom>
                    </p:spPr>
                  </p:pic>
                </p:oleObj>
              </mc:Fallback>
            </mc:AlternateContent>
          </a:graphicData>
        </a:graphic>
      </p:graphicFrame>
      <p:sp>
        <p:nvSpPr>
          <p:cNvPr id="16" name="TextBox 15"/>
          <p:cNvSpPr txBox="1"/>
          <p:nvPr/>
        </p:nvSpPr>
        <p:spPr>
          <a:xfrm>
            <a:off x="406782" y="4674907"/>
            <a:ext cx="6983402" cy="923330"/>
          </a:xfrm>
          <a:prstGeom prst="rect">
            <a:avLst/>
          </a:prstGeom>
          <a:noFill/>
        </p:spPr>
        <p:txBody>
          <a:bodyPr wrap="none" rtlCol="0">
            <a:spAutoFit/>
          </a:bodyPr>
          <a:lstStyle/>
          <a:p>
            <a:r>
              <a:rPr lang="en-US" dirty="0" smtClean="0"/>
              <a:t>Let’s analyze diamond in the </a:t>
            </a:r>
            <a:r>
              <a:rPr lang="en-US" b="1" dirty="0" smtClean="0"/>
              <a:t>conventional cubic cell.</a:t>
            </a:r>
          </a:p>
          <a:p>
            <a:r>
              <a:rPr lang="en-US" dirty="0" smtClean="0"/>
              <a:t>The potential arises from each of the two atoms in the conventional cell. </a:t>
            </a:r>
          </a:p>
          <a:p>
            <a:r>
              <a:rPr lang="en-US" dirty="0" smtClean="0"/>
              <a:t>If the side of the conventional cell is length a, show that U</a:t>
            </a:r>
            <a:r>
              <a:rPr lang="en-US" baseline="-25000" dirty="0" smtClean="0"/>
              <a:t>G</a:t>
            </a:r>
            <a:r>
              <a:rPr lang="en-US" dirty="0" smtClean="0"/>
              <a:t> vanishes for</a:t>
            </a:r>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val="3336917428"/>
              </p:ext>
            </p:extLst>
          </p:nvPr>
        </p:nvGraphicFramePr>
        <p:xfrm>
          <a:off x="7239839" y="5254625"/>
          <a:ext cx="982663" cy="365125"/>
        </p:xfrm>
        <a:graphic>
          <a:graphicData uri="http://schemas.openxmlformats.org/presentationml/2006/ole">
            <mc:AlternateContent xmlns:mc="http://schemas.openxmlformats.org/markup-compatibility/2006">
              <mc:Choice xmlns:v="urn:schemas-microsoft-com:vml" Requires="v">
                <p:oleObj spid="_x0000_s6191" name="Equation" r:id="rId7" imgW="546100" imgH="203200" progId="Equation.3">
                  <p:embed/>
                </p:oleObj>
              </mc:Choice>
              <mc:Fallback>
                <p:oleObj name="Equation" r:id="rId7" imgW="546100" imgH="203200" progId="Equation.3">
                  <p:embed/>
                  <p:pic>
                    <p:nvPicPr>
                      <p:cNvPr id="0" name=""/>
                      <p:cNvPicPr/>
                      <p:nvPr/>
                    </p:nvPicPr>
                    <p:blipFill>
                      <a:blip r:embed="rId8"/>
                      <a:stretch>
                        <a:fillRect/>
                      </a:stretch>
                    </p:blipFill>
                    <p:spPr>
                      <a:xfrm>
                        <a:off x="7239839" y="5254625"/>
                        <a:ext cx="982663" cy="36512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573584467"/>
              </p:ext>
            </p:extLst>
          </p:nvPr>
        </p:nvGraphicFramePr>
        <p:xfrm>
          <a:off x="406782" y="5532438"/>
          <a:ext cx="844550" cy="706437"/>
        </p:xfrm>
        <a:graphic>
          <a:graphicData uri="http://schemas.openxmlformats.org/presentationml/2006/ole">
            <mc:AlternateContent xmlns:mc="http://schemas.openxmlformats.org/markup-compatibility/2006">
              <mc:Choice xmlns:v="urn:schemas-microsoft-com:vml" Requires="v">
                <p:oleObj spid="_x0000_s6192" name="Equation" r:id="rId9" imgW="469900" imgH="393700" progId="Equation.3">
                  <p:embed/>
                </p:oleObj>
              </mc:Choice>
              <mc:Fallback>
                <p:oleObj name="Equation" r:id="rId9" imgW="469900" imgH="393700" progId="Equation.3">
                  <p:embed/>
                  <p:pic>
                    <p:nvPicPr>
                      <p:cNvPr id="0" name=""/>
                      <p:cNvPicPr/>
                      <p:nvPr/>
                    </p:nvPicPr>
                    <p:blipFill>
                      <a:blip r:embed="rId10"/>
                      <a:stretch>
                        <a:fillRect/>
                      </a:stretch>
                    </p:blipFill>
                    <p:spPr>
                      <a:xfrm>
                        <a:off x="406782" y="5532438"/>
                        <a:ext cx="844550" cy="706437"/>
                      </a:xfrm>
                      <a:prstGeom prst="rect">
                        <a:avLst/>
                      </a:prstGeom>
                    </p:spPr>
                  </p:pic>
                </p:oleObj>
              </mc:Fallback>
            </mc:AlternateContent>
          </a:graphicData>
        </a:graphic>
      </p:graphicFrame>
    </p:spTree>
    <p:extLst>
      <p:ext uri="{BB962C8B-B14F-4D97-AF65-F5344CB8AC3E}">
        <p14:creationId xmlns:p14="http://schemas.microsoft.com/office/powerpoint/2010/main" val="16959397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dirty="0" smtClean="0"/>
              <a:t/>
            </a:r>
            <a:br>
              <a:rPr lang="en-US" sz="2400" dirty="0" smtClean="0"/>
            </a:br>
            <a:r>
              <a:rPr lang="en-US" sz="2400" dirty="0" smtClean="0"/>
              <a:t>Lecture 16</a:t>
            </a:r>
            <a:br>
              <a:rPr lang="en-US" sz="2400" dirty="0" smtClean="0"/>
            </a:br>
            <a:r>
              <a:rPr lang="en-US" sz="2400" dirty="0" err="1" smtClean="0"/>
              <a:t>Kronig</a:t>
            </a:r>
            <a:r>
              <a:rPr lang="en-US" sz="2400" dirty="0" smtClean="0"/>
              <a:t>-Penney Model in the Central Equation</a:t>
            </a:r>
            <a:endParaRPr lang="en-US" sz="2400" dirty="0"/>
          </a:p>
        </p:txBody>
      </p:sp>
      <p:sp>
        <p:nvSpPr>
          <p:cNvPr id="4" name="TextBox 3"/>
          <p:cNvSpPr txBox="1"/>
          <p:nvPr/>
        </p:nvSpPr>
        <p:spPr>
          <a:xfrm>
            <a:off x="457200" y="1693333"/>
            <a:ext cx="8229600" cy="1477328"/>
          </a:xfrm>
          <a:prstGeom prst="rect">
            <a:avLst/>
          </a:prstGeom>
          <a:noFill/>
        </p:spPr>
        <p:txBody>
          <a:bodyPr wrap="square" rtlCol="0">
            <a:spAutoFit/>
          </a:bodyPr>
          <a:lstStyle/>
          <a:p>
            <a:r>
              <a:rPr lang="en-US" dirty="0" smtClean="0"/>
              <a:t>Unlike the “Nearly Free Electron” model,  both the Central Equation and the </a:t>
            </a:r>
            <a:r>
              <a:rPr lang="en-US" dirty="0" err="1" smtClean="0"/>
              <a:t>Kronig</a:t>
            </a:r>
            <a:r>
              <a:rPr lang="en-US" dirty="0" smtClean="0"/>
              <a:t>-Penney Model are exact. </a:t>
            </a:r>
          </a:p>
          <a:p>
            <a:endParaRPr lang="en-US" dirty="0"/>
          </a:p>
          <a:p>
            <a:r>
              <a:rPr lang="en-US" dirty="0" smtClean="0"/>
              <a:t>The Central Equation can be used to express the KP model, i.e. 1D delta-function potentials. </a:t>
            </a:r>
            <a:endParaRPr lang="en-US" dirty="0"/>
          </a:p>
        </p:txBody>
      </p:sp>
      <p:pic>
        <p:nvPicPr>
          <p:cNvPr id="5" name="Picture 4"/>
          <p:cNvPicPr>
            <a:picLocks noChangeAspect="1"/>
          </p:cNvPicPr>
          <p:nvPr/>
        </p:nvPicPr>
        <p:blipFill>
          <a:blip r:embed="rId2"/>
          <a:stretch>
            <a:fillRect/>
          </a:stretch>
        </p:blipFill>
        <p:spPr>
          <a:xfrm>
            <a:off x="457199" y="3422649"/>
            <a:ext cx="3817501" cy="776817"/>
          </a:xfrm>
          <a:prstGeom prst="rect">
            <a:avLst/>
          </a:prstGeom>
        </p:spPr>
      </p:pic>
      <p:pic>
        <p:nvPicPr>
          <p:cNvPr id="6" name="Picture 5"/>
          <p:cNvPicPr>
            <a:picLocks noChangeAspect="1"/>
          </p:cNvPicPr>
          <p:nvPr/>
        </p:nvPicPr>
        <p:blipFill>
          <a:blip r:embed="rId3"/>
          <a:stretch>
            <a:fillRect/>
          </a:stretch>
        </p:blipFill>
        <p:spPr>
          <a:xfrm>
            <a:off x="457199" y="4466165"/>
            <a:ext cx="5004239" cy="1240367"/>
          </a:xfrm>
          <a:prstGeom prst="rect">
            <a:avLst/>
          </a:prstGeom>
        </p:spPr>
      </p:pic>
      <p:pic>
        <p:nvPicPr>
          <p:cNvPr id="7" name="Picture 6"/>
          <p:cNvPicPr>
            <a:picLocks noChangeAspect="1"/>
          </p:cNvPicPr>
          <p:nvPr/>
        </p:nvPicPr>
        <p:blipFill>
          <a:blip r:embed="rId4"/>
          <a:stretch>
            <a:fillRect/>
          </a:stretch>
        </p:blipFill>
        <p:spPr>
          <a:xfrm>
            <a:off x="346166" y="5706532"/>
            <a:ext cx="4462901" cy="892581"/>
          </a:xfrm>
          <a:prstGeom prst="rect">
            <a:avLst/>
          </a:prstGeom>
        </p:spPr>
      </p:pic>
      <p:sp>
        <p:nvSpPr>
          <p:cNvPr id="3" name="TextBox 2"/>
          <p:cNvSpPr txBox="1"/>
          <p:nvPr/>
        </p:nvSpPr>
        <p:spPr>
          <a:xfrm>
            <a:off x="5775954" y="4686646"/>
            <a:ext cx="2582595" cy="646331"/>
          </a:xfrm>
          <a:prstGeom prst="rect">
            <a:avLst/>
          </a:prstGeom>
          <a:noFill/>
        </p:spPr>
        <p:txBody>
          <a:bodyPr wrap="none" rtlCol="0">
            <a:spAutoFit/>
          </a:bodyPr>
          <a:lstStyle/>
          <a:p>
            <a:r>
              <a:rPr lang="en-US" dirty="0" smtClean="0"/>
              <a:t>A delta function potential</a:t>
            </a:r>
          </a:p>
          <a:p>
            <a:r>
              <a:rPr lang="en-US" dirty="0"/>
              <a:t>m</a:t>
            </a:r>
            <a:r>
              <a:rPr lang="en-US" dirty="0" smtClean="0"/>
              <a:t>akes all U</a:t>
            </a:r>
            <a:r>
              <a:rPr lang="en-US" baseline="-25000" dirty="0" smtClean="0"/>
              <a:t>G</a:t>
            </a:r>
            <a:r>
              <a:rPr lang="en-US" dirty="0" smtClean="0"/>
              <a:t> the same. </a:t>
            </a:r>
            <a:endParaRPr lang="en-US" dirty="0"/>
          </a:p>
        </p:txBody>
      </p:sp>
    </p:spTree>
    <p:extLst>
      <p:ext uri="{BB962C8B-B14F-4D97-AF65-F5344CB8AC3E}">
        <p14:creationId xmlns:p14="http://schemas.microsoft.com/office/powerpoint/2010/main" val="37685447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5961" y="122965"/>
            <a:ext cx="3842156" cy="768432"/>
          </a:xfrm>
          <a:prstGeom prst="rect">
            <a:avLst/>
          </a:prstGeom>
        </p:spPr>
      </p:pic>
      <p:pic>
        <p:nvPicPr>
          <p:cNvPr id="8" name="Picture 7"/>
          <p:cNvPicPr>
            <a:picLocks noChangeAspect="1"/>
          </p:cNvPicPr>
          <p:nvPr/>
        </p:nvPicPr>
        <p:blipFill>
          <a:blip r:embed="rId3"/>
          <a:stretch>
            <a:fillRect/>
          </a:stretch>
        </p:blipFill>
        <p:spPr>
          <a:xfrm>
            <a:off x="47728" y="914668"/>
            <a:ext cx="4432657" cy="949855"/>
          </a:xfrm>
          <a:prstGeom prst="rect">
            <a:avLst/>
          </a:prstGeom>
        </p:spPr>
      </p:pic>
      <p:pic>
        <p:nvPicPr>
          <p:cNvPr id="9" name="Picture 8"/>
          <p:cNvPicPr>
            <a:picLocks noChangeAspect="1"/>
          </p:cNvPicPr>
          <p:nvPr/>
        </p:nvPicPr>
        <p:blipFill>
          <a:blip r:embed="rId4"/>
          <a:stretch>
            <a:fillRect/>
          </a:stretch>
        </p:blipFill>
        <p:spPr>
          <a:xfrm>
            <a:off x="1424011" y="2053838"/>
            <a:ext cx="2632292" cy="909337"/>
          </a:xfrm>
          <a:prstGeom prst="rect">
            <a:avLst/>
          </a:prstGeom>
        </p:spPr>
      </p:pic>
      <p:pic>
        <p:nvPicPr>
          <p:cNvPr id="10" name="Picture 9"/>
          <p:cNvPicPr>
            <a:picLocks noChangeAspect="1"/>
          </p:cNvPicPr>
          <p:nvPr/>
        </p:nvPicPr>
        <p:blipFill>
          <a:blip r:embed="rId5"/>
          <a:stretch>
            <a:fillRect/>
          </a:stretch>
        </p:blipFill>
        <p:spPr>
          <a:xfrm>
            <a:off x="4709203" y="1284594"/>
            <a:ext cx="1921815" cy="537281"/>
          </a:xfrm>
          <a:prstGeom prst="rect">
            <a:avLst/>
          </a:prstGeom>
        </p:spPr>
      </p:pic>
      <p:sp>
        <p:nvSpPr>
          <p:cNvPr id="11" name="TextBox 10"/>
          <p:cNvSpPr txBox="1"/>
          <p:nvPr/>
        </p:nvSpPr>
        <p:spPr>
          <a:xfrm>
            <a:off x="4709203" y="956158"/>
            <a:ext cx="709336" cy="369332"/>
          </a:xfrm>
          <a:prstGeom prst="rect">
            <a:avLst/>
          </a:prstGeom>
          <a:noFill/>
        </p:spPr>
        <p:txBody>
          <a:bodyPr wrap="none" rtlCol="0">
            <a:spAutoFit/>
          </a:bodyPr>
          <a:lstStyle/>
          <a:p>
            <a:r>
              <a:rPr lang="en-US" dirty="0" smtClean="0"/>
              <a:t>Note:</a:t>
            </a:r>
            <a:endParaRPr lang="en-US" dirty="0"/>
          </a:p>
        </p:txBody>
      </p:sp>
      <p:sp>
        <p:nvSpPr>
          <p:cNvPr id="12" name="TextBox 11"/>
          <p:cNvSpPr txBox="1"/>
          <p:nvPr/>
        </p:nvSpPr>
        <p:spPr>
          <a:xfrm>
            <a:off x="460192" y="2261241"/>
            <a:ext cx="716324" cy="369332"/>
          </a:xfrm>
          <a:prstGeom prst="rect">
            <a:avLst/>
          </a:prstGeom>
          <a:noFill/>
        </p:spPr>
        <p:txBody>
          <a:bodyPr wrap="none" rtlCol="0">
            <a:spAutoFit/>
          </a:bodyPr>
          <a:lstStyle/>
          <a:p>
            <a:r>
              <a:rPr lang="en-US" dirty="0" smtClean="0"/>
              <a:t>Then:</a:t>
            </a:r>
            <a:endParaRPr lang="en-US" dirty="0"/>
          </a:p>
        </p:txBody>
      </p:sp>
      <p:pic>
        <p:nvPicPr>
          <p:cNvPr id="13" name="Picture 12"/>
          <p:cNvPicPr>
            <a:picLocks noChangeAspect="1"/>
          </p:cNvPicPr>
          <p:nvPr/>
        </p:nvPicPr>
        <p:blipFill>
          <a:blip r:embed="rId6"/>
          <a:stretch>
            <a:fillRect/>
          </a:stretch>
        </p:blipFill>
        <p:spPr>
          <a:xfrm>
            <a:off x="1424011" y="3183495"/>
            <a:ext cx="5956024" cy="641418"/>
          </a:xfrm>
          <a:prstGeom prst="rect">
            <a:avLst/>
          </a:prstGeom>
        </p:spPr>
      </p:pic>
      <p:sp>
        <p:nvSpPr>
          <p:cNvPr id="14" name="Down Arrow 13"/>
          <p:cNvSpPr/>
          <p:nvPr/>
        </p:nvSpPr>
        <p:spPr>
          <a:xfrm rot="1380000">
            <a:off x="4869130" y="1726171"/>
            <a:ext cx="385731" cy="158482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a:stretch>
            <a:fillRect/>
          </a:stretch>
        </p:blipFill>
        <p:spPr>
          <a:xfrm>
            <a:off x="1567102" y="4343556"/>
            <a:ext cx="4103009" cy="690813"/>
          </a:xfrm>
          <a:prstGeom prst="rect">
            <a:avLst/>
          </a:prstGeom>
        </p:spPr>
      </p:pic>
      <p:sp>
        <p:nvSpPr>
          <p:cNvPr id="16" name="TextBox 15"/>
          <p:cNvSpPr txBox="1"/>
          <p:nvPr/>
        </p:nvSpPr>
        <p:spPr>
          <a:xfrm>
            <a:off x="366602" y="4000794"/>
            <a:ext cx="4086839" cy="369332"/>
          </a:xfrm>
          <a:prstGeom prst="rect">
            <a:avLst/>
          </a:prstGeom>
          <a:noFill/>
        </p:spPr>
        <p:txBody>
          <a:bodyPr wrap="none" rtlCol="0">
            <a:spAutoFit/>
          </a:bodyPr>
          <a:lstStyle/>
          <a:p>
            <a:r>
              <a:rPr lang="en-US" dirty="0" smtClean="0"/>
              <a:t>Sum both sides over all n, then cancel </a:t>
            </a:r>
            <a:r>
              <a:rPr lang="en-US" i="1" dirty="0" smtClean="0"/>
              <a:t>f(k)</a:t>
            </a:r>
            <a:endParaRPr lang="en-US" dirty="0"/>
          </a:p>
        </p:txBody>
      </p:sp>
      <p:sp>
        <p:nvSpPr>
          <p:cNvPr id="17" name="TextBox 16"/>
          <p:cNvSpPr txBox="1"/>
          <p:nvPr/>
        </p:nvSpPr>
        <p:spPr>
          <a:xfrm>
            <a:off x="460192" y="5291380"/>
            <a:ext cx="3663383" cy="1200329"/>
          </a:xfrm>
          <a:prstGeom prst="rect">
            <a:avLst/>
          </a:prstGeom>
          <a:noFill/>
        </p:spPr>
        <p:txBody>
          <a:bodyPr wrap="none" rtlCol="0">
            <a:spAutoFit/>
          </a:bodyPr>
          <a:lstStyle/>
          <a:p>
            <a:r>
              <a:rPr lang="en-US" dirty="0" smtClean="0"/>
              <a:t>Some difficult math, plus the relation</a:t>
            </a:r>
          </a:p>
          <a:p>
            <a:endParaRPr lang="en-US" dirty="0"/>
          </a:p>
          <a:p>
            <a:endParaRPr lang="en-US" dirty="0" smtClean="0"/>
          </a:p>
          <a:p>
            <a:r>
              <a:rPr lang="en-US" dirty="0" smtClean="0"/>
              <a:t>			Gives:</a:t>
            </a:r>
            <a:endParaRPr lang="en-US" dirty="0"/>
          </a:p>
        </p:txBody>
      </p:sp>
      <p:pic>
        <p:nvPicPr>
          <p:cNvPr id="18" name="Picture 17"/>
          <p:cNvPicPr>
            <a:picLocks noChangeAspect="1"/>
          </p:cNvPicPr>
          <p:nvPr/>
        </p:nvPicPr>
        <p:blipFill>
          <a:blip r:embed="rId8"/>
          <a:stretch>
            <a:fillRect/>
          </a:stretch>
        </p:blipFill>
        <p:spPr>
          <a:xfrm>
            <a:off x="4090730" y="5140194"/>
            <a:ext cx="1537387" cy="626343"/>
          </a:xfrm>
          <a:prstGeom prst="rect">
            <a:avLst/>
          </a:prstGeom>
        </p:spPr>
      </p:pic>
      <p:pic>
        <p:nvPicPr>
          <p:cNvPr id="19" name="Picture 18"/>
          <p:cNvPicPr>
            <a:picLocks noChangeAspect="1"/>
          </p:cNvPicPr>
          <p:nvPr/>
        </p:nvPicPr>
        <p:blipFill>
          <a:blip r:embed="rId9"/>
          <a:stretch>
            <a:fillRect/>
          </a:stretch>
        </p:blipFill>
        <p:spPr>
          <a:xfrm>
            <a:off x="4304550" y="5904147"/>
            <a:ext cx="1986306" cy="668858"/>
          </a:xfrm>
          <a:prstGeom prst="rect">
            <a:avLst/>
          </a:prstGeom>
        </p:spPr>
      </p:pic>
      <p:pic>
        <p:nvPicPr>
          <p:cNvPr id="21" name="Picture 20"/>
          <p:cNvPicPr>
            <a:picLocks noChangeAspect="1"/>
          </p:cNvPicPr>
          <p:nvPr/>
        </p:nvPicPr>
        <p:blipFill>
          <a:blip r:embed="rId10"/>
          <a:stretch>
            <a:fillRect/>
          </a:stretch>
        </p:blipFill>
        <p:spPr>
          <a:xfrm>
            <a:off x="3136055" y="5904146"/>
            <a:ext cx="1272750" cy="636375"/>
          </a:xfrm>
          <a:prstGeom prst="rect">
            <a:avLst/>
          </a:prstGeom>
        </p:spPr>
      </p:pic>
      <p:pic>
        <p:nvPicPr>
          <p:cNvPr id="22" name="Picture 21"/>
          <p:cNvPicPr>
            <a:picLocks noChangeAspect="1"/>
          </p:cNvPicPr>
          <p:nvPr/>
        </p:nvPicPr>
        <p:blipFill>
          <a:blip r:embed="rId11"/>
          <a:stretch>
            <a:fillRect/>
          </a:stretch>
        </p:blipFill>
        <p:spPr>
          <a:xfrm>
            <a:off x="6894699" y="6046201"/>
            <a:ext cx="1209236" cy="445508"/>
          </a:xfrm>
          <a:prstGeom prst="rect">
            <a:avLst/>
          </a:prstGeom>
        </p:spPr>
      </p:pic>
      <p:sp>
        <p:nvSpPr>
          <p:cNvPr id="24" name="Frame 23"/>
          <p:cNvSpPr/>
          <p:nvPr/>
        </p:nvSpPr>
        <p:spPr>
          <a:xfrm>
            <a:off x="5969661" y="0"/>
            <a:ext cx="2853144" cy="106197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6063729" y="75925"/>
            <a:ext cx="2853144" cy="923330"/>
          </a:xfrm>
          <a:prstGeom prst="rect">
            <a:avLst/>
          </a:prstGeom>
          <a:noFill/>
        </p:spPr>
        <p:txBody>
          <a:bodyPr wrap="square" rtlCol="0">
            <a:spAutoFit/>
          </a:bodyPr>
          <a:lstStyle/>
          <a:p>
            <a:r>
              <a:rPr lang="en-US" dirty="0" smtClean="0"/>
              <a:t>We’re not looking for C(k), we really want a relation between k and </a:t>
            </a:r>
            <a:r>
              <a:rPr lang="en-US" dirty="0" smtClean="0">
                <a:latin typeface="Symbol" charset="2"/>
                <a:cs typeface="Symbol" charset="2"/>
              </a:rPr>
              <a:t>e</a:t>
            </a:r>
            <a:endParaRPr lang="en-US" dirty="0">
              <a:latin typeface="Symbol" charset="2"/>
              <a:cs typeface="Symbol" charset="2"/>
            </a:endParaRPr>
          </a:p>
        </p:txBody>
      </p:sp>
      <p:sp>
        <p:nvSpPr>
          <p:cNvPr id="25" name="TextBox 24"/>
          <p:cNvSpPr txBox="1"/>
          <p:nvPr/>
        </p:nvSpPr>
        <p:spPr>
          <a:xfrm>
            <a:off x="2994435" y="6523069"/>
            <a:ext cx="3254467" cy="369332"/>
          </a:xfrm>
          <a:prstGeom prst="rect">
            <a:avLst/>
          </a:prstGeom>
          <a:noFill/>
        </p:spPr>
        <p:txBody>
          <a:bodyPr wrap="none" rtlCol="0">
            <a:spAutoFit/>
          </a:bodyPr>
          <a:lstStyle/>
          <a:p>
            <a:r>
              <a:rPr lang="en-US" dirty="0" smtClean="0"/>
              <a:t>Identical to </a:t>
            </a:r>
            <a:r>
              <a:rPr lang="en-US" dirty="0" err="1" smtClean="0"/>
              <a:t>Kronig</a:t>
            </a:r>
            <a:r>
              <a:rPr lang="en-US" dirty="0" smtClean="0"/>
              <a:t>-Penney result</a:t>
            </a:r>
            <a:endParaRPr lang="en-US" dirty="0"/>
          </a:p>
        </p:txBody>
      </p:sp>
    </p:spTree>
    <p:extLst>
      <p:ext uri="{BB962C8B-B14F-4D97-AF65-F5344CB8AC3E}">
        <p14:creationId xmlns:p14="http://schemas.microsoft.com/office/powerpoint/2010/main" val="39213981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90" y="0"/>
            <a:ext cx="8229600" cy="972154"/>
          </a:xfrm>
        </p:spPr>
        <p:txBody>
          <a:bodyPr>
            <a:normAutofit/>
          </a:bodyPr>
          <a:lstStyle/>
          <a:p>
            <a:pPr algn="l"/>
            <a:r>
              <a:rPr lang="en-US" sz="2800" dirty="0" smtClean="0"/>
              <a:t>Solution of CE at a BZ boundary</a:t>
            </a:r>
            <a:endParaRPr lang="en-US" sz="2800" dirty="0"/>
          </a:p>
        </p:txBody>
      </p:sp>
      <p:sp>
        <p:nvSpPr>
          <p:cNvPr id="4" name="TextBox 3"/>
          <p:cNvSpPr txBox="1"/>
          <p:nvPr/>
        </p:nvSpPr>
        <p:spPr>
          <a:xfrm>
            <a:off x="611429" y="972154"/>
            <a:ext cx="8011289" cy="923330"/>
          </a:xfrm>
          <a:prstGeom prst="rect">
            <a:avLst/>
          </a:prstGeom>
          <a:noFill/>
        </p:spPr>
        <p:txBody>
          <a:bodyPr wrap="square" rtlCol="0">
            <a:spAutoFit/>
          </a:bodyPr>
          <a:lstStyle/>
          <a:p>
            <a:r>
              <a:rPr lang="en-US" dirty="0" smtClean="0"/>
              <a:t>We will seek a solution where all C’s are zero, except C(+½G) and C(-</a:t>
            </a:r>
            <a:r>
              <a:rPr lang="en-US" dirty="0"/>
              <a:t>½G</a:t>
            </a:r>
            <a:r>
              <a:rPr lang="en-US" dirty="0" smtClean="0"/>
              <a:t>).</a:t>
            </a:r>
          </a:p>
          <a:p>
            <a:r>
              <a:rPr lang="en-US" dirty="0" smtClean="0"/>
              <a:t>We will also make the approximation that we can neglect the “lines” in the central equation that “describe” C’s other than these two. </a:t>
            </a:r>
            <a:endParaRPr lang="en-US" dirty="0"/>
          </a:p>
        </p:txBody>
      </p:sp>
      <p:pic>
        <p:nvPicPr>
          <p:cNvPr id="5" name="Picture 4"/>
          <p:cNvPicPr>
            <a:picLocks noChangeAspect="1"/>
          </p:cNvPicPr>
          <p:nvPr/>
        </p:nvPicPr>
        <p:blipFill rotWithShape="1">
          <a:blip r:embed="rId2"/>
          <a:srcRect l="1264" t="54336" r="-1264"/>
          <a:stretch/>
        </p:blipFill>
        <p:spPr>
          <a:xfrm>
            <a:off x="323849" y="1895484"/>
            <a:ext cx="8146521" cy="783166"/>
          </a:xfrm>
          <a:prstGeom prst="rect">
            <a:avLst/>
          </a:prstGeom>
        </p:spPr>
      </p:pic>
      <p:sp>
        <p:nvSpPr>
          <p:cNvPr id="6" name="TextBox 5"/>
          <p:cNvSpPr txBox="1"/>
          <p:nvPr/>
        </p:nvSpPr>
        <p:spPr>
          <a:xfrm>
            <a:off x="768206" y="2865939"/>
            <a:ext cx="7714784" cy="923330"/>
          </a:xfrm>
          <a:prstGeom prst="rect">
            <a:avLst/>
          </a:prstGeom>
          <a:noFill/>
        </p:spPr>
        <p:txBody>
          <a:bodyPr wrap="square" rtlCol="0">
            <a:spAutoFit/>
          </a:bodyPr>
          <a:lstStyle/>
          <a:p>
            <a:r>
              <a:rPr lang="en-US" dirty="0" smtClean="0"/>
              <a:t>And, as with the NFE model, we consider only the cosine component of the atomic potential. U(x) = 2Ucos (2pi*x/a)=2Ucos(</a:t>
            </a:r>
            <a:r>
              <a:rPr lang="en-US" dirty="0" err="1" smtClean="0"/>
              <a:t>Gx</a:t>
            </a:r>
            <a:r>
              <a:rPr lang="en-US" dirty="0" smtClean="0"/>
              <a:t>). The problem becomes:</a:t>
            </a:r>
          </a:p>
          <a:p>
            <a:endParaRPr lang="en-US" dirty="0"/>
          </a:p>
        </p:txBody>
      </p:sp>
      <p:pic>
        <p:nvPicPr>
          <p:cNvPr id="7" name="Picture 6"/>
          <p:cNvPicPr>
            <a:picLocks noChangeAspect="1"/>
          </p:cNvPicPr>
          <p:nvPr/>
        </p:nvPicPr>
        <p:blipFill>
          <a:blip r:embed="rId3"/>
          <a:stretch>
            <a:fillRect/>
          </a:stretch>
        </p:blipFill>
        <p:spPr>
          <a:xfrm>
            <a:off x="2263077" y="3757911"/>
            <a:ext cx="2780812" cy="459984"/>
          </a:xfrm>
          <a:prstGeom prst="rect">
            <a:avLst/>
          </a:prstGeom>
        </p:spPr>
      </p:pic>
      <p:pic>
        <p:nvPicPr>
          <p:cNvPr id="8" name="Picture 7"/>
          <p:cNvPicPr>
            <a:picLocks noChangeAspect="1"/>
          </p:cNvPicPr>
          <p:nvPr/>
        </p:nvPicPr>
        <p:blipFill>
          <a:blip r:embed="rId4"/>
          <a:stretch>
            <a:fillRect/>
          </a:stretch>
        </p:blipFill>
        <p:spPr>
          <a:xfrm>
            <a:off x="3820689" y="4138994"/>
            <a:ext cx="1258489" cy="459448"/>
          </a:xfrm>
          <a:prstGeom prst="rect">
            <a:avLst/>
          </a:prstGeom>
        </p:spPr>
      </p:pic>
      <p:pic>
        <p:nvPicPr>
          <p:cNvPr id="9" name="Picture 8"/>
          <p:cNvPicPr>
            <a:picLocks noChangeAspect="1"/>
          </p:cNvPicPr>
          <p:nvPr/>
        </p:nvPicPr>
        <p:blipFill>
          <a:blip r:embed="rId5"/>
          <a:stretch>
            <a:fillRect/>
          </a:stretch>
        </p:blipFill>
        <p:spPr>
          <a:xfrm>
            <a:off x="3602175" y="4135653"/>
            <a:ext cx="254534" cy="462789"/>
          </a:xfrm>
          <a:prstGeom prst="rect">
            <a:avLst/>
          </a:prstGeom>
        </p:spPr>
      </p:pic>
      <p:pic>
        <p:nvPicPr>
          <p:cNvPr id="10" name="Picture 9"/>
          <p:cNvPicPr>
            <a:picLocks noChangeAspect="1"/>
          </p:cNvPicPr>
          <p:nvPr/>
        </p:nvPicPr>
        <p:blipFill>
          <a:blip r:embed="rId6"/>
          <a:stretch>
            <a:fillRect/>
          </a:stretch>
        </p:blipFill>
        <p:spPr>
          <a:xfrm>
            <a:off x="2451213" y="4201714"/>
            <a:ext cx="935167" cy="361314"/>
          </a:xfrm>
          <a:prstGeom prst="rect">
            <a:avLst/>
          </a:prstGeom>
        </p:spPr>
      </p:pic>
      <p:pic>
        <p:nvPicPr>
          <p:cNvPr id="11" name="Picture 10"/>
          <p:cNvPicPr>
            <a:picLocks noChangeAspect="1"/>
          </p:cNvPicPr>
          <p:nvPr/>
        </p:nvPicPr>
        <p:blipFill>
          <a:blip r:embed="rId7"/>
          <a:stretch>
            <a:fillRect/>
          </a:stretch>
        </p:blipFill>
        <p:spPr>
          <a:xfrm>
            <a:off x="5079178" y="4138994"/>
            <a:ext cx="423684" cy="466052"/>
          </a:xfrm>
          <a:prstGeom prst="rect">
            <a:avLst/>
          </a:prstGeom>
        </p:spPr>
      </p:pic>
      <p:pic>
        <p:nvPicPr>
          <p:cNvPr id="12" name="Picture 11"/>
          <p:cNvPicPr>
            <a:picLocks noChangeAspect="1"/>
          </p:cNvPicPr>
          <p:nvPr/>
        </p:nvPicPr>
        <p:blipFill>
          <a:blip r:embed="rId8"/>
          <a:stretch>
            <a:fillRect/>
          </a:stretch>
        </p:blipFill>
        <p:spPr>
          <a:xfrm>
            <a:off x="6554048" y="1895484"/>
            <a:ext cx="1764362" cy="512234"/>
          </a:xfrm>
          <a:prstGeom prst="rect">
            <a:avLst/>
          </a:prstGeom>
        </p:spPr>
      </p:pic>
      <p:pic>
        <p:nvPicPr>
          <p:cNvPr id="13" name="Picture 12"/>
          <p:cNvPicPr>
            <a:picLocks noChangeAspect="1"/>
          </p:cNvPicPr>
          <p:nvPr/>
        </p:nvPicPr>
        <p:blipFill>
          <a:blip r:embed="rId9"/>
          <a:stretch>
            <a:fillRect/>
          </a:stretch>
        </p:blipFill>
        <p:spPr>
          <a:xfrm>
            <a:off x="2263077" y="4755691"/>
            <a:ext cx="2361655" cy="975466"/>
          </a:xfrm>
          <a:prstGeom prst="rect">
            <a:avLst/>
          </a:prstGeom>
        </p:spPr>
      </p:pic>
      <p:pic>
        <p:nvPicPr>
          <p:cNvPr id="14" name="Picture 13"/>
          <p:cNvPicPr>
            <a:picLocks noChangeAspect="1"/>
          </p:cNvPicPr>
          <p:nvPr/>
        </p:nvPicPr>
        <p:blipFill>
          <a:blip r:embed="rId10"/>
          <a:stretch>
            <a:fillRect/>
          </a:stretch>
        </p:blipFill>
        <p:spPr>
          <a:xfrm>
            <a:off x="2319474" y="5742992"/>
            <a:ext cx="5432059" cy="779850"/>
          </a:xfrm>
          <a:prstGeom prst="rect">
            <a:avLst/>
          </a:prstGeom>
        </p:spPr>
      </p:pic>
      <p:sp>
        <p:nvSpPr>
          <p:cNvPr id="15" name="TextBox 14"/>
          <p:cNvSpPr txBox="1"/>
          <p:nvPr/>
        </p:nvSpPr>
        <p:spPr>
          <a:xfrm>
            <a:off x="4671766" y="6460122"/>
            <a:ext cx="3419363" cy="369332"/>
          </a:xfrm>
          <a:prstGeom prst="rect">
            <a:avLst/>
          </a:prstGeom>
          <a:noFill/>
        </p:spPr>
        <p:txBody>
          <a:bodyPr wrap="none" rtlCol="0">
            <a:spAutoFit/>
          </a:bodyPr>
          <a:lstStyle/>
          <a:p>
            <a:r>
              <a:rPr lang="en-US" dirty="0" smtClean="0"/>
              <a:t>This is the same as the NFE model.</a:t>
            </a:r>
            <a:endParaRPr lang="en-US" dirty="0"/>
          </a:p>
        </p:txBody>
      </p:sp>
    </p:spTree>
    <p:extLst>
      <p:ext uri="{BB962C8B-B14F-4D97-AF65-F5344CB8AC3E}">
        <p14:creationId xmlns:p14="http://schemas.microsoft.com/office/powerpoint/2010/main" val="27521046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467" y="795404"/>
            <a:ext cx="7027021" cy="923330"/>
          </a:xfrm>
          <a:prstGeom prst="rect">
            <a:avLst/>
          </a:prstGeom>
          <a:noFill/>
        </p:spPr>
        <p:txBody>
          <a:bodyPr wrap="none" rtlCol="0">
            <a:spAutoFit/>
          </a:bodyPr>
          <a:lstStyle/>
          <a:p>
            <a:endParaRPr lang="en-US" dirty="0"/>
          </a:p>
          <a:p>
            <a:r>
              <a:rPr lang="en-US" dirty="0" smtClean="0"/>
              <a:t>In other words, C is an operator that translates the wave by one unit cell. </a:t>
            </a:r>
          </a:p>
          <a:p>
            <a:r>
              <a:rPr lang="en-US" dirty="0" smtClean="0"/>
              <a:t>With PBC, if we apply C N times, we get back the original wave.  </a:t>
            </a:r>
            <a:endParaRPr lang="en-US" dirty="0"/>
          </a:p>
        </p:txBody>
      </p:sp>
      <p:pic>
        <p:nvPicPr>
          <p:cNvPr id="5" name="Picture 4"/>
          <p:cNvPicPr>
            <a:picLocks noChangeAspect="1"/>
          </p:cNvPicPr>
          <p:nvPr/>
        </p:nvPicPr>
        <p:blipFill>
          <a:blip r:embed="rId2"/>
          <a:stretch>
            <a:fillRect/>
          </a:stretch>
        </p:blipFill>
        <p:spPr>
          <a:xfrm>
            <a:off x="598699" y="456737"/>
            <a:ext cx="2006916" cy="677334"/>
          </a:xfrm>
          <a:prstGeom prst="rect">
            <a:avLst/>
          </a:prstGeom>
        </p:spPr>
      </p:pic>
      <p:pic>
        <p:nvPicPr>
          <p:cNvPr id="6" name="Picture 5"/>
          <p:cNvPicPr>
            <a:picLocks noChangeAspect="1"/>
          </p:cNvPicPr>
          <p:nvPr/>
        </p:nvPicPr>
        <p:blipFill>
          <a:blip r:embed="rId3"/>
          <a:stretch>
            <a:fillRect/>
          </a:stretch>
        </p:blipFill>
        <p:spPr>
          <a:xfrm>
            <a:off x="675215" y="1769533"/>
            <a:ext cx="2660652" cy="514244"/>
          </a:xfrm>
          <a:prstGeom prst="rect">
            <a:avLst/>
          </a:prstGeom>
        </p:spPr>
      </p:pic>
      <p:pic>
        <p:nvPicPr>
          <p:cNvPr id="7" name="Picture 6"/>
          <p:cNvPicPr>
            <a:picLocks noChangeAspect="1"/>
          </p:cNvPicPr>
          <p:nvPr/>
        </p:nvPicPr>
        <p:blipFill>
          <a:blip r:embed="rId4"/>
          <a:stretch>
            <a:fillRect/>
          </a:stretch>
        </p:blipFill>
        <p:spPr>
          <a:xfrm>
            <a:off x="3661837" y="1718734"/>
            <a:ext cx="4478208" cy="514244"/>
          </a:xfrm>
          <a:prstGeom prst="rect">
            <a:avLst/>
          </a:prstGeom>
        </p:spPr>
      </p:pic>
      <p:pic>
        <p:nvPicPr>
          <p:cNvPr id="8" name="Picture 7"/>
          <p:cNvPicPr>
            <a:picLocks noChangeAspect="1"/>
          </p:cNvPicPr>
          <p:nvPr/>
        </p:nvPicPr>
        <p:blipFill>
          <a:blip r:embed="rId5"/>
          <a:stretch>
            <a:fillRect/>
          </a:stretch>
        </p:blipFill>
        <p:spPr>
          <a:xfrm>
            <a:off x="367130" y="3764411"/>
            <a:ext cx="4175236" cy="960967"/>
          </a:xfrm>
          <a:prstGeom prst="rect">
            <a:avLst/>
          </a:prstGeom>
        </p:spPr>
      </p:pic>
      <p:pic>
        <p:nvPicPr>
          <p:cNvPr id="10" name="Picture 9"/>
          <p:cNvPicPr>
            <a:picLocks noChangeAspect="1"/>
          </p:cNvPicPr>
          <p:nvPr/>
        </p:nvPicPr>
        <p:blipFill>
          <a:blip/>
          <a:stretch>
            <a:fillRect/>
          </a:stretch>
        </p:blipFill>
        <p:spPr>
          <a:xfrm>
            <a:off x="675215" y="2837311"/>
            <a:ext cx="1930400" cy="431800"/>
          </a:xfrm>
          <a:prstGeom prst="rect">
            <a:avLst/>
          </a:prstGeom>
        </p:spPr>
      </p:pic>
      <p:sp>
        <p:nvSpPr>
          <p:cNvPr id="11" name="TextBox 10"/>
          <p:cNvSpPr txBox="1"/>
          <p:nvPr/>
        </p:nvSpPr>
        <p:spPr>
          <a:xfrm>
            <a:off x="795867" y="2283777"/>
            <a:ext cx="410652" cy="369332"/>
          </a:xfrm>
          <a:prstGeom prst="rect">
            <a:avLst/>
          </a:prstGeom>
          <a:noFill/>
        </p:spPr>
        <p:txBody>
          <a:bodyPr wrap="none" rtlCol="0">
            <a:spAutoFit/>
          </a:bodyPr>
          <a:lstStyle/>
          <a:p>
            <a:r>
              <a:rPr lang="en-US" dirty="0" smtClean="0"/>
              <a:t>IF:</a:t>
            </a:r>
            <a:endParaRPr lang="en-US" dirty="0"/>
          </a:p>
        </p:txBody>
      </p:sp>
      <p:sp>
        <p:nvSpPr>
          <p:cNvPr id="12" name="TextBox 11"/>
          <p:cNvSpPr txBox="1"/>
          <p:nvPr/>
        </p:nvSpPr>
        <p:spPr>
          <a:xfrm>
            <a:off x="675215" y="3579745"/>
            <a:ext cx="7525655" cy="2308324"/>
          </a:xfrm>
          <a:prstGeom prst="rect">
            <a:avLst/>
          </a:prstGeom>
          <a:noFill/>
        </p:spPr>
        <p:txBody>
          <a:bodyPr wrap="none" rtlCol="0">
            <a:spAutoFit/>
          </a:bodyPr>
          <a:lstStyle/>
          <a:p>
            <a:r>
              <a:rPr lang="en-US" dirty="0" smtClean="0"/>
              <a:t>Then</a:t>
            </a:r>
          </a:p>
          <a:p>
            <a:endParaRPr lang="en-US" dirty="0"/>
          </a:p>
          <a:p>
            <a:endParaRPr lang="en-US" dirty="0" smtClean="0"/>
          </a:p>
          <a:p>
            <a:endParaRPr lang="en-US" dirty="0"/>
          </a:p>
          <a:p>
            <a:r>
              <a:rPr lang="en-US" dirty="0" smtClean="0"/>
              <a:t>Will have the form required so that there is a meaningful translation operator. </a:t>
            </a:r>
          </a:p>
          <a:p>
            <a:r>
              <a:rPr lang="en-US" dirty="0" smtClean="0"/>
              <a:t>In the limit of large N, the plane wave can have any wavelength.  </a:t>
            </a:r>
          </a:p>
          <a:p>
            <a:endParaRPr lang="en-US" dirty="0"/>
          </a:p>
          <a:p>
            <a:r>
              <a:rPr lang="en-US" dirty="0" smtClean="0"/>
              <a:t>This is a symmetry argument… nothing much QM.</a:t>
            </a:r>
          </a:p>
        </p:txBody>
      </p:sp>
    </p:spTree>
    <p:extLst>
      <p:ext uri="{BB962C8B-B14F-4D97-AF65-F5344CB8AC3E}">
        <p14:creationId xmlns:p14="http://schemas.microsoft.com/office/powerpoint/2010/main" val="5992847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90" y="0"/>
            <a:ext cx="8229600" cy="972154"/>
          </a:xfrm>
        </p:spPr>
        <p:txBody>
          <a:bodyPr>
            <a:normAutofit/>
          </a:bodyPr>
          <a:lstStyle/>
          <a:p>
            <a:pPr algn="l"/>
            <a:r>
              <a:rPr lang="en-US" sz="2800" dirty="0" smtClean="0"/>
              <a:t>Solution of CE at a BZ boundary</a:t>
            </a:r>
            <a:endParaRPr lang="en-US" sz="2800" dirty="0"/>
          </a:p>
        </p:txBody>
      </p:sp>
      <p:pic>
        <p:nvPicPr>
          <p:cNvPr id="7" name="Picture 6"/>
          <p:cNvPicPr>
            <a:picLocks noChangeAspect="1"/>
          </p:cNvPicPr>
          <p:nvPr/>
        </p:nvPicPr>
        <p:blipFill>
          <a:blip r:embed="rId2"/>
          <a:stretch>
            <a:fillRect/>
          </a:stretch>
        </p:blipFill>
        <p:spPr>
          <a:xfrm>
            <a:off x="2263077" y="1700377"/>
            <a:ext cx="2780812" cy="459984"/>
          </a:xfrm>
          <a:prstGeom prst="rect">
            <a:avLst/>
          </a:prstGeom>
        </p:spPr>
      </p:pic>
      <p:pic>
        <p:nvPicPr>
          <p:cNvPr id="8" name="Picture 7"/>
          <p:cNvPicPr>
            <a:picLocks noChangeAspect="1"/>
          </p:cNvPicPr>
          <p:nvPr/>
        </p:nvPicPr>
        <p:blipFill>
          <a:blip r:embed="rId3"/>
          <a:stretch>
            <a:fillRect/>
          </a:stretch>
        </p:blipFill>
        <p:spPr>
          <a:xfrm>
            <a:off x="3820689" y="2081460"/>
            <a:ext cx="1258489" cy="459448"/>
          </a:xfrm>
          <a:prstGeom prst="rect">
            <a:avLst/>
          </a:prstGeom>
        </p:spPr>
      </p:pic>
      <p:pic>
        <p:nvPicPr>
          <p:cNvPr id="9" name="Picture 8"/>
          <p:cNvPicPr>
            <a:picLocks noChangeAspect="1"/>
          </p:cNvPicPr>
          <p:nvPr/>
        </p:nvPicPr>
        <p:blipFill>
          <a:blip r:embed="rId4"/>
          <a:stretch>
            <a:fillRect/>
          </a:stretch>
        </p:blipFill>
        <p:spPr>
          <a:xfrm>
            <a:off x="3602175" y="2078119"/>
            <a:ext cx="254534" cy="462789"/>
          </a:xfrm>
          <a:prstGeom prst="rect">
            <a:avLst/>
          </a:prstGeom>
        </p:spPr>
      </p:pic>
      <p:pic>
        <p:nvPicPr>
          <p:cNvPr id="10" name="Picture 9"/>
          <p:cNvPicPr>
            <a:picLocks noChangeAspect="1"/>
          </p:cNvPicPr>
          <p:nvPr/>
        </p:nvPicPr>
        <p:blipFill>
          <a:blip r:embed="rId5"/>
          <a:stretch>
            <a:fillRect/>
          </a:stretch>
        </p:blipFill>
        <p:spPr>
          <a:xfrm>
            <a:off x="2451213" y="2144180"/>
            <a:ext cx="935167" cy="361314"/>
          </a:xfrm>
          <a:prstGeom prst="rect">
            <a:avLst/>
          </a:prstGeom>
        </p:spPr>
      </p:pic>
      <p:pic>
        <p:nvPicPr>
          <p:cNvPr id="11" name="Picture 10"/>
          <p:cNvPicPr>
            <a:picLocks noChangeAspect="1"/>
          </p:cNvPicPr>
          <p:nvPr/>
        </p:nvPicPr>
        <p:blipFill>
          <a:blip r:embed="rId6"/>
          <a:stretch>
            <a:fillRect/>
          </a:stretch>
        </p:blipFill>
        <p:spPr>
          <a:xfrm>
            <a:off x="5079178" y="2081460"/>
            <a:ext cx="423684" cy="466052"/>
          </a:xfrm>
          <a:prstGeom prst="rect">
            <a:avLst/>
          </a:prstGeom>
        </p:spPr>
      </p:pic>
      <p:pic>
        <p:nvPicPr>
          <p:cNvPr id="14" name="Picture 13"/>
          <p:cNvPicPr>
            <a:picLocks noChangeAspect="1"/>
          </p:cNvPicPr>
          <p:nvPr/>
        </p:nvPicPr>
        <p:blipFill>
          <a:blip r:embed="rId7"/>
          <a:stretch>
            <a:fillRect/>
          </a:stretch>
        </p:blipFill>
        <p:spPr>
          <a:xfrm>
            <a:off x="253391" y="2748130"/>
            <a:ext cx="5432059" cy="779850"/>
          </a:xfrm>
          <a:prstGeom prst="rect">
            <a:avLst/>
          </a:prstGeom>
        </p:spPr>
      </p:pic>
      <p:sp>
        <p:nvSpPr>
          <p:cNvPr id="3" name="TextBox 2"/>
          <p:cNvSpPr txBox="1"/>
          <p:nvPr/>
        </p:nvSpPr>
        <p:spPr>
          <a:xfrm>
            <a:off x="253391" y="1054046"/>
            <a:ext cx="6550718" cy="646331"/>
          </a:xfrm>
          <a:prstGeom prst="rect">
            <a:avLst/>
          </a:prstGeom>
          <a:noFill/>
        </p:spPr>
        <p:txBody>
          <a:bodyPr wrap="square" rtlCol="0">
            <a:spAutoFit/>
          </a:bodyPr>
          <a:lstStyle/>
          <a:p>
            <a:r>
              <a:rPr lang="en-US" dirty="0" smtClean="0"/>
              <a:t>If we put the eigenvalues back into the central equation, we get the (relation between) the C’s</a:t>
            </a:r>
            <a:endParaRPr lang="en-US" dirty="0"/>
          </a:p>
        </p:txBody>
      </p:sp>
      <p:pic>
        <p:nvPicPr>
          <p:cNvPr id="16" name="Picture 15"/>
          <p:cNvPicPr>
            <a:picLocks noChangeAspect="1"/>
          </p:cNvPicPr>
          <p:nvPr/>
        </p:nvPicPr>
        <p:blipFill>
          <a:blip r:embed="rId8"/>
          <a:stretch>
            <a:fillRect/>
          </a:stretch>
        </p:blipFill>
        <p:spPr>
          <a:xfrm>
            <a:off x="2910024" y="3874635"/>
            <a:ext cx="2169154" cy="716417"/>
          </a:xfrm>
          <a:prstGeom prst="rect">
            <a:avLst/>
          </a:prstGeom>
        </p:spPr>
      </p:pic>
      <p:pic>
        <p:nvPicPr>
          <p:cNvPr id="17" name="Picture 16"/>
          <p:cNvPicPr>
            <a:picLocks noChangeAspect="1"/>
          </p:cNvPicPr>
          <p:nvPr/>
        </p:nvPicPr>
        <p:blipFill>
          <a:blip r:embed="rId9"/>
          <a:stretch>
            <a:fillRect/>
          </a:stretch>
        </p:blipFill>
        <p:spPr>
          <a:xfrm>
            <a:off x="2403984" y="4591052"/>
            <a:ext cx="4071059" cy="630358"/>
          </a:xfrm>
          <a:prstGeom prst="rect">
            <a:avLst/>
          </a:prstGeom>
        </p:spPr>
      </p:pic>
      <p:sp>
        <p:nvSpPr>
          <p:cNvPr id="18" name="TextBox 17"/>
          <p:cNvSpPr txBox="1"/>
          <p:nvPr/>
        </p:nvSpPr>
        <p:spPr>
          <a:xfrm>
            <a:off x="862272" y="5535008"/>
            <a:ext cx="6811517" cy="369332"/>
          </a:xfrm>
          <a:prstGeom prst="rect">
            <a:avLst/>
          </a:prstGeom>
          <a:noFill/>
        </p:spPr>
        <p:txBody>
          <a:bodyPr wrap="none" rtlCol="0">
            <a:spAutoFit/>
          </a:bodyPr>
          <a:lstStyle/>
          <a:p>
            <a:r>
              <a:rPr lang="en-US" dirty="0" smtClean="0"/>
              <a:t>These are the same as the NFE solutions we assumed… sine and cosine. </a:t>
            </a:r>
            <a:endParaRPr lang="en-US" dirty="0"/>
          </a:p>
        </p:txBody>
      </p:sp>
    </p:spTree>
    <p:extLst>
      <p:ext uri="{BB962C8B-B14F-4D97-AF65-F5344CB8AC3E}">
        <p14:creationId xmlns:p14="http://schemas.microsoft.com/office/powerpoint/2010/main" val="31731262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90" y="0"/>
            <a:ext cx="8229600" cy="972154"/>
          </a:xfrm>
        </p:spPr>
        <p:txBody>
          <a:bodyPr>
            <a:normAutofit/>
          </a:bodyPr>
          <a:lstStyle/>
          <a:p>
            <a:pPr algn="l"/>
            <a:r>
              <a:rPr lang="en-US" sz="2800" dirty="0" smtClean="0"/>
              <a:t>Solution of CE </a:t>
            </a:r>
            <a:r>
              <a:rPr lang="en-US" sz="2800" b="1" dirty="0" smtClean="0"/>
              <a:t>NEAR </a:t>
            </a:r>
            <a:r>
              <a:rPr lang="en-US" sz="2800" dirty="0" smtClean="0"/>
              <a:t>a BZ boundary</a:t>
            </a:r>
            <a:endParaRPr lang="en-US" sz="2800" dirty="0"/>
          </a:p>
        </p:txBody>
      </p:sp>
      <p:pic>
        <p:nvPicPr>
          <p:cNvPr id="7" name="Picture 6"/>
          <p:cNvPicPr>
            <a:picLocks noChangeAspect="1"/>
          </p:cNvPicPr>
          <p:nvPr/>
        </p:nvPicPr>
        <p:blipFill>
          <a:blip r:embed="rId2"/>
          <a:stretch>
            <a:fillRect/>
          </a:stretch>
        </p:blipFill>
        <p:spPr>
          <a:xfrm>
            <a:off x="310078" y="1470385"/>
            <a:ext cx="2780812" cy="459984"/>
          </a:xfrm>
          <a:prstGeom prst="rect">
            <a:avLst/>
          </a:prstGeom>
        </p:spPr>
      </p:pic>
      <p:pic>
        <p:nvPicPr>
          <p:cNvPr id="8" name="Picture 7"/>
          <p:cNvPicPr>
            <a:picLocks noChangeAspect="1"/>
          </p:cNvPicPr>
          <p:nvPr/>
        </p:nvPicPr>
        <p:blipFill>
          <a:blip r:embed="rId3"/>
          <a:stretch>
            <a:fillRect/>
          </a:stretch>
        </p:blipFill>
        <p:spPr>
          <a:xfrm>
            <a:off x="1867690" y="1851468"/>
            <a:ext cx="1258489" cy="459448"/>
          </a:xfrm>
          <a:prstGeom prst="rect">
            <a:avLst/>
          </a:prstGeom>
        </p:spPr>
      </p:pic>
      <p:pic>
        <p:nvPicPr>
          <p:cNvPr id="9" name="Picture 8"/>
          <p:cNvPicPr>
            <a:picLocks noChangeAspect="1"/>
          </p:cNvPicPr>
          <p:nvPr/>
        </p:nvPicPr>
        <p:blipFill>
          <a:blip r:embed="rId4"/>
          <a:stretch>
            <a:fillRect/>
          </a:stretch>
        </p:blipFill>
        <p:spPr>
          <a:xfrm>
            <a:off x="1649176" y="1848127"/>
            <a:ext cx="254534" cy="462789"/>
          </a:xfrm>
          <a:prstGeom prst="rect">
            <a:avLst/>
          </a:prstGeom>
        </p:spPr>
      </p:pic>
      <p:pic>
        <p:nvPicPr>
          <p:cNvPr id="10" name="Picture 9"/>
          <p:cNvPicPr>
            <a:picLocks noChangeAspect="1"/>
          </p:cNvPicPr>
          <p:nvPr/>
        </p:nvPicPr>
        <p:blipFill>
          <a:blip r:embed="rId5"/>
          <a:stretch>
            <a:fillRect/>
          </a:stretch>
        </p:blipFill>
        <p:spPr>
          <a:xfrm>
            <a:off x="498214" y="1914188"/>
            <a:ext cx="935167" cy="361314"/>
          </a:xfrm>
          <a:prstGeom prst="rect">
            <a:avLst/>
          </a:prstGeom>
        </p:spPr>
      </p:pic>
      <p:pic>
        <p:nvPicPr>
          <p:cNvPr id="11" name="Picture 10"/>
          <p:cNvPicPr>
            <a:picLocks noChangeAspect="1"/>
          </p:cNvPicPr>
          <p:nvPr/>
        </p:nvPicPr>
        <p:blipFill>
          <a:blip r:embed="rId6"/>
          <a:stretch>
            <a:fillRect/>
          </a:stretch>
        </p:blipFill>
        <p:spPr>
          <a:xfrm>
            <a:off x="3126179" y="1851468"/>
            <a:ext cx="423684" cy="466052"/>
          </a:xfrm>
          <a:prstGeom prst="rect">
            <a:avLst/>
          </a:prstGeom>
        </p:spPr>
      </p:pic>
      <p:sp>
        <p:nvSpPr>
          <p:cNvPr id="3" name="TextBox 2"/>
          <p:cNvSpPr txBox="1"/>
          <p:nvPr/>
        </p:nvSpPr>
        <p:spPr>
          <a:xfrm>
            <a:off x="347622" y="730880"/>
            <a:ext cx="6550718" cy="646331"/>
          </a:xfrm>
          <a:prstGeom prst="rect">
            <a:avLst/>
          </a:prstGeom>
          <a:noFill/>
        </p:spPr>
        <p:txBody>
          <a:bodyPr wrap="square" rtlCol="0">
            <a:spAutoFit/>
          </a:bodyPr>
          <a:lstStyle/>
          <a:p>
            <a:r>
              <a:rPr lang="en-US" dirty="0" smtClean="0"/>
              <a:t>We will write out the two lines of the central equation for an arbitrary k (presumed near to </a:t>
            </a:r>
            <a:r>
              <a:rPr lang="en-US" dirty="0"/>
              <a:t>+½</a:t>
            </a:r>
            <a:r>
              <a:rPr lang="en-US" dirty="0" smtClean="0"/>
              <a:t>G).</a:t>
            </a:r>
            <a:endParaRPr lang="en-US" dirty="0"/>
          </a:p>
        </p:txBody>
      </p:sp>
      <p:pic>
        <p:nvPicPr>
          <p:cNvPr id="4" name="Picture 3"/>
          <p:cNvPicPr>
            <a:picLocks noChangeAspect="1"/>
          </p:cNvPicPr>
          <p:nvPr/>
        </p:nvPicPr>
        <p:blipFill>
          <a:blip r:embed="rId7"/>
          <a:stretch>
            <a:fillRect/>
          </a:stretch>
        </p:blipFill>
        <p:spPr>
          <a:xfrm>
            <a:off x="4142817" y="1056730"/>
            <a:ext cx="2253836" cy="353543"/>
          </a:xfrm>
          <a:prstGeom prst="rect">
            <a:avLst/>
          </a:prstGeom>
        </p:spPr>
      </p:pic>
      <p:sp>
        <p:nvSpPr>
          <p:cNvPr id="5" name="Frame 4"/>
          <p:cNvSpPr/>
          <p:nvPr/>
        </p:nvSpPr>
        <p:spPr>
          <a:xfrm>
            <a:off x="253390" y="1410273"/>
            <a:ext cx="3540606" cy="109851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8"/>
          <a:stretch>
            <a:fillRect/>
          </a:stretch>
        </p:blipFill>
        <p:spPr>
          <a:xfrm>
            <a:off x="4633543" y="1533104"/>
            <a:ext cx="2762852" cy="381083"/>
          </a:xfrm>
          <a:prstGeom prst="rect">
            <a:avLst/>
          </a:prstGeom>
        </p:spPr>
      </p:pic>
      <p:pic>
        <p:nvPicPr>
          <p:cNvPr id="12" name="Picture 11"/>
          <p:cNvPicPr>
            <a:picLocks noChangeAspect="1"/>
          </p:cNvPicPr>
          <p:nvPr/>
        </p:nvPicPr>
        <p:blipFill>
          <a:blip r:embed="rId9"/>
          <a:stretch>
            <a:fillRect/>
          </a:stretch>
        </p:blipFill>
        <p:spPr>
          <a:xfrm>
            <a:off x="4934136" y="1992587"/>
            <a:ext cx="923772" cy="351033"/>
          </a:xfrm>
          <a:prstGeom prst="rect">
            <a:avLst/>
          </a:prstGeom>
        </p:spPr>
      </p:pic>
      <p:pic>
        <p:nvPicPr>
          <p:cNvPr id="13" name="Picture 12"/>
          <p:cNvPicPr>
            <a:picLocks noChangeAspect="1"/>
          </p:cNvPicPr>
          <p:nvPr/>
        </p:nvPicPr>
        <p:blipFill>
          <a:blip r:embed="rId10"/>
          <a:stretch>
            <a:fillRect/>
          </a:stretch>
        </p:blipFill>
        <p:spPr>
          <a:xfrm>
            <a:off x="6095544" y="1976907"/>
            <a:ext cx="1053822" cy="332786"/>
          </a:xfrm>
          <a:prstGeom prst="rect">
            <a:avLst/>
          </a:prstGeom>
        </p:spPr>
      </p:pic>
      <p:pic>
        <p:nvPicPr>
          <p:cNvPr id="15" name="Picture 14"/>
          <p:cNvPicPr>
            <a:picLocks noChangeAspect="1"/>
          </p:cNvPicPr>
          <p:nvPr/>
        </p:nvPicPr>
        <p:blipFill>
          <a:blip r:embed="rId11"/>
          <a:stretch>
            <a:fillRect/>
          </a:stretch>
        </p:blipFill>
        <p:spPr>
          <a:xfrm>
            <a:off x="5891113" y="1976907"/>
            <a:ext cx="188587" cy="298596"/>
          </a:xfrm>
          <a:prstGeom prst="rect">
            <a:avLst/>
          </a:prstGeom>
        </p:spPr>
      </p:pic>
      <p:pic>
        <p:nvPicPr>
          <p:cNvPr id="19" name="Picture 18"/>
          <p:cNvPicPr>
            <a:picLocks noChangeAspect="1"/>
          </p:cNvPicPr>
          <p:nvPr/>
        </p:nvPicPr>
        <p:blipFill>
          <a:blip r:embed="rId12"/>
          <a:stretch>
            <a:fillRect/>
          </a:stretch>
        </p:blipFill>
        <p:spPr>
          <a:xfrm>
            <a:off x="7052881" y="1898507"/>
            <a:ext cx="417094" cy="455012"/>
          </a:xfrm>
          <a:prstGeom prst="rect">
            <a:avLst/>
          </a:prstGeom>
        </p:spPr>
      </p:pic>
      <p:sp>
        <p:nvSpPr>
          <p:cNvPr id="20" name="Right Arrow 19"/>
          <p:cNvSpPr/>
          <p:nvPr/>
        </p:nvSpPr>
        <p:spPr>
          <a:xfrm>
            <a:off x="3793996" y="1743880"/>
            <a:ext cx="721172" cy="3406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3"/>
          <a:stretch>
            <a:fillRect/>
          </a:stretch>
        </p:blipFill>
        <p:spPr>
          <a:xfrm>
            <a:off x="4469465" y="2680663"/>
            <a:ext cx="1927188" cy="659758"/>
          </a:xfrm>
          <a:prstGeom prst="rect">
            <a:avLst/>
          </a:prstGeom>
        </p:spPr>
      </p:pic>
      <p:pic>
        <p:nvPicPr>
          <p:cNvPr id="22" name="Picture 21"/>
          <p:cNvPicPr>
            <a:picLocks noChangeAspect="1"/>
          </p:cNvPicPr>
          <p:nvPr/>
        </p:nvPicPr>
        <p:blipFill>
          <a:blip r:embed="rId14"/>
          <a:stretch>
            <a:fillRect/>
          </a:stretch>
        </p:blipFill>
        <p:spPr>
          <a:xfrm>
            <a:off x="4154757" y="3327399"/>
            <a:ext cx="2898123" cy="242775"/>
          </a:xfrm>
          <a:prstGeom prst="rect">
            <a:avLst/>
          </a:prstGeom>
        </p:spPr>
      </p:pic>
      <p:pic>
        <p:nvPicPr>
          <p:cNvPr id="23" name="Picture 22"/>
          <p:cNvPicPr>
            <a:picLocks noChangeAspect="1"/>
          </p:cNvPicPr>
          <p:nvPr/>
        </p:nvPicPr>
        <p:blipFill>
          <a:blip r:embed="rId15"/>
          <a:stretch>
            <a:fillRect/>
          </a:stretch>
        </p:blipFill>
        <p:spPr>
          <a:xfrm>
            <a:off x="4157061" y="3712658"/>
            <a:ext cx="2895820" cy="344368"/>
          </a:xfrm>
          <a:prstGeom prst="rect">
            <a:avLst/>
          </a:prstGeom>
        </p:spPr>
      </p:pic>
      <p:pic>
        <p:nvPicPr>
          <p:cNvPr id="24" name="Picture 23"/>
          <p:cNvPicPr>
            <a:picLocks noChangeAspect="1"/>
          </p:cNvPicPr>
          <p:nvPr/>
        </p:nvPicPr>
        <p:blipFill>
          <a:blip r:embed="rId16"/>
          <a:stretch>
            <a:fillRect/>
          </a:stretch>
        </p:blipFill>
        <p:spPr>
          <a:xfrm>
            <a:off x="1725791" y="4186418"/>
            <a:ext cx="1094021" cy="433480"/>
          </a:xfrm>
          <a:prstGeom prst="rect">
            <a:avLst/>
          </a:prstGeom>
        </p:spPr>
      </p:pic>
      <p:sp>
        <p:nvSpPr>
          <p:cNvPr id="25" name="TextBox 24"/>
          <p:cNvSpPr txBox="1"/>
          <p:nvPr/>
        </p:nvSpPr>
        <p:spPr>
          <a:xfrm>
            <a:off x="731254" y="4136060"/>
            <a:ext cx="799843" cy="369332"/>
          </a:xfrm>
          <a:prstGeom prst="rect">
            <a:avLst/>
          </a:prstGeom>
          <a:noFill/>
        </p:spPr>
        <p:txBody>
          <a:bodyPr wrap="none" rtlCol="0">
            <a:spAutoFit/>
          </a:bodyPr>
          <a:lstStyle/>
          <a:p>
            <a:r>
              <a:rPr lang="en-US" dirty="0" smtClean="0"/>
              <a:t>Define</a:t>
            </a:r>
            <a:endParaRPr lang="en-US" dirty="0"/>
          </a:p>
        </p:txBody>
      </p:sp>
      <p:pic>
        <p:nvPicPr>
          <p:cNvPr id="26" name="Picture 25"/>
          <p:cNvPicPr>
            <a:picLocks noChangeAspect="1"/>
          </p:cNvPicPr>
          <p:nvPr/>
        </p:nvPicPr>
        <p:blipFill>
          <a:blip r:embed="rId17"/>
          <a:stretch>
            <a:fillRect/>
          </a:stretch>
        </p:blipFill>
        <p:spPr>
          <a:xfrm>
            <a:off x="923796" y="4619897"/>
            <a:ext cx="4782750" cy="867667"/>
          </a:xfrm>
          <a:prstGeom prst="rect">
            <a:avLst/>
          </a:prstGeom>
        </p:spPr>
      </p:pic>
      <p:pic>
        <p:nvPicPr>
          <p:cNvPr id="27" name="Picture 26"/>
          <p:cNvPicPr>
            <a:picLocks noChangeAspect="1"/>
          </p:cNvPicPr>
          <p:nvPr/>
        </p:nvPicPr>
        <p:blipFill>
          <a:blip r:embed="rId18"/>
          <a:stretch>
            <a:fillRect/>
          </a:stretch>
        </p:blipFill>
        <p:spPr>
          <a:xfrm>
            <a:off x="6872536" y="687683"/>
            <a:ext cx="1764362" cy="512234"/>
          </a:xfrm>
          <a:prstGeom prst="rect">
            <a:avLst/>
          </a:prstGeom>
          <a:effectLst>
            <a:innerShdw blurRad="63500" dist="50800" dir="13500000">
              <a:prstClr val="black">
                <a:alpha val="50000"/>
              </a:prstClr>
            </a:innerShdw>
          </a:effectLst>
        </p:spPr>
      </p:pic>
      <p:pic>
        <p:nvPicPr>
          <p:cNvPr id="14" name="Picture 13"/>
          <p:cNvPicPr>
            <a:picLocks noChangeAspect="1"/>
          </p:cNvPicPr>
          <p:nvPr/>
        </p:nvPicPr>
        <p:blipFill>
          <a:blip r:embed="rId19"/>
          <a:stretch>
            <a:fillRect/>
          </a:stretch>
        </p:blipFill>
        <p:spPr>
          <a:xfrm>
            <a:off x="5891114" y="4784049"/>
            <a:ext cx="1903466" cy="450821"/>
          </a:xfrm>
          <a:prstGeom prst="rect">
            <a:avLst/>
          </a:prstGeom>
        </p:spPr>
      </p:pic>
      <p:sp>
        <p:nvSpPr>
          <p:cNvPr id="16" name="TextBox 15"/>
          <p:cNvSpPr txBox="1"/>
          <p:nvPr/>
        </p:nvSpPr>
        <p:spPr>
          <a:xfrm>
            <a:off x="5828859" y="4557637"/>
            <a:ext cx="861609" cy="369332"/>
          </a:xfrm>
          <a:prstGeom prst="rect">
            <a:avLst/>
          </a:prstGeom>
          <a:noFill/>
        </p:spPr>
        <p:txBody>
          <a:bodyPr wrap="none" rtlCol="0">
            <a:spAutoFit/>
          </a:bodyPr>
          <a:lstStyle/>
          <a:p>
            <a:r>
              <a:rPr lang="en-US" dirty="0" smtClean="0"/>
              <a:t>Define:</a:t>
            </a:r>
            <a:endParaRPr lang="en-US" dirty="0"/>
          </a:p>
        </p:txBody>
      </p:sp>
    </p:spTree>
    <p:extLst>
      <p:ext uri="{BB962C8B-B14F-4D97-AF65-F5344CB8AC3E}">
        <p14:creationId xmlns:p14="http://schemas.microsoft.com/office/powerpoint/2010/main" val="42310520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90" y="0"/>
            <a:ext cx="8229600" cy="972154"/>
          </a:xfrm>
        </p:spPr>
        <p:txBody>
          <a:bodyPr>
            <a:normAutofit/>
          </a:bodyPr>
          <a:lstStyle/>
          <a:p>
            <a:pPr algn="l"/>
            <a:r>
              <a:rPr lang="en-US" sz="2800" dirty="0" smtClean="0"/>
              <a:t>Solution of CE </a:t>
            </a:r>
            <a:r>
              <a:rPr lang="en-US" sz="2800" b="1" dirty="0" smtClean="0"/>
              <a:t>NEAR </a:t>
            </a:r>
            <a:r>
              <a:rPr lang="en-US" sz="2800" dirty="0" smtClean="0"/>
              <a:t>a BZ boundary</a:t>
            </a:r>
            <a:endParaRPr lang="en-US" sz="2800" dirty="0"/>
          </a:p>
        </p:txBody>
      </p:sp>
      <p:pic>
        <p:nvPicPr>
          <p:cNvPr id="24" name="Picture 23"/>
          <p:cNvPicPr>
            <a:picLocks noChangeAspect="1"/>
          </p:cNvPicPr>
          <p:nvPr/>
        </p:nvPicPr>
        <p:blipFill>
          <a:blip r:embed="rId2"/>
          <a:stretch>
            <a:fillRect/>
          </a:stretch>
        </p:blipFill>
        <p:spPr>
          <a:xfrm>
            <a:off x="1531097" y="766437"/>
            <a:ext cx="1094021" cy="433480"/>
          </a:xfrm>
          <a:prstGeom prst="rect">
            <a:avLst/>
          </a:prstGeom>
        </p:spPr>
      </p:pic>
      <p:sp>
        <p:nvSpPr>
          <p:cNvPr id="25" name="TextBox 24"/>
          <p:cNvSpPr txBox="1"/>
          <p:nvPr/>
        </p:nvSpPr>
        <p:spPr>
          <a:xfrm>
            <a:off x="536560" y="716079"/>
            <a:ext cx="799843" cy="369332"/>
          </a:xfrm>
          <a:prstGeom prst="rect">
            <a:avLst/>
          </a:prstGeom>
          <a:noFill/>
        </p:spPr>
        <p:txBody>
          <a:bodyPr wrap="none" rtlCol="0">
            <a:spAutoFit/>
          </a:bodyPr>
          <a:lstStyle/>
          <a:p>
            <a:r>
              <a:rPr lang="en-US" dirty="0" smtClean="0"/>
              <a:t>Define</a:t>
            </a:r>
            <a:endParaRPr lang="en-US" dirty="0"/>
          </a:p>
        </p:txBody>
      </p:sp>
      <p:pic>
        <p:nvPicPr>
          <p:cNvPr id="26" name="Picture 25"/>
          <p:cNvPicPr>
            <a:picLocks noChangeAspect="1"/>
          </p:cNvPicPr>
          <p:nvPr/>
        </p:nvPicPr>
        <p:blipFill>
          <a:blip r:embed="rId3"/>
          <a:stretch>
            <a:fillRect/>
          </a:stretch>
        </p:blipFill>
        <p:spPr>
          <a:xfrm>
            <a:off x="729102" y="1199916"/>
            <a:ext cx="4782750" cy="867667"/>
          </a:xfrm>
          <a:prstGeom prst="rect">
            <a:avLst/>
          </a:prstGeom>
        </p:spPr>
      </p:pic>
      <p:pic>
        <p:nvPicPr>
          <p:cNvPr id="27" name="Picture 26"/>
          <p:cNvPicPr>
            <a:picLocks noChangeAspect="1"/>
          </p:cNvPicPr>
          <p:nvPr/>
        </p:nvPicPr>
        <p:blipFill>
          <a:blip r:embed="rId4"/>
          <a:stretch>
            <a:fillRect/>
          </a:stretch>
        </p:blipFill>
        <p:spPr>
          <a:xfrm>
            <a:off x="6872536" y="687683"/>
            <a:ext cx="1764362" cy="512234"/>
          </a:xfrm>
          <a:prstGeom prst="rect">
            <a:avLst/>
          </a:prstGeom>
          <a:effectLst>
            <a:innerShdw blurRad="63500" dist="50800" dir="13500000">
              <a:prstClr val="black">
                <a:alpha val="50000"/>
              </a:prstClr>
            </a:innerShdw>
          </a:effectLst>
        </p:spPr>
      </p:pic>
      <p:pic>
        <p:nvPicPr>
          <p:cNvPr id="14" name="Picture 13"/>
          <p:cNvPicPr>
            <a:picLocks noChangeAspect="1"/>
          </p:cNvPicPr>
          <p:nvPr/>
        </p:nvPicPr>
        <p:blipFill>
          <a:blip r:embed="rId5"/>
          <a:stretch>
            <a:fillRect/>
          </a:stretch>
        </p:blipFill>
        <p:spPr>
          <a:xfrm>
            <a:off x="5696420" y="1364068"/>
            <a:ext cx="1903466" cy="450821"/>
          </a:xfrm>
          <a:prstGeom prst="rect">
            <a:avLst/>
          </a:prstGeom>
        </p:spPr>
      </p:pic>
      <p:sp>
        <p:nvSpPr>
          <p:cNvPr id="16" name="TextBox 15"/>
          <p:cNvSpPr txBox="1"/>
          <p:nvPr/>
        </p:nvSpPr>
        <p:spPr>
          <a:xfrm>
            <a:off x="5634165" y="1137656"/>
            <a:ext cx="861609" cy="369332"/>
          </a:xfrm>
          <a:prstGeom prst="rect">
            <a:avLst/>
          </a:prstGeom>
          <a:noFill/>
        </p:spPr>
        <p:txBody>
          <a:bodyPr wrap="none" rtlCol="0">
            <a:spAutoFit/>
          </a:bodyPr>
          <a:lstStyle/>
          <a:p>
            <a:r>
              <a:rPr lang="en-US" dirty="0" smtClean="0"/>
              <a:t>Define:</a:t>
            </a:r>
            <a:endParaRPr lang="en-US" dirty="0"/>
          </a:p>
        </p:txBody>
      </p:sp>
      <p:pic>
        <p:nvPicPr>
          <p:cNvPr id="17" name="Picture 16"/>
          <p:cNvPicPr>
            <a:picLocks noChangeAspect="1"/>
          </p:cNvPicPr>
          <p:nvPr/>
        </p:nvPicPr>
        <p:blipFill>
          <a:blip r:embed="rId6"/>
          <a:stretch>
            <a:fillRect/>
          </a:stretch>
        </p:blipFill>
        <p:spPr>
          <a:xfrm>
            <a:off x="729102" y="2067582"/>
            <a:ext cx="4027334" cy="4308719"/>
          </a:xfrm>
          <a:prstGeom prst="rect">
            <a:avLst/>
          </a:prstGeom>
        </p:spPr>
      </p:pic>
      <p:sp>
        <p:nvSpPr>
          <p:cNvPr id="18" name="TextBox 17"/>
          <p:cNvSpPr txBox="1"/>
          <p:nvPr/>
        </p:nvSpPr>
        <p:spPr>
          <a:xfrm>
            <a:off x="4756436" y="3100576"/>
            <a:ext cx="3774854" cy="369332"/>
          </a:xfrm>
          <a:prstGeom prst="rect">
            <a:avLst/>
          </a:prstGeom>
          <a:noFill/>
        </p:spPr>
        <p:txBody>
          <a:bodyPr wrap="none" rtlCol="0">
            <a:spAutoFit/>
          </a:bodyPr>
          <a:lstStyle/>
          <a:p>
            <a:r>
              <a:rPr lang="en-US" dirty="0" smtClean="0"/>
              <a:t>The bands are flat at the BZ boundary!</a:t>
            </a:r>
            <a:endParaRPr lang="en-US" dirty="0"/>
          </a:p>
        </p:txBody>
      </p:sp>
    </p:spTree>
    <p:extLst>
      <p:ext uri="{BB962C8B-B14F-4D97-AF65-F5344CB8AC3E}">
        <p14:creationId xmlns:p14="http://schemas.microsoft.com/office/powerpoint/2010/main" val="2256455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Each primitive cell contributes one value of k (for each band.)</a:t>
            </a:r>
            <a:br>
              <a:rPr lang="en-US" sz="2400" dirty="0" smtClean="0"/>
            </a:br>
            <a:r>
              <a:rPr lang="en-US" sz="2400" dirty="0" smtClean="0"/>
              <a:t>There are 2N orbitals in each band. </a:t>
            </a:r>
            <a:endParaRPr lang="en-US" sz="2400" dirty="0"/>
          </a:p>
        </p:txBody>
      </p:sp>
      <p:pic>
        <p:nvPicPr>
          <p:cNvPr id="4" name="Picture 3"/>
          <p:cNvPicPr>
            <a:picLocks noChangeAspect="1"/>
          </p:cNvPicPr>
          <p:nvPr/>
        </p:nvPicPr>
        <p:blipFill>
          <a:blip r:embed="rId2"/>
          <a:stretch>
            <a:fillRect/>
          </a:stretch>
        </p:blipFill>
        <p:spPr>
          <a:xfrm>
            <a:off x="944231" y="1417638"/>
            <a:ext cx="6352292" cy="3602792"/>
          </a:xfrm>
          <a:prstGeom prst="rect">
            <a:avLst/>
          </a:prstGeom>
        </p:spPr>
      </p:pic>
    </p:spTree>
    <p:extLst>
      <p:ext uri="{BB962C8B-B14F-4D97-AF65-F5344CB8AC3E}">
        <p14:creationId xmlns:p14="http://schemas.microsoft.com/office/powerpoint/2010/main" val="3591059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dirty="0" smtClean="0"/>
              <a:t>Practice for exam.</a:t>
            </a:r>
            <a:br>
              <a:rPr lang="en-US" sz="2400" dirty="0" smtClean="0"/>
            </a:br>
            <a:r>
              <a:rPr lang="en-US" sz="2400" dirty="0"/>
              <a:t/>
            </a:r>
            <a:br>
              <a:rPr lang="en-US" sz="2400" dirty="0"/>
            </a:br>
            <a:endParaRPr lang="en-US" sz="2400" dirty="0"/>
          </a:p>
        </p:txBody>
      </p:sp>
      <p:pic>
        <p:nvPicPr>
          <p:cNvPr id="4" name="Picture 3"/>
          <p:cNvPicPr>
            <a:picLocks noChangeAspect="1"/>
          </p:cNvPicPr>
          <p:nvPr/>
        </p:nvPicPr>
        <p:blipFill>
          <a:blip r:embed="rId2"/>
          <a:stretch>
            <a:fillRect/>
          </a:stretch>
        </p:blipFill>
        <p:spPr>
          <a:xfrm>
            <a:off x="759536" y="1250490"/>
            <a:ext cx="4734549" cy="3032587"/>
          </a:xfrm>
          <a:prstGeom prst="rect">
            <a:avLst/>
          </a:prstGeom>
        </p:spPr>
      </p:pic>
      <p:sp>
        <p:nvSpPr>
          <p:cNvPr id="5" name="TextBox 4"/>
          <p:cNvSpPr txBox="1"/>
          <p:nvPr/>
        </p:nvSpPr>
        <p:spPr>
          <a:xfrm>
            <a:off x="5494085" y="3912079"/>
            <a:ext cx="498905" cy="369332"/>
          </a:xfrm>
          <a:prstGeom prst="rect">
            <a:avLst/>
          </a:prstGeom>
          <a:noFill/>
        </p:spPr>
        <p:txBody>
          <a:bodyPr wrap="none" rtlCol="0">
            <a:spAutoFit/>
          </a:bodyPr>
          <a:lstStyle/>
          <a:p>
            <a:r>
              <a:rPr lang="en-US" dirty="0"/>
              <a:t>x</a:t>
            </a:r>
            <a:r>
              <a:rPr lang="en-US" dirty="0" smtClean="0"/>
              <a:t>, y</a:t>
            </a:r>
            <a:endParaRPr lang="en-US" dirty="0"/>
          </a:p>
        </p:txBody>
      </p:sp>
      <p:pic>
        <p:nvPicPr>
          <p:cNvPr id="6" name="Picture 5"/>
          <p:cNvPicPr>
            <a:picLocks noChangeAspect="1"/>
          </p:cNvPicPr>
          <p:nvPr/>
        </p:nvPicPr>
        <p:blipFill>
          <a:blip r:embed="rId3"/>
          <a:stretch>
            <a:fillRect/>
          </a:stretch>
        </p:blipFill>
        <p:spPr>
          <a:xfrm>
            <a:off x="759536" y="4433654"/>
            <a:ext cx="6865346" cy="534738"/>
          </a:xfrm>
          <a:prstGeom prst="rect">
            <a:avLst/>
          </a:prstGeom>
        </p:spPr>
      </p:pic>
      <p:pic>
        <p:nvPicPr>
          <p:cNvPr id="7" name="Picture 6"/>
          <p:cNvPicPr>
            <a:picLocks noChangeAspect="1"/>
          </p:cNvPicPr>
          <p:nvPr/>
        </p:nvPicPr>
        <p:blipFill>
          <a:blip r:embed="rId4"/>
          <a:stretch>
            <a:fillRect/>
          </a:stretch>
        </p:blipFill>
        <p:spPr>
          <a:xfrm>
            <a:off x="759536" y="4968392"/>
            <a:ext cx="5068472" cy="435824"/>
          </a:xfrm>
          <a:prstGeom prst="rect">
            <a:avLst/>
          </a:prstGeom>
        </p:spPr>
      </p:pic>
      <p:pic>
        <p:nvPicPr>
          <p:cNvPr id="8" name="Picture 7"/>
          <p:cNvPicPr>
            <a:picLocks noChangeAspect="1"/>
          </p:cNvPicPr>
          <p:nvPr/>
        </p:nvPicPr>
        <p:blipFill>
          <a:blip r:embed="rId5"/>
          <a:stretch>
            <a:fillRect/>
          </a:stretch>
        </p:blipFill>
        <p:spPr>
          <a:xfrm>
            <a:off x="824809" y="5404216"/>
            <a:ext cx="7542948" cy="1158046"/>
          </a:xfrm>
          <a:prstGeom prst="rect">
            <a:avLst/>
          </a:prstGeom>
        </p:spPr>
      </p:pic>
    </p:spTree>
    <p:extLst>
      <p:ext uri="{BB962C8B-B14F-4D97-AF65-F5344CB8AC3E}">
        <p14:creationId xmlns:p14="http://schemas.microsoft.com/office/powerpoint/2010/main" val="369342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err="1" smtClean="0"/>
              <a:t>Kronig</a:t>
            </a:r>
            <a:r>
              <a:rPr lang="en-US" sz="2400" dirty="0"/>
              <a:t> </a:t>
            </a:r>
            <a:r>
              <a:rPr lang="en-US" sz="2400" dirty="0" smtClean="0"/>
              <a:t>– Penney Model</a:t>
            </a:r>
            <a:endParaRPr lang="en-US" sz="2400" dirty="0"/>
          </a:p>
        </p:txBody>
      </p:sp>
      <p:pic>
        <p:nvPicPr>
          <p:cNvPr id="5" name="Picture 4"/>
          <p:cNvPicPr>
            <a:picLocks noChangeAspect="1"/>
          </p:cNvPicPr>
          <p:nvPr/>
        </p:nvPicPr>
        <p:blipFill>
          <a:blip r:embed="rId2"/>
          <a:stretch>
            <a:fillRect/>
          </a:stretch>
        </p:blipFill>
        <p:spPr>
          <a:xfrm>
            <a:off x="624317" y="1236351"/>
            <a:ext cx="2617351" cy="826532"/>
          </a:xfrm>
          <a:prstGeom prst="rect">
            <a:avLst/>
          </a:prstGeom>
        </p:spPr>
      </p:pic>
      <p:pic>
        <p:nvPicPr>
          <p:cNvPr id="6" name="Picture 5"/>
          <p:cNvPicPr>
            <a:picLocks noChangeAspect="1"/>
          </p:cNvPicPr>
          <p:nvPr/>
        </p:nvPicPr>
        <p:blipFill>
          <a:blip r:embed="rId3"/>
          <a:stretch>
            <a:fillRect/>
          </a:stretch>
        </p:blipFill>
        <p:spPr>
          <a:xfrm>
            <a:off x="3532734" y="919883"/>
            <a:ext cx="3866549" cy="1567520"/>
          </a:xfrm>
          <a:prstGeom prst="rect">
            <a:avLst/>
          </a:prstGeom>
        </p:spPr>
      </p:pic>
      <p:pic>
        <p:nvPicPr>
          <p:cNvPr id="8" name="Picture 7"/>
          <p:cNvPicPr>
            <a:picLocks noChangeAspect="1"/>
          </p:cNvPicPr>
          <p:nvPr/>
        </p:nvPicPr>
        <p:blipFill>
          <a:blip r:embed="rId4"/>
          <a:stretch>
            <a:fillRect/>
          </a:stretch>
        </p:blipFill>
        <p:spPr>
          <a:xfrm>
            <a:off x="624317" y="3057086"/>
            <a:ext cx="4191209" cy="307209"/>
          </a:xfrm>
          <a:prstGeom prst="rect">
            <a:avLst/>
          </a:prstGeom>
        </p:spPr>
      </p:pic>
      <p:pic>
        <p:nvPicPr>
          <p:cNvPr id="9" name="Picture 8"/>
          <p:cNvPicPr>
            <a:picLocks noChangeAspect="1"/>
          </p:cNvPicPr>
          <p:nvPr/>
        </p:nvPicPr>
        <p:blipFill>
          <a:blip r:embed="rId5"/>
          <a:stretch>
            <a:fillRect/>
          </a:stretch>
        </p:blipFill>
        <p:spPr>
          <a:xfrm>
            <a:off x="5097641" y="2962692"/>
            <a:ext cx="1623102" cy="365198"/>
          </a:xfrm>
          <a:prstGeom prst="rect">
            <a:avLst/>
          </a:prstGeom>
        </p:spPr>
      </p:pic>
      <p:pic>
        <p:nvPicPr>
          <p:cNvPr id="10" name="Picture 9"/>
          <p:cNvPicPr>
            <a:picLocks noChangeAspect="1"/>
          </p:cNvPicPr>
          <p:nvPr/>
        </p:nvPicPr>
        <p:blipFill>
          <a:blip r:embed="rId6"/>
          <a:stretch>
            <a:fillRect/>
          </a:stretch>
        </p:blipFill>
        <p:spPr>
          <a:xfrm>
            <a:off x="712759" y="4793595"/>
            <a:ext cx="4065409" cy="468267"/>
          </a:xfrm>
          <a:prstGeom prst="rect">
            <a:avLst/>
          </a:prstGeom>
        </p:spPr>
      </p:pic>
      <p:pic>
        <p:nvPicPr>
          <p:cNvPr id="11" name="Picture 10"/>
          <p:cNvPicPr>
            <a:picLocks noChangeAspect="1"/>
          </p:cNvPicPr>
          <p:nvPr/>
        </p:nvPicPr>
        <p:blipFill>
          <a:blip r:embed="rId7"/>
          <a:stretch>
            <a:fillRect/>
          </a:stretch>
        </p:blipFill>
        <p:spPr>
          <a:xfrm>
            <a:off x="4815526" y="4876860"/>
            <a:ext cx="1597758" cy="385002"/>
          </a:xfrm>
          <a:prstGeom prst="rect">
            <a:avLst/>
          </a:prstGeom>
        </p:spPr>
      </p:pic>
      <p:pic>
        <p:nvPicPr>
          <p:cNvPr id="12" name="Picture 11"/>
          <p:cNvPicPr>
            <a:picLocks noChangeAspect="1"/>
          </p:cNvPicPr>
          <p:nvPr/>
        </p:nvPicPr>
        <p:blipFill>
          <a:blip r:embed="rId8"/>
          <a:stretch>
            <a:fillRect/>
          </a:stretch>
        </p:blipFill>
        <p:spPr>
          <a:xfrm>
            <a:off x="6940646" y="2883914"/>
            <a:ext cx="1103071" cy="445099"/>
          </a:xfrm>
          <a:prstGeom prst="rect">
            <a:avLst/>
          </a:prstGeom>
        </p:spPr>
      </p:pic>
      <p:sp>
        <p:nvSpPr>
          <p:cNvPr id="13" name="TextBox 12"/>
          <p:cNvSpPr txBox="1"/>
          <p:nvPr/>
        </p:nvSpPr>
        <p:spPr>
          <a:xfrm>
            <a:off x="712759" y="3775208"/>
            <a:ext cx="8035899" cy="369332"/>
          </a:xfrm>
          <a:prstGeom prst="rect">
            <a:avLst/>
          </a:prstGeom>
          <a:noFill/>
        </p:spPr>
        <p:txBody>
          <a:bodyPr wrap="none" rtlCol="0">
            <a:spAutoFit/>
          </a:bodyPr>
          <a:lstStyle/>
          <a:p>
            <a:r>
              <a:rPr lang="en-US" dirty="0" smtClean="0"/>
              <a:t>Note: K ≠ k.  The Bloch k relates to the change in phase of the wave from cell to cell. </a:t>
            </a:r>
            <a:endParaRPr lang="en-US" dirty="0"/>
          </a:p>
        </p:txBody>
      </p:sp>
      <p:pic>
        <p:nvPicPr>
          <p:cNvPr id="14" name="Picture 13"/>
          <p:cNvPicPr>
            <a:picLocks noChangeAspect="1"/>
          </p:cNvPicPr>
          <p:nvPr/>
        </p:nvPicPr>
        <p:blipFill>
          <a:blip r:embed="rId9"/>
          <a:stretch>
            <a:fillRect/>
          </a:stretch>
        </p:blipFill>
        <p:spPr>
          <a:xfrm>
            <a:off x="6636583" y="4730564"/>
            <a:ext cx="1477694" cy="532657"/>
          </a:xfrm>
          <a:prstGeom prst="rect">
            <a:avLst/>
          </a:prstGeom>
        </p:spPr>
      </p:pic>
      <p:pic>
        <p:nvPicPr>
          <p:cNvPr id="15" name="Picture 14"/>
          <p:cNvPicPr>
            <a:picLocks noChangeAspect="1"/>
          </p:cNvPicPr>
          <p:nvPr/>
        </p:nvPicPr>
        <p:blipFill>
          <a:blip r:embed="rId10"/>
          <a:stretch>
            <a:fillRect/>
          </a:stretch>
        </p:blipFill>
        <p:spPr>
          <a:xfrm>
            <a:off x="1462551" y="5343273"/>
            <a:ext cx="4606578" cy="654487"/>
          </a:xfrm>
          <a:prstGeom prst="rect">
            <a:avLst/>
          </a:prstGeom>
        </p:spPr>
      </p:pic>
      <p:sp>
        <p:nvSpPr>
          <p:cNvPr id="16" name="TextBox 15"/>
          <p:cNvSpPr txBox="1"/>
          <p:nvPr/>
        </p:nvSpPr>
        <p:spPr>
          <a:xfrm>
            <a:off x="853879" y="5451120"/>
            <a:ext cx="703813" cy="369332"/>
          </a:xfrm>
          <a:prstGeom prst="rect">
            <a:avLst/>
          </a:prstGeom>
          <a:noFill/>
        </p:spPr>
        <p:txBody>
          <a:bodyPr wrap="none" rtlCol="0">
            <a:spAutoFit/>
          </a:bodyPr>
          <a:lstStyle/>
          <a:p>
            <a:r>
              <a:rPr lang="en-US" dirty="0" smtClean="0"/>
              <a:t>Bloch</a:t>
            </a:r>
            <a:endParaRPr lang="en-US" dirty="0"/>
          </a:p>
        </p:txBody>
      </p:sp>
      <p:sp>
        <p:nvSpPr>
          <p:cNvPr id="17" name="TextBox 16"/>
          <p:cNvSpPr txBox="1"/>
          <p:nvPr/>
        </p:nvSpPr>
        <p:spPr>
          <a:xfrm>
            <a:off x="853879" y="6192046"/>
            <a:ext cx="4467890" cy="369332"/>
          </a:xfrm>
          <a:prstGeom prst="rect">
            <a:avLst/>
          </a:prstGeom>
          <a:noFill/>
        </p:spPr>
        <p:txBody>
          <a:bodyPr wrap="none" rtlCol="0">
            <a:spAutoFit/>
          </a:bodyPr>
          <a:lstStyle/>
          <a:p>
            <a:r>
              <a:rPr lang="en-US" dirty="0" smtClean="0"/>
              <a:t>A,B,C,D chosen to make </a:t>
            </a:r>
            <a:r>
              <a:rPr lang="en-US" dirty="0" smtClean="0">
                <a:latin typeface="Symbol" charset="2"/>
                <a:cs typeface="Symbol" charset="2"/>
              </a:rPr>
              <a:t>y </a:t>
            </a:r>
            <a:r>
              <a:rPr lang="en-US" dirty="0" smtClean="0">
                <a:cs typeface="Symbol" charset="2"/>
              </a:rPr>
              <a:t>and </a:t>
            </a:r>
            <a:r>
              <a:rPr lang="en-US" dirty="0" smtClean="0">
                <a:latin typeface="Symbol" charset="2"/>
                <a:cs typeface="Symbol" charset="2"/>
              </a:rPr>
              <a:t>y’</a:t>
            </a:r>
            <a:r>
              <a:rPr lang="en-US" dirty="0" smtClean="0">
                <a:cs typeface="Symbol" charset="2"/>
              </a:rPr>
              <a:t> continuous </a:t>
            </a:r>
            <a:endParaRPr lang="en-US" dirty="0"/>
          </a:p>
        </p:txBody>
      </p:sp>
    </p:spTree>
    <p:extLst>
      <p:ext uri="{BB962C8B-B14F-4D97-AF65-F5344CB8AC3E}">
        <p14:creationId xmlns:p14="http://schemas.microsoft.com/office/powerpoint/2010/main" val="3276522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err="1" smtClean="0"/>
              <a:t>Kronig</a:t>
            </a:r>
            <a:r>
              <a:rPr lang="en-US" sz="2400" dirty="0"/>
              <a:t> </a:t>
            </a:r>
            <a:r>
              <a:rPr lang="en-US" sz="2400" dirty="0" smtClean="0"/>
              <a:t>– Penney Model</a:t>
            </a:r>
            <a:endParaRPr lang="en-US" sz="2400" dirty="0"/>
          </a:p>
        </p:txBody>
      </p:sp>
      <p:pic>
        <p:nvPicPr>
          <p:cNvPr id="6" name="Picture 5"/>
          <p:cNvPicPr>
            <a:picLocks noChangeAspect="1"/>
          </p:cNvPicPr>
          <p:nvPr/>
        </p:nvPicPr>
        <p:blipFill>
          <a:blip r:embed="rId2"/>
          <a:stretch>
            <a:fillRect/>
          </a:stretch>
        </p:blipFill>
        <p:spPr>
          <a:xfrm>
            <a:off x="4291243" y="0"/>
            <a:ext cx="3866549" cy="1567520"/>
          </a:xfrm>
          <a:prstGeom prst="rect">
            <a:avLst/>
          </a:prstGeom>
        </p:spPr>
      </p:pic>
      <p:sp>
        <p:nvSpPr>
          <p:cNvPr id="17" name="TextBox 16"/>
          <p:cNvSpPr txBox="1"/>
          <p:nvPr/>
        </p:nvSpPr>
        <p:spPr>
          <a:xfrm>
            <a:off x="457200" y="1630914"/>
            <a:ext cx="4467890" cy="2308324"/>
          </a:xfrm>
          <a:prstGeom prst="rect">
            <a:avLst/>
          </a:prstGeom>
          <a:noFill/>
        </p:spPr>
        <p:txBody>
          <a:bodyPr wrap="none" rtlCol="0">
            <a:spAutoFit/>
          </a:bodyPr>
          <a:lstStyle/>
          <a:p>
            <a:r>
              <a:rPr lang="en-US" dirty="0" smtClean="0"/>
              <a:t>A,B,C,D chosen to make </a:t>
            </a:r>
            <a:r>
              <a:rPr lang="en-US" dirty="0" smtClean="0">
                <a:latin typeface="Symbol" charset="2"/>
                <a:cs typeface="Symbol" charset="2"/>
              </a:rPr>
              <a:t>y </a:t>
            </a:r>
            <a:r>
              <a:rPr lang="en-US" dirty="0" smtClean="0">
                <a:cs typeface="Symbol" charset="2"/>
              </a:rPr>
              <a:t>and </a:t>
            </a:r>
            <a:r>
              <a:rPr lang="en-US" dirty="0" smtClean="0">
                <a:latin typeface="Symbol" charset="2"/>
                <a:cs typeface="Symbol" charset="2"/>
              </a:rPr>
              <a:t>y’</a:t>
            </a:r>
            <a:r>
              <a:rPr lang="en-US" dirty="0" smtClean="0">
                <a:cs typeface="Symbol" charset="2"/>
              </a:rPr>
              <a:t> continuous</a:t>
            </a:r>
          </a:p>
          <a:p>
            <a:endParaRPr lang="en-US" dirty="0">
              <a:cs typeface="Symbol" charset="2"/>
            </a:endParaRPr>
          </a:p>
          <a:p>
            <a:endParaRPr lang="en-US" dirty="0" smtClean="0">
              <a:cs typeface="Symbol" charset="2"/>
            </a:endParaRPr>
          </a:p>
          <a:p>
            <a:r>
              <a:rPr lang="en-US" dirty="0" smtClean="0">
                <a:cs typeface="Symbol" charset="2"/>
              </a:rPr>
              <a:t>At x = 0</a:t>
            </a:r>
          </a:p>
          <a:p>
            <a:endParaRPr lang="en-US" dirty="0">
              <a:cs typeface="Symbol" charset="2"/>
            </a:endParaRPr>
          </a:p>
          <a:p>
            <a:endParaRPr lang="en-US" dirty="0" smtClean="0">
              <a:cs typeface="Symbol" charset="2"/>
            </a:endParaRPr>
          </a:p>
          <a:p>
            <a:endParaRPr lang="en-US" dirty="0">
              <a:cs typeface="Symbol" charset="2"/>
            </a:endParaRPr>
          </a:p>
          <a:p>
            <a:r>
              <a:rPr lang="en-US" dirty="0" smtClean="0">
                <a:cs typeface="Symbol" charset="2"/>
              </a:rPr>
              <a:t>At x=a </a:t>
            </a:r>
            <a:endParaRPr lang="en-US" dirty="0"/>
          </a:p>
        </p:txBody>
      </p:sp>
      <p:pic>
        <p:nvPicPr>
          <p:cNvPr id="3" name="Picture 2"/>
          <p:cNvPicPr>
            <a:picLocks noChangeAspect="1"/>
          </p:cNvPicPr>
          <p:nvPr/>
        </p:nvPicPr>
        <p:blipFill>
          <a:blip r:embed="rId3"/>
          <a:stretch>
            <a:fillRect/>
          </a:stretch>
        </p:blipFill>
        <p:spPr>
          <a:xfrm>
            <a:off x="1788984" y="2204328"/>
            <a:ext cx="2887749" cy="970672"/>
          </a:xfrm>
          <a:prstGeom prst="rect">
            <a:avLst/>
          </a:prstGeom>
        </p:spPr>
      </p:pic>
      <p:pic>
        <p:nvPicPr>
          <p:cNvPr id="4" name="Picture 3"/>
          <p:cNvPicPr>
            <a:picLocks noChangeAspect="1"/>
          </p:cNvPicPr>
          <p:nvPr/>
        </p:nvPicPr>
        <p:blipFill>
          <a:blip r:embed="rId4"/>
          <a:stretch>
            <a:fillRect/>
          </a:stretch>
        </p:blipFill>
        <p:spPr>
          <a:xfrm>
            <a:off x="1358259" y="3311523"/>
            <a:ext cx="4480493" cy="904714"/>
          </a:xfrm>
          <a:prstGeom prst="rect">
            <a:avLst/>
          </a:prstGeom>
        </p:spPr>
      </p:pic>
      <p:sp>
        <p:nvSpPr>
          <p:cNvPr id="7" name="TextBox 6"/>
          <p:cNvSpPr txBox="1"/>
          <p:nvPr/>
        </p:nvSpPr>
        <p:spPr>
          <a:xfrm>
            <a:off x="263709" y="4376140"/>
            <a:ext cx="4413024" cy="369332"/>
          </a:xfrm>
          <a:prstGeom prst="rect">
            <a:avLst/>
          </a:prstGeom>
          <a:noFill/>
        </p:spPr>
        <p:txBody>
          <a:bodyPr wrap="none" rtlCol="0">
            <a:spAutoFit/>
          </a:bodyPr>
          <a:lstStyle/>
          <a:p>
            <a:r>
              <a:rPr lang="en-US" dirty="0" smtClean="0"/>
              <a:t>(Used solution for –b&lt;x&lt;0, translated by </a:t>
            </a:r>
            <a:r>
              <a:rPr lang="en-US" dirty="0" err="1" smtClean="0"/>
              <a:t>a+b</a:t>
            </a:r>
            <a:r>
              <a:rPr lang="en-US" dirty="0" smtClean="0"/>
              <a:t>)</a:t>
            </a:r>
            <a:endParaRPr lang="en-US" dirty="0"/>
          </a:p>
        </p:txBody>
      </p:sp>
      <p:sp>
        <p:nvSpPr>
          <p:cNvPr id="18" name="TextBox 17"/>
          <p:cNvSpPr txBox="1"/>
          <p:nvPr/>
        </p:nvSpPr>
        <p:spPr>
          <a:xfrm>
            <a:off x="837300" y="4745472"/>
            <a:ext cx="7320492" cy="923330"/>
          </a:xfrm>
          <a:prstGeom prst="rect">
            <a:avLst/>
          </a:prstGeom>
          <a:noFill/>
        </p:spPr>
        <p:txBody>
          <a:bodyPr wrap="square" rtlCol="0">
            <a:spAutoFit/>
          </a:bodyPr>
          <a:lstStyle/>
          <a:p>
            <a:r>
              <a:rPr lang="en-US" dirty="0" smtClean="0"/>
              <a:t>Now, the exact amplitude of the wave is indeterminate, so this system of equations must be underdetermined, i.e. they must NOT be linearly independent, i.e. the 4x4 determinant must be zero. </a:t>
            </a:r>
            <a:endParaRPr lang="en-US" dirty="0"/>
          </a:p>
        </p:txBody>
      </p:sp>
      <p:pic>
        <p:nvPicPr>
          <p:cNvPr id="19" name="Picture 18"/>
          <p:cNvPicPr>
            <a:picLocks noChangeAspect="1"/>
          </p:cNvPicPr>
          <p:nvPr/>
        </p:nvPicPr>
        <p:blipFill>
          <a:blip r:embed="rId5"/>
          <a:stretch>
            <a:fillRect/>
          </a:stretch>
        </p:blipFill>
        <p:spPr>
          <a:xfrm>
            <a:off x="457200" y="5910074"/>
            <a:ext cx="5381552" cy="489232"/>
          </a:xfrm>
          <a:prstGeom prst="rect">
            <a:avLst/>
          </a:prstGeom>
        </p:spPr>
      </p:pic>
    </p:spTree>
    <p:extLst>
      <p:ext uri="{BB962C8B-B14F-4D97-AF65-F5344CB8AC3E}">
        <p14:creationId xmlns:p14="http://schemas.microsoft.com/office/powerpoint/2010/main" val="26345965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err="1" smtClean="0"/>
              <a:t>Kronig</a:t>
            </a:r>
            <a:r>
              <a:rPr lang="en-US" sz="2400" dirty="0"/>
              <a:t> </a:t>
            </a:r>
            <a:r>
              <a:rPr lang="en-US" sz="2400" dirty="0" smtClean="0"/>
              <a:t>– Penney Model</a:t>
            </a:r>
            <a:endParaRPr lang="en-US" sz="2400" dirty="0"/>
          </a:p>
        </p:txBody>
      </p:sp>
      <p:pic>
        <p:nvPicPr>
          <p:cNvPr id="6" name="Picture 5"/>
          <p:cNvPicPr>
            <a:picLocks noChangeAspect="1"/>
          </p:cNvPicPr>
          <p:nvPr/>
        </p:nvPicPr>
        <p:blipFill>
          <a:blip r:embed="rId2"/>
          <a:stretch>
            <a:fillRect/>
          </a:stretch>
        </p:blipFill>
        <p:spPr>
          <a:xfrm>
            <a:off x="4291243" y="0"/>
            <a:ext cx="3866549" cy="1567520"/>
          </a:xfrm>
          <a:prstGeom prst="rect">
            <a:avLst/>
          </a:prstGeom>
        </p:spPr>
      </p:pic>
      <p:pic>
        <p:nvPicPr>
          <p:cNvPr id="19" name="Picture 18"/>
          <p:cNvPicPr>
            <a:picLocks noChangeAspect="1"/>
          </p:cNvPicPr>
          <p:nvPr/>
        </p:nvPicPr>
        <p:blipFill>
          <a:blip r:embed="rId3"/>
          <a:stretch>
            <a:fillRect/>
          </a:stretch>
        </p:blipFill>
        <p:spPr>
          <a:xfrm>
            <a:off x="333721" y="1834967"/>
            <a:ext cx="5822547" cy="529322"/>
          </a:xfrm>
          <a:prstGeom prst="rect">
            <a:avLst/>
          </a:prstGeom>
        </p:spPr>
      </p:pic>
      <p:sp>
        <p:nvSpPr>
          <p:cNvPr id="5" name="TextBox 4"/>
          <p:cNvSpPr txBox="1"/>
          <p:nvPr/>
        </p:nvSpPr>
        <p:spPr>
          <a:xfrm>
            <a:off x="457200" y="2699097"/>
            <a:ext cx="7471779" cy="2031325"/>
          </a:xfrm>
          <a:prstGeom prst="rect">
            <a:avLst/>
          </a:prstGeom>
          <a:noFill/>
        </p:spPr>
        <p:txBody>
          <a:bodyPr wrap="none" rtlCol="0">
            <a:spAutoFit/>
          </a:bodyPr>
          <a:lstStyle/>
          <a:p>
            <a:r>
              <a:rPr lang="en-US" dirty="0" smtClean="0"/>
              <a:t>What a mess! Simpler if we let U</a:t>
            </a:r>
            <a:r>
              <a:rPr lang="en-US" baseline="-25000" dirty="0" smtClean="0"/>
              <a:t>0</a:t>
            </a:r>
            <a:r>
              <a:rPr lang="en-US" dirty="0" smtClean="0"/>
              <a:t> -&gt; infinity, b -&gt; 0. (Delta function potentials)</a:t>
            </a:r>
          </a:p>
          <a:p>
            <a:endParaRPr lang="en-US" dirty="0"/>
          </a:p>
          <a:p>
            <a:r>
              <a:rPr lang="en-US" dirty="0" smtClean="0"/>
              <a:t>If we keep U</a:t>
            </a:r>
            <a:r>
              <a:rPr lang="en-US" baseline="-25000" dirty="0" smtClean="0"/>
              <a:t>0</a:t>
            </a:r>
            <a:r>
              <a:rPr lang="en-US" dirty="0" smtClean="0"/>
              <a:t>*b finite, then Q</a:t>
            </a:r>
            <a:r>
              <a:rPr lang="en-US" baseline="30000" dirty="0" smtClean="0"/>
              <a:t>2</a:t>
            </a:r>
            <a:r>
              <a:rPr lang="en-US" dirty="0" smtClean="0"/>
              <a:t>b is finite, we can write Q</a:t>
            </a:r>
            <a:r>
              <a:rPr lang="en-US" baseline="30000" dirty="0" smtClean="0"/>
              <a:t>2</a:t>
            </a:r>
            <a:r>
              <a:rPr lang="en-US" dirty="0" smtClean="0"/>
              <a:t>ab/2 = P (</a:t>
            </a:r>
            <a:r>
              <a:rPr lang="en-US" dirty="0" err="1" smtClean="0"/>
              <a:t>def</a:t>
            </a:r>
            <a:r>
              <a:rPr lang="en-US" dirty="0" smtClean="0"/>
              <a:t> of P).</a:t>
            </a:r>
          </a:p>
          <a:p>
            <a:endParaRPr lang="en-US" dirty="0"/>
          </a:p>
          <a:p>
            <a:r>
              <a:rPr lang="en-US" dirty="0" smtClean="0"/>
              <a:t>Q</a:t>
            </a:r>
            <a:r>
              <a:rPr lang="en-US" baseline="30000" dirty="0" smtClean="0"/>
              <a:t>2</a:t>
            </a:r>
            <a:r>
              <a:rPr lang="en-US" dirty="0" smtClean="0"/>
              <a:t>&gt;&gt; K (of course! It’s infinity). Also </a:t>
            </a:r>
            <a:r>
              <a:rPr lang="en-US" dirty="0" err="1" smtClean="0"/>
              <a:t>Qb</a:t>
            </a:r>
            <a:r>
              <a:rPr lang="en-US" dirty="0" smtClean="0"/>
              <a:t> ~ 1/Q &lt;&lt; 1.</a:t>
            </a:r>
          </a:p>
          <a:p>
            <a:endParaRPr lang="en-US" dirty="0"/>
          </a:p>
          <a:p>
            <a:r>
              <a:rPr lang="en-US" dirty="0" err="1"/>
              <a:t>s</a:t>
            </a:r>
            <a:r>
              <a:rPr lang="en-US" dirty="0" err="1" smtClean="0"/>
              <a:t>inh</a:t>
            </a:r>
            <a:r>
              <a:rPr lang="en-US" dirty="0" smtClean="0"/>
              <a:t> x = x for small x, </a:t>
            </a:r>
            <a:r>
              <a:rPr lang="en-US" dirty="0" err="1" smtClean="0"/>
              <a:t>cosh</a:t>
            </a:r>
            <a:r>
              <a:rPr lang="en-US" dirty="0" smtClean="0"/>
              <a:t> x = 1 for small x</a:t>
            </a:r>
            <a:endParaRPr lang="en-US" dirty="0"/>
          </a:p>
        </p:txBody>
      </p:sp>
      <p:pic>
        <p:nvPicPr>
          <p:cNvPr id="8" name="Picture 7"/>
          <p:cNvPicPr>
            <a:picLocks noChangeAspect="1"/>
          </p:cNvPicPr>
          <p:nvPr/>
        </p:nvPicPr>
        <p:blipFill>
          <a:blip r:embed="rId4"/>
          <a:stretch>
            <a:fillRect/>
          </a:stretch>
        </p:blipFill>
        <p:spPr>
          <a:xfrm>
            <a:off x="457199" y="5141622"/>
            <a:ext cx="3709813" cy="556472"/>
          </a:xfrm>
          <a:prstGeom prst="rect">
            <a:avLst/>
          </a:prstGeom>
        </p:spPr>
      </p:pic>
    </p:spTree>
    <p:extLst>
      <p:ext uri="{BB962C8B-B14F-4D97-AF65-F5344CB8AC3E}">
        <p14:creationId xmlns:p14="http://schemas.microsoft.com/office/powerpoint/2010/main" val="6147224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err="1" smtClean="0"/>
              <a:t>Kronig</a:t>
            </a:r>
            <a:r>
              <a:rPr lang="en-US" sz="2400" dirty="0"/>
              <a:t> </a:t>
            </a:r>
            <a:r>
              <a:rPr lang="en-US" sz="2400" dirty="0" smtClean="0"/>
              <a:t>– Penney Model – Delta function potentials</a:t>
            </a:r>
            <a:endParaRPr lang="en-US" sz="2400" dirty="0"/>
          </a:p>
        </p:txBody>
      </p:sp>
      <p:pic>
        <p:nvPicPr>
          <p:cNvPr id="8" name="Picture 7"/>
          <p:cNvPicPr>
            <a:picLocks noChangeAspect="1"/>
          </p:cNvPicPr>
          <p:nvPr/>
        </p:nvPicPr>
        <p:blipFill>
          <a:blip r:embed="rId2"/>
          <a:stretch>
            <a:fillRect/>
          </a:stretch>
        </p:blipFill>
        <p:spPr>
          <a:xfrm>
            <a:off x="333721" y="1011048"/>
            <a:ext cx="3709813" cy="556472"/>
          </a:xfrm>
          <a:prstGeom prst="rect">
            <a:avLst/>
          </a:prstGeom>
        </p:spPr>
      </p:pic>
      <p:pic>
        <p:nvPicPr>
          <p:cNvPr id="3" name="Picture 2"/>
          <p:cNvPicPr>
            <a:picLocks noChangeAspect="1"/>
          </p:cNvPicPr>
          <p:nvPr/>
        </p:nvPicPr>
        <p:blipFill>
          <a:blip r:embed="rId3"/>
          <a:stretch>
            <a:fillRect/>
          </a:stretch>
        </p:blipFill>
        <p:spPr>
          <a:xfrm>
            <a:off x="599750" y="1567520"/>
            <a:ext cx="6033171" cy="3297198"/>
          </a:xfrm>
          <a:prstGeom prst="rect">
            <a:avLst/>
          </a:prstGeom>
        </p:spPr>
      </p:pic>
      <p:sp>
        <p:nvSpPr>
          <p:cNvPr id="4" name="TextBox 3"/>
          <p:cNvSpPr txBox="1"/>
          <p:nvPr/>
        </p:nvSpPr>
        <p:spPr>
          <a:xfrm>
            <a:off x="599749" y="5239423"/>
            <a:ext cx="7338133" cy="923330"/>
          </a:xfrm>
          <a:prstGeom prst="rect">
            <a:avLst/>
          </a:prstGeom>
          <a:noFill/>
        </p:spPr>
        <p:txBody>
          <a:bodyPr wrap="square" rtlCol="0">
            <a:spAutoFit/>
          </a:bodyPr>
          <a:lstStyle/>
          <a:p>
            <a:r>
              <a:rPr lang="en-US" dirty="0" smtClean="0"/>
              <a:t>Plot of the left hand side of the KP equation. </a:t>
            </a:r>
          </a:p>
          <a:p>
            <a:r>
              <a:rPr lang="en-US" dirty="0" smtClean="0"/>
              <a:t>There are no solutions if the LHS is not between ± 1.</a:t>
            </a:r>
          </a:p>
          <a:p>
            <a:r>
              <a:rPr lang="en-US" dirty="0" smtClean="0"/>
              <a:t>These are the band gaps.  </a:t>
            </a:r>
            <a:endParaRPr lang="en-US" dirty="0"/>
          </a:p>
        </p:txBody>
      </p:sp>
    </p:spTree>
    <p:extLst>
      <p:ext uri="{BB962C8B-B14F-4D97-AF65-F5344CB8AC3E}">
        <p14:creationId xmlns:p14="http://schemas.microsoft.com/office/powerpoint/2010/main" val="33414137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54" y="10021"/>
            <a:ext cx="8229600" cy="483932"/>
          </a:xfrm>
        </p:spPr>
        <p:txBody>
          <a:bodyPr>
            <a:normAutofit/>
          </a:bodyPr>
          <a:lstStyle/>
          <a:p>
            <a:pPr algn="l"/>
            <a:r>
              <a:rPr lang="en-US" sz="2400" dirty="0" err="1" smtClean="0"/>
              <a:t>Kronig</a:t>
            </a:r>
            <a:r>
              <a:rPr lang="en-US" sz="2400" dirty="0"/>
              <a:t> </a:t>
            </a:r>
            <a:r>
              <a:rPr lang="en-US" sz="2400" dirty="0" smtClean="0"/>
              <a:t>– Penney Model– Delta function potentials</a:t>
            </a:r>
            <a:endParaRPr lang="en-US" sz="2400" dirty="0"/>
          </a:p>
        </p:txBody>
      </p:sp>
      <p:pic>
        <p:nvPicPr>
          <p:cNvPr id="3" name="Picture 2"/>
          <p:cNvPicPr>
            <a:picLocks noChangeAspect="1"/>
          </p:cNvPicPr>
          <p:nvPr/>
        </p:nvPicPr>
        <p:blipFill rotWithShape="1">
          <a:blip r:embed="rId2"/>
          <a:srcRect b="33206"/>
          <a:stretch/>
        </p:blipFill>
        <p:spPr>
          <a:xfrm>
            <a:off x="425954" y="667820"/>
            <a:ext cx="5060005" cy="1847088"/>
          </a:xfrm>
          <a:prstGeom prst="rect">
            <a:avLst/>
          </a:prstGeom>
        </p:spPr>
      </p:pic>
      <p:pic>
        <p:nvPicPr>
          <p:cNvPr id="8" name="Picture 7"/>
          <p:cNvPicPr>
            <a:picLocks noChangeAspect="1"/>
          </p:cNvPicPr>
          <p:nvPr/>
        </p:nvPicPr>
        <p:blipFill>
          <a:blip r:embed="rId3"/>
          <a:stretch>
            <a:fillRect/>
          </a:stretch>
        </p:blipFill>
        <p:spPr>
          <a:xfrm>
            <a:off x="4002786" y="946056"/>
            <a:ext cx="3709813" cy="556472"/>
          </a:xfrm>
          <a:prstGeom prst="rect">
            <a:avLst/>
          </a:prstGeom>
        </p:spPr>
      </p:pic>
      <p:pic>
        <p:nvPicPr>
          <p:cNvPr id="5" name="Picture 4"/>
          <p:cNvPicPr>
            <a:picLocks noChangeAspect="1"/>
          </p:cNvPicPr>
          <p:nvPr/>
        </p:nvPicPr>
        <p:blipFill>
          <a:blip r:embed="rId4"/>
          <a:stretch>
            <a:fillRect/>
          </a:stretch>
        </p:blipFill>
        <p:spPr>
          <a:xfrm>
            <a:off x="976901" y="2514908"/>
            <a:ext cx="3215799" cy="3941315"/>
          </a:xfrm>
          <a:prstGeom prst="rect">
            <a:avLst/>
          </a:prstGeom>
        </p:spPr>
      </p:pic>
      <p:sp>
        <p:nvSpPr>
          <p:cNvPr id="6" name="TextBox 5"/>
          <p:cNvSpPr txBox="1"/>
          <p:nvPr/>
        </p:nvSpPr>
        <p:spPr>
          <a:xfrm>
            <a:off x="4656891" y="2946072"/>
            <a:ext cx="3055708" cy="923330"/>
          </a:xfrm>
          <a:prstGeom prst="rect">
            <a:avLst/>
          </a:prstGeom>
          <a:noFill/>
        </p:spPr>
        <p:txBody>
          <a:bodyPr wrap="square" rtlCol="0">
            <a:spAutoFit/>
          </a:bodyPr>
          <a:lstStyle/>
          <a:p>
            <a:r>
              <a:rPr lang="en-US" dirty="0" smtClean="0"/>
              <a:t>Again: k is not the “real momentum” of the electron… it is the crystal momentum.</a:t>
            </a:r>
          </a:p>
        </p:txBody>
      </p:sp>
      <p:sp>
        <p:nvSpPr>
          <p:cNvPr id="4" name="Rectangle 3"/>
          <p:cNvSpPr/>
          <p:nvPr/>
        </p:nvSpPr>
        <p:spPr>
          <a:xfrm>
            <a:off x="4453466" y="5645835"/>
            <a:ext cx="4572000" cy="369332"/>
          </a:xfrm>
          <a:prstGeom prst="rect">
            <a:avLst/>
          </a:prstGeom>
        </p:spPr>
        <p:txBody>
          <a:bodyPr>
            <a:spAutoFit/>
          </a:bodyPr>
          <a:lstStyle/>
          <a:p>
            <a:r>
              <a:rPr lang="en-US" dirty="0" smtClean="0">
                <a:hlinkClick r:id="rId5"/>
              </a:rPr>
              <a:t>Kronig Kalculator</a:t>
            </a:r>
            <a:endParaRPr lang="en-US" dirty="0"/>
          </a:p>
        </p:txBody>
      </p:sp>
    </p:spTree>
    <p:extLst>
      <p:ext uri="{BB962C8B-B14F-4D97-AF65-F5344CB8AC3E}">
        <p14:creationId xmlns:p14="http://schemas.microsoft.com/office/powerpoint/2010/main" val="25971006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7894"/>
            <a:ext cx="7772400" cy="687575"/>
          </a:xfrm>
        </p:spPr>
        <p:txBody>
          <a:bodyPr>
            <a:normAutofit/>
          </a:bodyPr>
          <a:lstStyle/>
          <a:p>
            <a:r>
              <a:rPr lang="en-US" sz="2400" dirty="0" smtClean="0"/>
              <a:t>The </a:t>
            </a:r>
            <a:r>
              <a:rPr lang="en-US" sz="2400" b="1" dirty="0" smtClean="0"/>
              <a:t>Central </a:t>
            </a:r>
            <a:r>
              <a:rPr lang="en-US" sz="2400" dirty="0" smtClean="0"/>
              <a:t>Equation</a:t>
            </a:r>
            <a:endParaRPr lang="en-US" sz="2400" dirty="0"/>
          </a:p>
        </p:txBody>
      </p:sp>
      <p:sp>
        <p:nvSpPr>
          <p:cNvPr id="4" name="TextBox 3"/>
          <p:cNvSpPr txBox="1"/>
          <p:nvPr/>
        </p:nvSpPr>
        <p:spPr>
          <a:xfrm>
            <a:off x="442250" y="1086169"/>
            <a:ext cx="7888951" cy="3139321"/>
          </a:xfrm>
          <a:prstGeom prst="rect">
            <a:avLst/>
          </a:prstGeom>
          <a:noFill/>
        </p:spPr>
        <p:txBody>
          <a:bodyPr wrap="square" rtlCol="0">
            <a:spAutoFit/>
          </a:bodyPr>
          <a:lstStyle/>
          <a:p>
            <a:r>
              <a:rPr lang="en-US" dirty="0" smtClean="0"/>
              <a:t>The Central Equation is a restatement of the </a:t>
            </a:r>
            <a:r>
              <a:rPr lang="en-US" dirty="0" err="1" smtClean="0"/>
              <a:t>Schroedinger</a:t>
            </a:r>
            <a:r>
              <a:rPr lang="en-US" dirty="0" smtClean="0"/>
              <a:t> Equation in reciprocal space.</a:t>
            </a:r>
          </a:p>
          <a:p>
            <a:endParaRPr lang="en-US" dirty="0"/>
          </a:p>
          <a:p>
            <a:r>
              <a:rPr lang="en-US" dirty="0" smtClean="0"/>
              <a:t>You would think that there’s no advantage in writing the SE in reciprocal, or momentum space. After all, momentum can take on any value, just like position. So we might expect to replace one differential equation (for position) with a similar one (for momentum.) </a:t>
            </a:r>
          </a:p>
          <a:p>
            <a:endParaRPr lang="en-US" dirty="0"/>
          </a:p>
          <a:p>
            <a:r>
              <a:rPr lang="en-US" dirty="0" smtClean="0"/>
              <a:t>In fact, because the potential energy is periodic, we will find a great advantage in working in reciprocal space. The potential energy can be written as a Fourier series in the reciprocal lattice vectors.  In 1D:</a:t>
            </a:r>
            <a:endParaRPr lang="en-US" dirty="0"/>
          </a:p>
        </p:txBody>
      </p:sp>
      <p:pic>
        <p:nvPicPr>
          <p:cNvPr id="3" name="Picture 2"/>
          <p:cNvPicPr>
            <a:picLocks noChangeAspect="1"/>
          </p:cNvPicPr>
          <p:nvPr/>
        </p:nvPicPr>
        <p:blipFill>
          <a:blip r:embed="rId2"/>
          <a:stretch>
            <a:fillRect/>
          </a:stretch>
        </p:blipFill>
        <p:spPr>
          <a:xfrm>
            <a:off x="442249" y="4225490"/>
            <a:ext cx="2327655" cy="854456"/>
          </a:xfrm>
          <a:prstGeom prst="rect">
            <a:avLst/>
          </a:prstGeom>
        </p:spPr>
      </p:pic>
      <p:sp>
        <p:nvSpPr>
          <p:cNvPr id="5" name="TextBox 4"/>
          <p:cNvSpPr txBox="1"/>
          <p:nvPr/>
        </p:nvSpPr>
        <p:spPr>
          <a:xfrm>
            <a:off x="685801" y="5621866"/>
            <a:ext cx="7645400" cy="646331"/>
          </a:xfrm>
          <a:prstGeom prst="rect">
            <a:avLst/>
          </a:prstGeom>
          <a:noFill/>
        </p:spPr>
        <p:txBody>
          <a:bodyPr wrap="square" rtlCol="0">
            <a:spAutoFit/>
          </a:bodyPr>
          <a:lstStyle/>
          <a:p>
            <a:r>
              <a:rPr lang="en-US" dirty="0" smtClean="0"/>
              <a:t>For a Coulomb potential, U</a:t>
            </a:r>
            <a:r>
              <a:rPr lang="en-US" baseline="-25000" dirty="0" smtClean="0"/>
              <a:t>G</a:t>
            </a:r>
            <a:r>
              <a:rPr lang="en-US" dirty="0" smtClean="0"/>
              <a:t> falls like 1/G</a:t>
            </a:r>
            <a:r>
              <a:rPr lang="en-US" baseline="30000" dirty="0" smtClean="0"/>
              <a:t>2</a:t>
            </a:r>
            <a:r>
              <a:rPr lang="en-US" dirty="0" smtClean="0"/>
              <a:t>… we won’t need to use all G’s to get a good approximation. </a:t>
            </a:r>
          </a:p>
        </p:txBody>
      </p:sp>
      <p:pic>
        <p:nvPicPr>
          <p:cNvPr id="6" name="Picture 5"/>
          <p:cNvPicPr>
            <a:picLocks noChangeAspect="1"/>
          </p:cNvPicPr>
          <p:nvPr/>
        </p:nvPicPr>
        <p:blipFill>
          <a:blip r:embed="rId3"/>
          <a:stretch>
            <a:fillRect/>
          </a:stretch>
        </p:blipFill>
        <p:spPr>
          <a:xfrm>
            <a:off x="3204632" y="4470345"/>
            <a:ext cx="4919415" cy="948321"/>
          </a:xfrm>
          <a:prstGeom prst="rect">
            <a:avLst/>
          </a:prstGeom>
        </p:spPr>
      </p:pic>
    </p:spTree>
    <p:extLst>
      <p:ext uri="{BB962C8B-B14F-4D97-AF65-F5344CB8AC3E}">
        <p14:creationId xmlns:p14="http://schemas.microsoft.com/office/powerpoint/2010/main" val="16846146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85799" y="355599"/>
            <a:ext cx="1221739" cy="626533"/>
          </a:xfrm>
          <a:prstGeom prst="rect">
            <a:avLst/>
          </a:prstGeom>
        </p:spPr>
      </p:pic>
      <p:pic>
        <p:nvPicPr>
          <p:cNvPr id="9" name="Picture 8"/>
          <p:cNvPicPr>
            <a:picLocks noChangeAspect="1"/>
          </p:cNvPicPr>
          <p:nvPr/>
        </p:nvPicPr>
        <p:blipFill>
          <a:blip r:embed="rId4"/>
          <a:stretch>
            <a:fillRect/>
          </a:stretch>
        </p:blipFill>
        <p:spPr>
          <a:xfrm>
            <a:off x="685798" y="1138767"/>
            <a:ext cx="5952977" cy="910166"/>
          </a:xfrm>
          <a:prstGeom prst="rect">
            <a:avLst/>
          </a:prstGeom>
        </p:spPr>
      </p:pic>
      <p:pic>
        <p:nvPicPr>
          <p:cNvPr id="10" name="Picture 9"/>
          <p:cNvPicPr>
            <a:picLocks noChangeAspect="1"/>
          </p:cNvPicPr>
          <p:nvPr/>
        </p:nvPicPr>
        <p:blipFill>
          <a:blip r:embed="rId5"/>
          <a:stretch>
            <a:fillRect/>
          </a:stretch>
        </p:blipFill>
        <p:spPr>
          <a:xfrm>
            <a:off x="685798" y="2357966"/>
            <a:ext cx="1926307" cy="791633"/>
          </a:xfrm>
          <a:prstGeom prst="rect">
            <a:avLst/>
          </a:prstGeom>
        </p:spPr>
      </p:pic>
      <p:sp>
        <p:nvSpPr>
          <p:cNvPr id="11" name="TextBox 10"/>
          <p:cNvSpPr txBox="1"/>
          <p:nvPr/>
        </p:nvSpPr>
        <p:spPr>
          <a:xfrm>
            <a:off x="2844800" y="2359566"/>
            <a:ext cx="5588000" cy="646331"/>
          </a:xfrm>
          <a:prstGeom prst="rect">
            <a:avLst/>
          </a:prstGeom>
          <a:noFill/>
        </p:spPr>
        <p:txBody>
          <a:bodyPr wrap="square" rtlCol="0">
            <a:spAutoFit/>
          </a:bodyPr>
          <a:lstStyle/>
          <a:p>
            <a:r>
              <a:rPr lang="en-US" dirty="0" smtClean="0"/>
              <a:t>Note: this sum is NOT just over reciprocal lattice vectors!  It’s over all k’s… it’s only a sum because we use PBCs.</a:t>
            </a:r>
          </a:p>
        </p:txBody>
      </p:sp>
      <p:graphicFrame>
        <p:nvGraphicFramePr>
          <p:cNvPr id="12" name="Object 11"/>
          <p:cNvGraphicFramePr>
            <a:graphicFrameLocks noChangeAspect="1"/>
          </p:cNvGraphicFramePr>
          <p:nvPr>
            <p:extLst>
              <p:ext uri="{D42A27DB-BD31-4B8C-83A1-F6EECF244321}">
                <p14:modId xmlns:p14="http://schemas.microsoft.com/office/powerpoint/2010/main" val="1347757882"/>
              </p:ext>
            </p:extLst>
          </p:nvPr>
        </p:nvGraphicFramePr>
        <p:xfrm>
          <a:off x="4213225" y="3070225"/>
          <a:ext cx="1081088" cy="957263"/>
        </p:xfrm>
        <a:graphic>
          <a:graphicData uri="http://schemas.openxmlformats.org/presentationml/2006/ole">
            <mc:AlternateContent xmlns:mc="http://schemas.openxmlformats.org/markup-compatibility/2006">
              <mc:Choice xmlns:v="urn:schemas-microsoft-com:vml" Requires="v">
                <p:oleObj spid="_x0000_s1037" name="Equation" r:id="rId6" imgW="673100" imgH="596900" progId="Equation.3">
                  <p:embed/>
                </p:oleObj>
              </mc:Choice>
              <mc:Fallback>
                <p:oleObj name="Equation" r:id="rId6" imgW="673100" imgH="596900" progId="Equation.3">
                  <p:embed/>
                  <p:pic>
                    <p:nvPicPr>
                      <p:cNvPr id="0" name=""/>
                      <p:cNvPicPr/>
                      <p:nvPr/>
                    </p:nvPicPr>
                    <p:blipFill>
                      <a:blip r:embed="rId7"/>
                      <a:stretch>
                        <a:fillRect/>
                      </a:stretch>
                    </p:blipFill>
                    <p:spPr>
                      <a:xfrm>
                        <a:off x="4213225" y="3070225"/>
                        <a:ext cx="1081088" cy="957263"/>
                      </a:xfrm>
                      <a:prstGeom prst="rect">
                        <a:avLst/>
                      </a:prstGeom>
                    </p:spPr>
                  </p:pic>
                </p:oleObj>
              </mc:Fallback>
            </mc:AlternateContent>
          </a:graphicData>
        </a:graphic>
      </p:graphicFrame>
      <p:pic>
        <p:nvPicPr>
          <p:cNvPr id="15" name="Picture 14"/>
          <p:cNvPicPr>
            <a:picLocks noChangeAspect="1"/>
          </p:cNvPicPr>
          <p:nvPr/>
        </p:nvPicPr>
        <p:blipFill>
          <a:blip r:embed="rId8"/>
          <a:stretch>
            <a:fillRect/>
          </a:stretch>
        </p:blipFill>
        <p:spPr>
          <a:xfrm>
            <a:off x="685798" y="4301065"/>
            <a:ext cx="6930863" cy="1083735"/>
          </a:xfrm>
          <a:prstGeom prst="rect">
            <a:avLst/>
          </a:prstGeom>
        </p:spPr>
      </p:pic>
      <p:sp>
        <p:nvSpPr>
          <p:cNvPr id="16" name="TextBox 15"/>
          <p:cNvSpPr txBox="1"/>
          <p:nvPr/>
        </p:nvSpPr>
        <p:spPr>
          <a:xfrm>
            <a:off x="829733" y="3948665"/>
            <a:ext cx="4969705" cy="369332"/>
          </a:xfrm>
          <a:prstGeom prst="rect">
            <a:avLst/>
          </a:prstGeom>
          <a:noFill/>
        </p:spPr>
        <p:txBody>
          <a:bodyPr wrap="none" rtlCol="0">
            <a:spAutoFit/>
          </a:bodyPr>
          <a:lstStyle/>
          <a:p>
            <a:r>
              <a:rPr lang="en-US" dirty="0" smtClean="0"/>
              <a:t>Substituting in SE gives kinetic and potential terms:</a:t>
            </a:r>
            <a:endParaRPr lang="en-US" dirty="0"/>
          </a:p>
        </p:txBody>
      </p:sp>
      <p:pic>
        <p:nvPicPr>
          <p:cNvPr id="17" name="Picture 16"/>
          <p:cNvPicPr>
            <a:picLocks noChangeAspect="1"/>
          </p:cNvPicPr>
          <p:nvPr/>
        </p:nvPicPr>
        <p:blipFill>
          <a:blip r:embed="rId9"/>
          <a:stretch>
            <a:fillRect/>
          </a:stretch>
        </p:blipFill>
        <p:spPr>
          <a:xfrm>
            <a:off x="685799" y="5384799"/>
            <a:ext cx="4226558" cy="880533"/>
          </a:xfrm>
          <a:prstGeom prst="rect">
            <a:avLst/>
          </a:prstGeom>
        </p:spPr>
      </p:pic>
    </p:spTree>
    <p:extLst>
      <p:ext uri="{BB962C8B-B14F-4D97-AF65-F5344CB8AC3E}">
        <p14:creationId xmlns:p14="http://schemas.microsoft.com/office/powerpoint/2010/main" val="5817037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2030</TotalTime>
  <Words>1502</Words>
  <Application>Microsoft Macintosh PowerPoint</Application>
  <PresentationFormat>On-screen Show (4:3)</PresentationFormat>
  <Paragraphs>153</Paragraphs>
  <Slides>24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Equation</vt:lpstr>
      <vt:lpstr>Solid State Physics Lecture 15 HW 8 Due March 29 Kittel Chapter 7: 3,4,6  The free electron standing wave and the traveling wave are not eigenstates.   To find the exact eigenstates, we will use the Bloch Theorem.   </vt:lpstr>
      <vt:lpstr>PowerPoint Presentation</vt:lpstr>
      <vt:lpstr>Kronig – Penney Model</vt:lpstr>
      <vt:lpstr>Kronig – Penney Model</vt:lpstr>
      <vt:lpstr>Kronig – Penney Model</vt:lpstr>
      <vt:lpstr>Kronig – Penney Model – Delta function potentials</vt:lpstr>
      <vt:lpstr>Kronig – Penney Model– Delta function potentials</vt:lpstr>
      <vt:lpstr>The Central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Lecture 16 Kronig-Penney Model in the Central Equation</vt:lpstr>
      <vt:lpstr>PowerPoint Presentation</vt:lpstr>
      <vt:lpstr>Solution of CE at a BZ boundary</vt:lpstr>
      <vt:lpstr>Solution of CE at a BZ boundary</vt:lpstr>
      <vt:lpstr>Solution of CE NEAR a BZ boundary</vt:lpstr>
      <vt:lpstr>Solution of CE NEAR a BZ boundary</vt:lpstr>
      <vt:lpstr>Each primitive cell contributes one value of k (for each band.) There are 2N orbitals in each band. </vt:lpstr>
      <vt:lpstr>Practice for exam.  </vt:lpstr>
    </vt:vector>
  </TitlesOfParts>
  <Company>UNM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Solid State Physics Lecture 15 HW 8 Due March 22 Kittel Chapter 7: 3,4,6  The free electron standing wave and the traveling wave are not eigenstates.   To find the exact eigenstates, we will use the Bloch Theorem.   </dc:title>
  <dc:creator>James Thomas</dc:creator>
  <cp:lastModifiedBy>James Thomas</cp:lastModifiedBy>
  <cp:revision>27</cp:revision>
  <dcterms:created xsi:type="dcterms:W3CDTF">2016-03-07T16:08:56Z</dcterms:created>
  <dcterms:modified xsi:type="dcterms:W3CDTF">2016-03-10T19:01:58Z</dcterms:modified>
</cp:coreProperties>
</file>