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7" r:id="rId19"/>
    <p:sldId id="276" r:id="rId20"/>
    <p:sldId id="278" r:id="rId21"/>
    <p:sldId id="279" r:id="rId22"/>
    <p:sldId id="288" r:id="rId23"/>
    <p:sldId id="289" r:id="rId24"/>
    <p:sldId id="290" r:id="rId25"/>
    <p:sldId id="291" r:id="rId26"/>
    <p:sldId id="292" r:id="rId27"/>
    <p:sldId id="293" r:id="rId28"/>
    <p:sldId id="287" r:id="rId29"/>
    <p:sldId id="280" r:id="rId30"/>
    <p:sldId id="274" r:id="rId31"/>
    <p:sldId id="275" r:id="rId32"/>
    <p:sldId id="281" r:id="rId33"/>
    <p:sldId id="282" r:id="rId34"/>
    <p:sldId id="284" r:id="rId35"/>
    <p:sldId id="285" r:id="rId36"/>
    <p:sldId id="286"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5" d="100"/>
          <a:sy n="75" d="100"/>
        </p:scale>
        <p:origin x="-56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38.emf"/><Relationship Id="rId3"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05FA42-E173-F94C-A4F5-B865BC87DA4C}" type="datetimeFigureOut">
              <a:rPr lang="en-US" smtClean="0"/>
              <a:t>3/5/16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7DA5E-C066-5846-8CCE-0479936713A7}" type="slidenum">
              <a:rPr lang="en-US" smtClean="0"/>
              <a:t>‹#›</a:t>
            </a:fld>
            <a:endParaRPr lang="en-US"/>
          </a:p>
        </p:txBody>
      </p:sp>
    </p:spTree>
    <p:extLst>
      <p:ext uri="{BB962C8B-B14F-4D97-AF65-F5344CB8AC3E}">
        <p14:creationId xmlns:p14="http://schemas.microsoft.com/office/powerpoint/2010/main" val="285667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05FA42-E173-F94C-A4F5-B865BC87DA4C}" type="datetimeFigureOut">
              <a:rPr lang="en-US" smtClean="0"/>
              <a:t>3/5/16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7DA5E-C066-5846-8CCE-0479936713A7}" type="slidenum">
              <a:rPr lang="en-US" smtClean="0"/>
              <a:t>‹#›</a:t>
            </a:fld>
            <a:endParaRPr lang="en-US"/>
          </a:p>
        </p:txBody>
      </p:sp>
    </p:spTree>
    <p:extLst>
      <p:ext uri="{BB962C8B-B14F-4D97-AF65-F5344CB8AC3E}">
        <p14:creationId xmlns:p14="http://schemas.microsoft.com/office/powerpoint/2010/main" val="1392678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05FA42-E173-F94C-A4F5-B865BC87DA4C}" type="datetimeFigureOut">
              <a:rPr lang="en-US" smtClean="0"/>
              <a:t>3/5/16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7DA5E-C066-5846-8CCE-0479936713A7}" type="slidenum">
              <a:rPr lang="en-US" smtClean="0"/>
              <a:t>‹#›</a:t>
            </a:fld>
            <a:endParaRPr lang="en-US"/>
          </a:p>
        </p:txBody>
      </p:sp>
    </p:spTree>
    <p:extLst>
      <p:ext uri="{BB962C8B-B14F-4D97-AF65-F5344CB8AC3E}">
        <p14:creationId xmlns:p14="http://schemas.microsoft.com/office/powerpoint/2010/main" val="3078874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05FA42-E173-F94C-A4F5-B865BC87DA4C}" type="datetimeFigureOut">
              <a:rPr lang="en-US" smtClean="0"/>
              <a:t>3/5/16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7DA5E-C066-5846-8CCE-0479936713A7}" type="slidenum">
              <a:rPr lang="en-US" smtClean="0"/>
              <a:t>‹#›</a:t>
            </a:fld>
            <a:endParaRPr lang="en-US"/>
          </a:p>
        </p:txBody>
      </p:sp>
    </p:spTree>
    <p:extLst>
      <p:ext uri="{BB962C8B-B14F-4D97-AF65-F5344CB8AC3E}">
        <p14:creationId xmlns:p14="http://schemas.microsoft.com/office/powerpoint/2010/main" val="187306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5FA42-E173-F94C-A4F5-B865BC87DA4C}" type="datetimeFigureOut">
              <a:rPr lang="en-US" smtClean="0"/>
              <a:t>3/5/16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F7DA5E-C066-5846-8CCE-0479936713A7}" type="slidenum">
              <a:rPr lang="en-US" smtClean="0"/>
              <a:t>‹#›</a:t>
            </a:fld>
            <a:endParaRPr lang="en-US"/>
          </a:p>
        </p:txBody>
      </p:sp>
    </p:spTree>
    <p:extLst>
      <p:ext uri="{BB962C8B-B14F-4D97-AF65-F5344CB8AC3E}">
        <p14:creationId xmlns:p14="http://schemas.microsoft.com/office/powerpoint/2010/main" val="926310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05FA42-E173-F94C-A4F5-B865BC87DA4C}" type="datetimeFigureOut">
              <a:rPr lang="en-US" smtClean="0"/>
              <a:t>3/5/16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F7DA5E-C066-5846-8CCE-0479936713A7}" type="slidenum">
              <a:rPr lang="en-US" smtClean="0"/>
              <a:t>‹#›</a:t>
            </a:fld>
            <a:endParaRPr lang="en-US"/>
          </a:p>
        </p:txBody>
      </p:sp>
    </p:spTree>
    <p:extLst>
      <p:ext uri="{BB962C8B-B14F-4D97-AF65-F5344CB8AC3E}">
        <p14:creationId xmlns:p14="http://schemas.microsoft.com/office/powerpoint/2010/main" val="128841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05FA42-E173-F94C-A4F5-B865BC87DA4C}" type="datetimeFigureOut">
              <a:rPr lang="en-US" smtClean="0"/>
              <a:t>3/5/16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F7DA5E-C066-5846-8CCE-0479936713A7}" type="slidenum">
              <a:rPr lang="en-US" smtClean="0"/>
              <a:t>‹#›</a:t>
            </a:fld>
            <a:endParaRPr lang="en-US"/>
          </a:p>
        </p:txBody>
      </p:sp>
    </p:spTree>
    <p:extLst>
      <p:ext uri="{BB962C8B-B14F-4D97-AF65-F5344CB8AC3E}">
        <p14:creationId xmlns:p14="http://schemas.microsoft.com/office/powerpoint/2010/main" val="204961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05FA42-E173-F94C-A4F5-B865BC87DA4C}" type="datetimeFigureOut">
              <a:rPr lang="en-US" smtClean="0"/>
              <a:t>3/5/16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F7DA5E-C066-5846-8CCE-0479936713A7}" type="slidenum">
              <a:rPr lang="en-US" smtClean="0"/>
              <a:t>‹#›</a:t>
            </a:fld>
            <a:endParaRPr lang="en-US"/>
          </a:p>
        </p:txBody>
      </p:sp>
    </p:spTree>
    <p:extLst>
      <p:ext uri="{BB962C8B-B14F-4D97-AF65-F5344CB8AC3E}">
        <p14:creationId xmlns:p14="http://schemas.microsoft.com/office/powerpoint/2010/main" val="184295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5FA42-E173-F94C-A4F5-B865BC87DA4C}" type="datetimeFigureOut">
              <a:rPr lang="en-US" smtClean="0"/>
              <a:t>3/5/16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F7DA5E-C066-5846-8CCE-0479936713A7}" type="slidenum">
              <a:rPr lang="en-US" smtClean="0"/>
              <a:t>‹#›</a:t>
            </a:fld>
            <a:endParaRPr lang="en-US"/>
          </a:p>
        </p:txBody>
      </p:sp>
    </p:spTree>
    <p:extLst>
      <p:ext uri="{BB962C8B-B14F-4D97-AF65-F5344CB8AC3E}">
        <p14:creationId xmlns:p14="http://schemas.microsoft.com/office/powerpoint/2010/main" val="412386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05FA42-E173-F94C-A4F5-B865BC87DA4C}" type="datetimeFigureOut">
              <a:rPr lang="en-US" smtClean="0"/>
              <a:t>3/5/16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F7DA5E-C066-5846-8CCE-0479936713A7}" type="slidenum">
              <a:rPr lang="en-US" smtClean="0"/>
              <a:t>‹#›</a:t>
            </a:fld>
            <a:endParaRPr lang="en-US"/>
          </a:p>
        </p:txBody>
      </p:sp>
    </p:spTree>
    <p:extLst>
      <p:ext uri="{BB962C8B-B14F-4D97-AF65-F5344CB8AC3E}">
        <p14:creationId xmlns:p14="http://schemas.microsoft.com/office/powerpoint/2010/main" val="2660801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05FA42-E173-F94C-A4F5-B865BC87DA4C}" type="datetimeFigureOut">
              <a:rPr lang="en-US" smtClean="0"/>
              <a:t>3/5/16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F7DA5E-C066-5846-8CCE-0479936713A7}" type="slidenum">
              <a:rPr lang="en-US" smtClean="0"/>
              <a:t>‹#›</a:t>
            </a:fld>
            <a:endParaRPr lang="en-US"/>
          </a:p>
        </p:txBody>
      </p:sp>
    </p:spTree>
    <p:extLst>
      <p:ext uri="{BB962C8B-B14F-4D97-AF65-F5344CB8AC3E}">
        <p14:creationId xmlns:p14="http://schemas.microsoft.com/office/powerpoint/2010/main" val="2073624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05FA42-E173-F94C-A4F5-B865BC87DA4C}" type="datetimeFigureOut">
              <a:rPr lang="en-US" smtClean="0"/>
              <a:t>3/5/16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7DA5E-C066-5846-8CCE-0479936713A7}" type="slidenum">
              <a:rPr lang="en-US" smtClean="0"/>
              <a:t>‹#›</a:t>
            </a:fld>
            <a:endParaRPr lang="en-US"/>
          </a:p>
        </p:txBody>
      </p:sp>
    </p:spTree>
    <p:extLst>
      <p:ext uri="{BB962C8B-B14F-4D97-AF65-F5344CB8AC3E}">
        <p14:creationId xmlns:p14="http://schemas.microsoft.com/office/powerpoint/2010/main" val="11132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8.emf"/><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oleObject" Target="../embeddings/oleObject4.bin"/><Relationship Id="rId5" Type="http://schemas.openxmlformats.org/officeDocument/2006/relationships/image" Target="../media/image37.emf"/><Relationship Id="rId6" Type="http://schemas.openxmlformats.org/officeDocument/2006/relationships/oleObject" Target="../embeddings/oleObject5.bin"/><Relationship Id="rId7" Type="http://schemas.openxmlformats.org/officeDocument/2006/relationships/image" Target="../media/image38.emf"/><Relationship Id="rId8" Type="http://schemas.openxmlformats.org/officeDocument/2006/relationships/oleObject" Target="../embeddings/oleObject6.bin"/><Relationship Id="rId9" Type="http://schemas.openxmlformats.org/officeDocument/2006/relationships/image" Target="../media/image39.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41.emf"/><Relationship Id="rId5" Type="http://schemas.openxmlformats.org/officeDocument/2006/relationships/oleObject" Target="../embeddings/oleObject8.bin"/><Relationship Id="rId6" Type="http://schemas.openxmlformats.org/officeDocument/2006/relationships/image" Target="../media/image42.emf"/><Relationship Id="rId7" Type="http://schemas.openxmlformats.org/officeDocument/2006/relationships/image" Target="../media/image43.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36.png"/><Relationship Id="rId5" Type="http://schemas.openxmlformats.org/officeDocument/2006/relationships/oleObject" Target="../embeddings/oleObject9.bin"/><Relationship Id="rId6" Type="http://schemas.openxmlformats.org/officeDocument/2006/relationships/image" Target="../media/image44.emf"/><Relationship Id="rId7" Type="http://schemas.openxmlformats.org/officeDocument/2006/relationships/oleObject" Target="../embeddings/oleObject10.bin"/><Relationship Id="rId8" Type="http://schemas.openxmlformats.org/officeDocument/2006/relationships/image" Target="../media/image45.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0.png"/><Relationship Id="rId5" Type="http://schemas.openxmlformats.org/officeDocument/2006/relationships/oleObject" Target="../embeddings/oleObject11.bin"/><Relationship Id="rId6" Type="http://schemas.openxmlformats.org/officeDocument/2006/relationships/image" Target="../media/image52.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0.png"/><Relationship Id="rId5" Type="http://schemas.openxmlformats.org/officeDocument/2006/relationships/oleObject" Target="../embeddings/oleObject12.bin"/><Relationship Id="rId6" Type="http://schemas.openxmlformats.org/officeDocument/2006/relationships/image" Target="../media/image52.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emf"/></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oleObject" Target="../embeddings/oleObject1.bin"/><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oleObject" Target="../embeddings/oleObject2.bin"/><Relationship Id="rId5" Type="http://schemas.openxmlformats.org/officeDocument/2006/relationships/image" Target="../media/image19.emf"/><Relationship Id="rId6" Type="http://schemas.openxmlformats.org/officeDocument/2006/relationships/image" Target="../media/image20.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0333" y="741891"/>
            <a:ext cx="7772400" cy="866776"/>
          </a:xfrm>
        </p:spPr>
        <p:txBody>
          <a:bodyPr>
            <a:normAutofit/>
          </a:bodyPr>
          <a:lstStyle/>
          <a:p>
            <a:pPr algn="l"/>
            <a:r>
              <a:rPr lang="en-US" sz="2400" dirty="0" smtClean="0"/>
              <a:t>Lecture 13 &amp; 14</a:t>
            </a:r>
            <a:br>
              <a:rPr lang="en-US" sz="2400" dirty="0" smtClean="0"/>
            </a:br>
            <a:endParaRPr lang="en-US" sz="2400" dirty="0"/>
          </a:p>
        </p:txBody>
      </p:sp>
      <p:sp>
        <p:nvSpPr>
          <p:cNvPr id="4" name="TextBox 3"/>
          <p:cNvSpPr txBox="1"/>
          <p:nvPr/>
        </p:nvSpPr>
        <p:spPr>
          <a:xfrm>
            <a:off x="550333" y="1424001"/>
            <a:ext cx="3454529" cy="369332"/>
          </a:xfrm>
          <a:prstGeom prst="rect">
            <a:avLst/>
          </a:prstGeom>
          <a:noFill/>
        </p:spPr>
        <p:txBody>
          <a:bodyPr wrap="none" rtlCol="0">
            <a:spAutoFit/>
          </a:bodyPr>
          <a:lstStyle/>
          <a:p>
            <a:r>
              <a:rPr lang="en-US" dirty="0" smtClean="0"/>
              <a:t>HW Chapter 6: 6, 10 Chapter 7: 1,2</a:t>
            </a:r>
            <a:endParaRPr lang="en-US" dirty="0"/>
          </a:p>
        </p:txBody>
      </p:sp>
      <p:sp>
        <p:nvSpPr>
          <p:cNvPr id="5" name="TextBox 4"/>
          <p:cNvSpPr txBox="1"/>
          <p:nvPr/>
        </p:nvSpPr>
        <p:spPr>
          <a:xfrm>
            <a:off x="550333" y="24722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737663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9867" y="-65938"/>
            <a:ext cx="5621866" cy="4389164"/>
          </a:xfrm>
          <a:prstGeom prst="rect">
            <a:avLst/>
          </a:prstGeom>
        </p:spPr>
      </p:pic>
      <p:pic>
        <p:nvPicPr>
          <p:cNvPr id="3" name="Picture 2"/>
          <p:cNvPicPr>
            <a:picLocks noChangeAspect="1"/>
          </p:cNvPicPr>
          <p:nvPr/>
        </p:nvPicPr>
        <p:blipFill>
          <a:blip r:embed="rId3"/>
          <a:stretch>
            <a:fillRect/>
          </a:stretch>
        </p:blipFill>
        <p:spPr>
          <a:xfrm>
            <a:off x="111957" y="4237565"/>
            <a:ext cx="3704625" cy="1062567"/>
          </a:xfrm>
          <a:prstGeom prst="rect">
            <a:avLst/>
          </a:prstGeom>
        </p:spPr>
      </p:pic>
      <p:pic>
        <p:nvPicPr>
          <p:cNvPr id="4" name="Picture 3"/>
          <p:cNvPicPr>
            <a:picLocks noChangeAspect="1"/>
          </p:cNvPicPr>
          <p:nvPr/>
        </p:nvPicPr>
        <p:blipFill>
          <a:blip r:embed="rId4"/>
          <a:stretch>
            <a:fillRect/>
          </a:stretch>
        </p:blipFill>
        <p:spPr>
          <a:xfrm>
            <a:off x="3816581" y="4361463"/>
            <a:ext cx="1079043" cy="843615"/>
          </a:xfrm>
          <a:prstGeom prst="rect">
            <a:avLst/>
          </a:prstGeom>
        </p:spPr>
      </p:pic>
      <p:pic>
        <p:nvPicPr>
          <p:cNvPr id="5" name="Picture 4"/>
          <p:cNvPicPr>
            <a:picLocks noChangeAspect="1"/>
          </p:cNvPicPr>
          <p:nvPr/>
        </p:nvPicPr>
        <p:blipFill>
          <a:blip r:embed="rId5"/>
          <a:stretch>
            <a:fillRect/>
          </a:stretch>
        </p:blipFill>
        <p:spPr>
          <a:xfrm>
            <a:off x="4895624" y="4361462"/>
            <a:ext cx="2188484" cy="408517"/>
          </a:xfrm>
          <a:prstGeom prst="rect">
            <a:avLst/>
          </a:prstGeom>
        </p:spPr>
      </p:pic>
      <p:pic>
        <p:nvPicPr>
          <p:cNvPr id="10" name="Picture 9"/>
          <p:cNvPicPr>
            <a:picLocks noChangeAspect="1"/>
          </p:cNvPicPr>
          <p:nvPr/>
        </p:nvPicPr>
        <p:blipFill>
          <a:blip r:embed="rId6"/>
          <a:stretch>
            <a:fillRect/>
          </a:stretch>
        </p:blipFill>
        <p:spPr>
          <a:xfrm>
            <a:off x="550333" y="5736935"/>
            <a:ext cx="499534" cy="380597"/>
          </a:xfrm>
          <a:prstGeom prst="rect">
            <a:avLst/>
          </a:prstGeom>
        </p:spPr>
      </p:pic>
      <p:pic>
        <p:nvPicPr>
          <p:cNvPr id="14" name="Picture 13"/>
          <p:cNvPicPr>
            <a:picLocks noChangeAspect="1"/>
          </p:cNvPicPr>
          <p:nvPr/>
        </p:nvPicPr>
        <p:blipFill>
          <a:blip r:embed="rId7"/>
          <a:stretch>
            <a:fillRect/>
          </a:stretch>
        </p:blipFill>
        <p:spPr>
          <a:xfrm>
            <a:off x="1153358" y="5270964"/>
            <a:ext cx="4257295" cy="1311399"/>
          </a:xfrm>
          <a:prstGeom prst="rect">
            <a:avLst/>
          </a:prstGeom>
        </p:spPr>
      </p:pic>
      <p:pic>
        <p:nvPicPr>
          <p:cNvPr id="13" name="Picture 12"/>
          <p:cNvPicPr>
            <a:picLocks noChangeAspect="1"/>
          </p:cNvPicPr>
          <p:nvPr/>
        </p:nvPicPr>
        <p:blipFill>
          <a:blip r:embed="rId8"/>
          <a:stretch>
            <a:fillRect/>
          </a:stretch>
        </p:blipFill>
        <p:spPr>
          <a:xfrm>
            <a:off x="1049867" y="5736935"/>
            <a:ext cx="1066800" cy="347870"/>
          </a:xfrm>
          <a:prstGeom prst="rect">
            <a:avLst/>
          </a:prstGeom>
        </p:spPr>
      </p:pic>
      <p:sp>
        <p:nvSpPr>
          <p:cNvPr id="15" name="TextBox 14"/>
          <p:cNvSpPr txBox="1"/>
          <p:nvPr/>
        </p:nvSpPr>
        <p:spPr>
          <a:xfrm>
            <a:off x="5571067" y="5794366"/>
            <a:ext cx="2590800" cy="646331"/>
          </a:xfrm>
          <a:prstGeom prst="rect">
            <a:avLst/>
          </a:prstGeom>
          <a:noFill/>
        </p:spPr>
        <p:txBody>
          <a:bodyPr wrap="square" rtlCol="0">
            <a:spAutoFit/>
          </a:bodyPr>
          <a:lstStyle/>
          <a:p>
            <a:r>
              <a:rPr lang="en-US" dirty="0" smtClean="0"/>
              <a:t>Hall tells carrier concentration and sign!</a:t>
            </a:r>
            <a:endParaRPr lang="en-US" dirty="0"/>
          </a:p>
        </p:txBody>
      </p:sp>
    </p:spTree>
    <p:extLst>
      <p:ext uri="{BB962C8B-B14F-4D97-AF65-F5344CB8AC3E}">
        <p14:creationId xmlns:p14="http://schemas.microsoft.com/office/powerpoint/2010/main" val="13671287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4429"/>
          </a:xfrm>
        </p:spPr>
        <p:txBody>
          <a:bodyPr>
            <a:normAutofit/>
          </a:bodyPr>
          <a:lstStyle/>
          <a:p>
            <a:pPr algn="l"/>
            <a:r>
              <a:rPr lang="en-US" sz="2400" dirty="0" smtClean="0"/>
              <a:t>Electronic Thermal Conductivity</a:t>
            </a:r>
            <a:endParaRPr lang="en-US" sz="2400" dirty="0"/>
          </a:p>
        </p:txBody>
      </p:sp>
      <p:sp>
        <p:nvSpPr>
          <p:cNvPr id="3" name="Content Placeholder 2"/>
          <p:cNvSpPr>
            <a:spLocks noGrp="1"/>
          </p:cNvSpPr>
          <p:nvPr>
            <p:ph idx="1"/>
          </p:nvPr>
        </p:nvSpPr>
        <p:spPr/>
        <p:txBody>
          <a:bodyPr>
            <a:normAutofit/>
          </a:bodyPr>
          <a:lstStyle/>
          <a:p>
            <a:r>
              <a:rPr lang="en-US" sz="2400" dirty="0" smtClean="0"/>
              <a:t>Thermal conductivity of a gas</a:t>
            </a:r>
          </a:p>
          <a:p>
            <a:endParaRPr lang="en-US" sz="2400" dirty="0"/>
          </a:p>
          <a:p>
            <a:r>
              <a:rPr lang="en-US" sz="2400" dirty="0" smtClean="0"/>
              <a:t>For electrons, the velocity is the Fermi velocity. (FAST!)</a:t>
            </a:r>
          </a:p>
          <a:p>
            <a:pPr marL="0" indent="0">
              <a:buNone/>
            </a:pPr>
            <a:r>
              <a:rPr lang="en-US" sz="2400" dirty="0" smtClean="0"/>
              <a:t>The scattering length</a:t>
            </a:r>
            <a:r>
              <a:rPr lang="en-US" sz="2400" dirty="0" smtClean="0">
                <a:latin typeface="Times New Roman"/>
                <a:cs typeface="Times New Roman"/>
              </a:rPr>
              <a:t> </a:t>
            </a:r>
            <a:r>
              <a:rPr lang="en-US" sz="2400" i="1" dirty="0" smtClean="0">
                <a:latin typeface="Times New Roman"/>
                <a:cs typeface="Times New Roman"/>
              </a:rPr>
              <a:t>l</a:t>
            </a:r>
            <a:r>
              <a:rPr lang="en-US" sz="2400" dirty="0" smtClean="0">
                <a:latin typeface="Times New Roman"/>
                <a:cs typeface="Times New Roman"/>
              </a:rPr>
              <a:t> </a:t>
            </a:r>
            <a:r>
              <a:rPr lang="en-US" sz="2400" dirty="0" smtClean="0"/>
              <a:t>is the Fermi velocity x </a:t>
            </a:r>
            <a:r>
              <a:rPr lang="en-US" sz="2400" dirty="0" smtClean="0">
                <a:latin typeface="Symbol" charset="2"/>
                <a:cs typeface="Symbol" charset="2"/>
              </a:rPr>
              <a:t>t. </a:t>
            </a:r>
            <a:r>
              <a:rPr lang="en-US" sz="2400" dirty="0" smtClean="0">
                <a:cs typeface="Symbol" charset="2"/>
              </a:rPr>
              <a:t>Thus</a:t>
            </a:r>
            <a:endParaRPr lang="en-US" sz="2400"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989690847"/>
              </p:ext>
            </p:extLst>
          </p:nvPr>
        </p:nvGraphicFramePr>
        <p:xfrm>
          <a:off x="4622800" y="1600200"/>
          <a:ext cx="1619624" cy="573617"/>
        </p:xfrm>
        <a:graphic>
          <a:graphicData uri="http://schemas.openxmlformats.org/presentationml/2006/ole">
            <mc:AlternateContent xmlns:mc="http://schemas.openxmlformats.org/markup-compatibility/2006">
              <mc:Choice xmlns:v="urn:schemas-microsoft-com:vml" Requires="v">
                <p:oleObj spid="_x0000_s4108" name="Equation" r:id="rId3" imgW="609600" imgH="215900" progId="Equation.3">
                  <p:embed/>
                </p:oleObj>
              </mc:Choice>
              <mc:Fallback>
                <p:oleObj name="Equation" r:id="rId3" imgW="609600" imgH="215900" progId="Equation.3">
                  <p:embed/>
                  <p:pic>
                    <p:nvPicPr>
                      <p:cNvPr id="0" name=""/>
                      <p:cNvPicPr/>
                      <p:nvPr/>
                    </p:nvPicPr>
                    <p:blipFill>
                      <a:blip r:embed="rId4"/>
                      <a:stretch>
                        <a:fillRect/>
                      </a:stretch>
                    </p:blipFill>
                    <p:spPr>
                      <a:xfrm>
                        <a:off x="4622800" y="1600200"/>
                        <a:ext cx="1619624" cy="573617"/>
                      </a:xfrm>
                      <a:prstGeom prst="rect">
                        <a:avLst/>
                      </a:prstGeom>
                    </p:spPr>
                  </p:pic>
                </p:oleObj>
              </mc:Fallback>
            </mc:AlternateContent>
          </a:graphicData>
        </a:graphic>
      </p:graphicFrame>
      <p:pic>
        <p:nvPicPr>
          <p:cNvPr id="6" name="Picture 5"/>
          <p:cNvPicPr>
            <a:picLocks noChangeAspect="1"/>
          </p:cNvPicPr>
          <p:nvPr/>
        </p:nvPicPr>
        <p:blipFill>
          <a:blip r:embed="rId5"/>
          <a:stretch>
            <a:fillRect/>
          </a:stretch>
        </p:blipFill>
        <p:spPr>
          <a:xfrm>
            <a:off x="3425111" y="3945467"/>
            <a:ext cx="4247521" cy="1444157"/>
          </a:xfrm>
          <a:prstGeom prst="rect">
            <a:avLst/>
          </a:prstGeom>
        </p:spPr>
      </p:pic>
      <p:pic>
        <p:nvPicPr>
          <p:cNvPr id="7" name="Picture 6"/>
          <p:cNvPicPr>
            <a:picLocks noChangeAspect="1"/>
          </p:cNvPicPr>
          <p:nvPr/>
        </p:nvPicPr>
        <p:blipFill>
          <a:blip r:embed="rId6"/>
          <a:stretch>
            <a:fillRect/>
          </a:stretch>
        </p:blipFill>
        <p:spPr>
          <a:xfrm>
            <a:off x="457200" y="3508398"/>
            <a:ext cx="2575601" cy="691015"/>
          </a:xfrm>
          <a:prstGeom prst="rect">
            <a:avLst/>
          </a:prstGeom>
        </p:spPr>
      </p:pic>
      <p:sp>
        <p:nvSpPr>
          <p:cNvPr id="8" name="TextBox 7"/>
          <p:cNvSpPr txBox="1"/>
          <p:nvPr/>
        </p:nvSpPr>
        <p:spPr>
          <a:xfrm>
            <a:off x="643467" y="5704933"/>
            <a:ext cx="5916929" cy="369332"/>
          </a:xfrm>
          <a:prstGeom prst="rect">
            <a:avLst/>
          </a:prstGeom>
          <a:noFill/>
        </p:spPr>
        <p:txBody>
          <a:bodyPr wrap="none" rtlCol="0">
            <a:spAutoFit/>
          </a:bodyPr>
          <a:lstStyle/>
          <a:p>
            <a:r>
              <a:rPr lang="en-US" dirty="0" smtClean="0"/>
              <a:t>Most heat is conducted by electrons, not phonons, in metals.</a:t>
            </a:r>
            <a:endParaRPr lang="en-US" dirty="0"/>
          </a:p>
        </p:txBody>
      </p:sp>
      <p:sp>
        <p:nvSpPr>
          <p:cNvPr id="9" name="TextBox 8"/>
          <p:cNvSpPr txBox="1"/>
          <p:nvPr/>
        </p:nvSpPr>
        <p:spPr>
          <a:xfrm>
            <a:off x="3032801" y="3593069"/>
            <a:ext cx="4521115" cy="369332"/>
          </a:xfrm>
          <a:prstGeom prst="rect">
            <a:avLst/>
          </a:prstGeom>
          <a:noFill/>
        </p:spPr>
        <p:txBody>
          <a:bodyPr wrap="none" rtlCol="0">
            <a:spAutoFit/>
          </a:bodyPr>
          <a:lstStyle/>
          <a:p>
            <a:r>
              <a:rPr lang="en-US" dirty="0" smtClean="0"/>
              <a:t>(From difficult integral over </a:t>
            </a:r>
            <a:r>
              <a:rPr lang="en-US" dirty="0" err="1" smtClean="0"/>
              <a:t>fermi</a:t>
            </a:r>
            <a:r>
              <a:rPr lang="en-US" dirty="0" smtClean="0"/>
              <a:t> distribution)</a:t>
            </a:r>
            <a:endParaRPr lang="en-US" dirty="0"/>
          </a:p>
        </p:txBody>
      </p:sp>
    </p:spTree>
    <p:extLst>
      <p:ext uri="{BB962C8B-B14F-4D97-AF65-F5344CB8AC3E}">
        <p14:creationId xmlns:p14="http://schemas.microsoft.com/office/powerpoint/2010/main" val="42442920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13305"/>
            <a:ext cx="8229600" cy="1143000"/>
          </a:xfrm>
        </p:spPr>
        <p:txBody>
          <a:bodyPr>
            <a:normAutofit fontScale="90000"/>
          </a:bodyPr>
          <a:lstStyle/>
          <a:p>
            <a:pPr algn="l"/>
            <a:r>
              <a:rPr lang="en-US" sz="2400" dirty="0" smtClean="0"/>
              <a:t>First strong support for the electron gas model:</a:t>
            </a:r>
            <a:br>
              <a:rPr lang="en-US" sz="2400" dirty="0" smtClean="0"/>
            </a:br>
            <a:r>
              <a:rPr lang="en-US" sz="2400" dirty="0"/>
              <a:t/>
            </a:r>
            <a:br>
              <a:rPr lang="en-US" sz="2400" dirty="0"/>
            </a:br>
            <a:r>
              <a:rPr lang="en-US" sz="2400" dirty="0" smtClean="0"/>
              <a:t>Ratio of thermal conductivity to electrical conductivity is independent of specific metal – </a:t>
            </a:r>
            <a:r>
              <a:rPr lang="en-US" sz="2400" dirty="0" err="1" smtClean="0"/>
              <a:t>Wiedemann</a:t>
            </a:r>
            <a:r>
              <a:rPr lang="en-US" sz="2400" dirty="0" smtClean="0"/>
              <a:t>-Franz law.</a:t>
            </a:r>
            <a:endParaRPr lang="en-US" sz="2400" dirty="0"/>
          </a:p>
        </p:txBody>
      </p:sp>
      <p:pic>
        <p:nvPicPr>
          <p:cNvPr id="11" name="Picture 10"/>
          <p:cNvPicPr>
            <a:picLocks noChangeAspect="1"/>
          </p:cNvPicPr>
          <p:nvPr/>
        </p:nvPicPr>
        <p:blipFill>
          <a:blip r:embed="rId2"/>
          <a:stretch>
            <a:fillRect/>
          </a:stretch>
        </p:blipFill>
        <p:spPr>
          <a:xfrm>
            <a:off x="1083734" y="2019300"/>
            <a:ext cx="4030133" cy="1155700"/>
          </a:xfrm>
          <a:prstGeom prst="rect">
            <a:avLst/>
          </a:prstGeom>
        </p:spPr>
      </p:pic>
      <p:cxnSp>
        <p:nvCxnSpPr>
          <p:cNvPr id="13" name="Straight Arrow Connector 12"/>
          <p:cNvCxnSpPr>
            <a:stCxn id="14" idx="1"/>
          </p:cNvCxnSpPr>
          <p:nvPr/>
        </p:nvCxnSpPr>
        <p:spPr>
          <a:xfrm flipH="1" flipV="1">
            <a:off x="2709333" y="2990334"/>
            <a:ext cx="575796" cy="184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285129" y="2990334"/>
            <a:ext cx="609474" cy="369332"/>
          </a:xfrm>
          <a:prstGeom prst="rect">
            <a:avLst/>
          </a:prstGeom>
          <a:noFill/>
        </p:spPr>
        <p:txBody>
          <a:bodyPr wrap="none" rtlCol="0">
            <a:spAutoFit/>
          </a:bodyPr>
          <a:lstStyle/>
          <a:p>
            <a:r>
              <a:rPr lang="en-US" dirty="0" smtClean="0"/>
              <a:t>typo</a:t>
            </a:r>
            <a:endParaRPr lang="en-US" dirty="0"/>
          </a:p>
        </p:txBody>
      </p:sp>
      <p:pic>
        <p:nvPicPr>
          <p:cNvPr id="15" name="Picture 14"/>
          <p:cNvPicPr>
            <a:picLocks noChangeAspect="1"/>
          </p:cNvPicPr>
          <p:nvPr/>
        </p:nvPicPr>
        <p:blipFill>
          <a:blip r:embed="rId3"/>
          <a:stretch>
            <a:fillRect/>
          </a:stretch>
        </p:blipFill>
        <p:spPr>
          <a:xfrm>
            <a:off x="46505" y="3606800"/>
            <a:ext cx="4525297" cy="2133600"/>
          </a:xfrm>
          <a:prstGeom prst="rect">
            <a:avLst/>
          </a:prstGeom>
        </p:spPr>
      </p:pic>
      <p:pic>
        <p:nvPicPr>
          <p:cNvPr id="18" name="Picture 17"/>
          <p:cNvPicPr>
            <a:picLocks noChangeAspect="1"/>
          </p:cNvPicPr>
          <p:nvPr/>
        </p:nvPicPr>
        <p:blipFill>
          <a:blip r:embed="rId4"/>
          <a:stretch>
            <a:fillRect/>
          </a:stretch>
        </p:blipFill>
        <p:spPr>
          <a:xfrm rot="21480000">
            <a:off x="4601948" y="3861758"/>
            <a:ext cx="4343400" cy="1803400"/>
          </a:xfrm>
          <a:prstGeom prst="rect">
            <a:avLst/>
          </a:prstGeom>
        </p:spPr>
      </p:pic>
    </p:spTree>
    <p:extLst>
      <p:ext uri="{BB962C8B-B14F-4D97-AF65-F5344CB8AC3E}">
        <p14:creationId xmlns:p14="http://schemas.microsoft.com/office/powerpoint/2010/main" val="41966918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802" y="50313"/>
            <a:ext cx="8229600" cy="448649"/>
          </a:xfrm>
        </p:spPr>
        <p:txBody>
          <a:bodyPr>
            <a:normAutofit fontScale="90000"/>
          </a:bodyPr>
          <a:lstStyle/>
          <a:p>
            <a:pPr algn="l"/>
            <a:r>
              <a:rPr lang="en-US" sz="2400" dirty="0" smtClean="0"/>
              <a:t>Chapter 7: Energy Bands</a:t>
            </a:r>
            <a:endParaRPr lang="en-US" sz="2400" dirty="0"/>
          </a:p>
        </p:txBody>
      </p:sp>
      <p:pic>
        <p:nvPicPr>
          <p:cNvPr id="4" name="Picture 3"/>
          <p:cNvPicPr>
            <a:picLocks noChangeAspect="1"/>
          </p:cNvPicPr>
          <p:nvPr/>
        </p:nvPicPr>
        <p:blipFill>
          <a:blip r:embed="rId2"/>
          <a:stretch>
            <a:fillRect/>
          </a:stretch>
        </p:blipFill>
        <p:spPr>
          <a:xfrm>
            <a:off x="0" y="498962"/>
            <a:ext cx="6333641" cy="2881807"/>
          </a:xfrm>
          <a:prstGeom prst="rect">
            <a:avLst/>
          </a:prstGeom>
        </p:spPr>
      </p:pic>
      <p:pic>
        <p:nvPicPr>
          <p:cNvPr id="5" name="Picture 4"/>
          <p:cNvPicPr>
            <a:picLocks noChangeAspect="1"/>
          </p:cNvPicPr>
          <p:nvPr/>
        </p:nvPicPr>
        <p:blipFill>
          <a:blip r:embed="rId3"/>
          <a:stretch>
            <a:fillRect/>
          </a:stretch>
        </p:blipFill>
        <p:spPr>
          <a:xfrm>
            <a:off x="246960" y="3704643"/>
            <a:ext cx="6216023" cy="3025131"/>
          </a:xfrm>
          <a:prstGeom prst="rect">
            <a:avLst/>
          </a:prstGeom>
        </p:spPr>
      </p:pic>
    </p:spTree>
    <p:extLst>
      <p:ext uri="{BB962C8B-B14F-4D97-AF65-F5344CB8AC3E}">
        <p14:creationId xmlns:p14="http://schemas.microsoft.com/office/powerpoint/2010/main" val="119650236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Band Gaps</a:t>
            </a:r>
            <a:endParaRPr lang="en-US" sz="2400" dirty="0"/>
          </a:p>
        </p:txBody>
      </p:sp>
      <p:pic>
        <p:nvPicPr>
          <p:cNvPr id="4" name="Picture 3"/>
          <p:cNvPicPr>
            <a:picLocks noChangeAspect="1"/>
          </p:cNvPicPr>
          <p:nvPr/>
        </p:nvPicPr>
        <p:blipFill>
          <a:blip r:embed="rId2"/>
          <a:stretch>
            <a:fillRect/>
          </a:stretch>
        </p:blipFill>
        <p:spPr>
          <a:xfrm>
            <a:off x="457199" y="1168399"/>
            <a:ext cx="6411915" cy="3064933"/>
          </a:xfrm>
          <a:prstGeom prst="rect">
            <a:avLst/>
          </a:prstGeom>
        </p:spPr>
      </p:pic>
      <p:sp>
        <p:nvSpPr>
          <p:cNvPr id="5" name="TextBox 4"/>
          <p:cNvSpPr txBox="1"/>
          <p:nvPr/>
        </p:nvSpPr>
        <p:spPr>
          <a:xfrm>
            <a:off x="457200" y="4775200"/>
            <a:ext cx="5200312" cy="400110"/>
          </a:xfrm>
          <a:prstGeom prst="rect">
            <a:avLst/>
          </a:prstGeom>
          <a:noFill/>
        </p:spPr>
        <p:txBody>
          <a:bodyPr wrap="none" rtlCol="0">
            <a:spAutoFit/>
          </a:bodyPr>
          <a:lstStyle/>
          <a:p>
            <a:r>
              <a:rPr lang="en-US" sz="2000" dirty="0" smtClean="0"/>
              <a:t>Why is there an energy gap at the BZ boundary?</a:t>
            </a:r>
            <a:endParaRPr lang="en-US" sz="2000" dirty="0"/>
          </a:p>
        </p:txBody>
      </p:sp>
    </p:spTree>
    <p:extLst>
      <p:ext uri="{BB962C8B-B14F-4D97-AF65-F5344CB8AC3E}">
        <p14:creationId xmlns:p14="http://schemas.microsoft.com/office/powerpoint/2010/main" val="13963072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Band Gaps</a:t>
            </a:r>
            <a:endParaRPr lang="en-US" sz="2400" dirty="0"/>
          </a:p>
        </p:txBody>
      </p:sp>
      <p:sp>
        <p:nvSpPr>
          <p:cNvPr id="5" name="TextBox 4"/>
          <p:cNvSpPr txBox="1"/>
          <p:nvPr/>
        </p:nvSpPr>
        <p:spPr>
          <a:xfrm>
            <a:off x="457200" y="1217583"/>
            <a:ext cx="7219094" cy="707886"/>
          </a:xfrm>
          <a:prstGeom prst="rect">
            <a:avLst/>
          </a:prstGeom>
          <a:noFill/>
        </p:spPr>
        <p:txBody>
          <a:bodyPr wrap="none" rtlCol="0">
            <a:spAutoFit/>
          </a:bodyPr>
          <a:lstStyle/>
          <a:p>
            <a:r>
              <a:rPr lang="en-US" sz="2000" dirty="0" smtClean="0"/>
              <a:t>Why is there an energy gap at the BZ boundary?</a:t>
            </a:r>
          </a:p>
          <a:p>
            <a:r>
              <a:rPr lang="en-US" sz="2000" dirty="0" smtClean="0"/>
              <a:t>The ion core potential can be represented as a Fourier cosine series. </a:t>
            </a:r>
            <a:endParaRPr lang="en-US" sz="2000" dirty="0"/>
          </a:p>
        </p:txBody>
      </p:sp>
      <p:pic>
        <p:nvPicPr>
          <p:cNvPr id="6" name="Picture 5"/>
          <p:cNvPicPr>
            <a:picLocks noChangeAspect="1"/>
          </p:cNvPicPr>
          <p:nvPr/>
        </p:nvPicPr>
        <p:blipFill>
          <a:blip r:embed="rId3"/>
          <a:stretch>
            <a:fillRect/>
          </a:stretch>
        </p:blipFill>
        <p:spPr>
          <a:xfrm>
            <a:off x="1039284" y="1925469"/>
            <a:ext cx="5437716" cy="1553633"/>
          </a:xfrm>
          <a:prstGeom prst="rect">
            <a:avLst/>
          </a:prstGeom>
        </p:spPr>
      </p:pic>
      <p:sp>
        <p:nvSpPr>
          <p:cNvPr id="7" name="TextBox 6"/>
          <p:cNvSpPr txBox="1"/>
          <p:nvPr/>
        </p:nvSpPr>
        <p:spPr>
          <a:xfrm>
            <a:off x="728133" y="3606800"/>
            <a:ext cx="4654915" cy="400110"/>
          </a:xfrm>
          <a:prstGeom prst="rect">
            <a:avLst/>
          </a:prstGeom>
          <a:noFill/>
        </p:spPr>
        <p:txBody>
          <a:bodyPr wrap="none" rtlCol="0">
            <a:spAutoFit/>
          </a:bodyPr>
          <a:lstStyle/>
          <a:p>
            <a:r>
              <a:rPr lang="en-US" sz="2000" dirty="0" smtClean="0"/>
              <a:t>The electron waves at the BZ boundary are </a:t>
            </a:r>
            <a:endParaRPr lang="en-US" sz="2000" dirty="0"/>
          </a:p>
        </p:txBody>
      </p:sp>
      <p:graphicFrame>
        <p:nvGraphicFramePr>
          <p:cNvPr id="9" name="Object 8"/>
          <p:cNvGraphicFramePr>
            <a:graphicFrameLocks noChangeAspect="1"/>
          </p:cNvGraphicFramePr>
          <p:nvPr>
            <p:extLst>
              <p:ext uri="{D42A27DB-BD31-4B8C-83A1-F6EECF244321}">
                <p14:modId xmlns:p14="http://schemas.microsoft.com/office/powerpoint/2010/main" val="3731470760"/>
              </p:ext>
            </p:extLst>
          </p:nvPr>
        </p:nvGraphicFramePr>
        <p:xfrm>
          <a:off x="5383048" y="3678998"/>
          <a:ext cx="1093952" cy="401860"/>
        </p:xfrm>
        <a:graphic>
          <a:graphicData uri="http://schemas.openxmlformats.org/presentationml/2006/ole">
            <mc:AlternateContent xmlns:mc="http://schemas.openxmlformats.org/markup-compatibility/2006">
              <mc:Choice xmlns:v="urn:schemas-microsoft-com:vml" Requires="v">
                <p:oleObj spid="_x0000_s6177" name="Equation" r:id="rId4" imgW="622300" imgH="228600" progId="Equation.3">
                  <p:embed/>
                </p:oleObj>
              </mc:Choice>
              <mc:Fallback>
                <p:oleObj name="Equation" r:id="rId4" imgW="622300" imgH="228600" progId="Equation.3">
                  <p:embed/>
                  <p:pic>
                    <p:nvPicPr>
                      <p:cNvPr id="0" name=""/>
                      <p:cNvPicPr/>
                      <p:nvPr/>
                    </p:nvPicPr>
                    <p:blipFill>
                      <a:blip r:embed="rId5"/>
                      <a:stretch>
                        <a:fillRect/>
                      </a:stretch>
                    </p:blipFill>
                    <p:spPr>
                      <a:xfrm>
                        <a:off x="5383048" y="3678998"/>
                        <a:ext cx="1093952" cy="401860"/>
                      </a:xfrm>
                      <a:prstGeom prst="rect">
                        <a:avLst/>
                      </a:prstGeom>
                    </p:spPr>
                  </p:pic>
                </p:oleObj>
              </mc:Fallback>
            </mc:AlternateContent>
          </a:graphicData>
        </a:graphic>
      </p:graphicFrame>
      <p:sp>
        <p:nvSpPr>
          <p:cNvPr id="10" name="TextBox 9"/>
          <p:cNvSpPr txBox="1"/>
          <p:nvPr/>
        </p:nvSpPr>
        <p:spPr>
          <a:xfrm>
            <a:off x="728133" y="4368801"/>
            <a:ext cx="7603067" cy="1477328"/>
          </a:xfrm>
          <a:prstGeom prst="rect">
            <a:avLst/>
          </a:prstGeom>
          <a:noFill/>
        </p:spPr>
        <p:txBody>
          <a:bodyPr wrap="square" rtlCol="0">
            <a:spAutoFit/>
          </a:bodyPr>
          <a:lstStyle/>
          <a:p>
            <a:r>
              <a:rPr lang="en-US" dirty="0" smtClean="0"/>
              <a:t>Waves of this wavelength should diffract (reflect) and thus form standing waves.</a:t>
            </a:r>
          </a:p>
          <a:p>
            <a:endParaRPr lang="en-US" dirty="0"/>
          </a:p>
          <a:p>
            <a:r>
              <a:rPr lang="en-US" dirty="0" smtClean="0"/>
              <a:t>We can make standing waves by a superposition of the ± waves above. </a:t>
            </a:r>
          </a:p>
          <a:p>
            <a:r>
              <a:rPr lang="en-US" dirty="0" smtClean="0"/>
              <a:t>These are </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844290425"/>
              </p:ext>
            </p:extLst>
          </p:nvPr>
        </p:nvGraphicFramePr>
        <p:xfrm>
          <a:off x="1952625" y="5850995"/>
          <a:ext cx="1249363" cy="690563"/>
        </p:xfrm>
        <a:graphic>
          <a:graphicData uri="http://schemas.openxmlformats.org/presentationml/2006/ole">
            <mc:AlternateContent xmlns:mc="http://schemas.openxmlformats.org/markup-compatibility/2006">
              <mc:Choice xmlns:v="urn:schemas-microsoft-com:vml" Requires="v">
                <p:oleObj spid="_x0000_s6178" name="Equation" r:id="rId6" imgW="711200" imgH="393700" progId="Equation.3">
                  <p:embed/>
                </p:oleObj>
              </mc:Choice>
              <mc:Fallback>
                <p:oleObj name="Equation" r:id="rId6" imgW="711200" imgH="393700" progId="Equation.3">
                  <p:embed/>
                  <p:pic>
                    <p:nvPicPr>
                      <p:cNvPr id="0" name=""/>
                      <p:cNvPicPr/>
                      <p:nvPr/>
                    </p:nvPicPr>
                    <p:blipFill>
                      <a:blip r:embed="rId7"/>
                      <a:stretch>
                        <a:fillRect/>
                      </a:stretch>
                    </p:blipFill>
                    <p:spPr>
                      <a:xfrm>
                        <a:off x="1952625" y="5850995"/>
                        <a:ext cx="1249363" cy="69056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66184492"/>
              </p:ext>
            </p:extLst>
          </p:nvPr>
        </p:nvGraphicFramePr>
        <p:xfrm>
          <a:off x="3876675" y="5850996"/>
          <a:ext cx="1225550" cy="690562"/>
        </p:xfrm>
        <a:graphic>
          <a:graphicData uri="http://schemas.openxmlformats.org/presentationml/2006/ole">
            <mc:AlternateContent xmlns:mc="http://schemas.openxmlformats.org/markup-compatibility/2006">
              <mc:Choice xmlns:v="urn:schemas-microsoft-com:vml" Requires="v">
                <p:oleObj spid="_x0000_s6179" name="Equation" r:id="rId8" imgW="698500" imgH="393700" progId="Equation.3">
                  <p:embed/>
                </p:oleObj>
              </mc:Choice>
              <mc:Fallback>
                <p:oleObj name="Equation" r:id="rId8" imgW="698500" imgH="393700" progId="Equation.3">
                  <p:embed/>
                  <p:pic>
                    <p:nvPicPr>
                      <p:cNvPr id="0" name=""/>
                      <p:cNvPicPr/>
                      <p:nvPr/>
                    </p:nvPicPr>
                    <p:blipFill>
                      <a:blip r:embed="rId9"/>
                      <a:stretch>
                        <a:fillRect/>
                      </a:stretch>
                    </p:blipFill>
                    <p:spPr>
                      <a:xfrm>
                        <a:off x="3876675" y="5850996"/>
                        <a:ext cx="1225550" cy="690562"/>
                      </a:xfrm>
                      <a:prstGeom prst="rect">
                        <a:avLst/>
                      </a:prstGeom>
                    </p:spPr>
                  </p:pic>
                </p:oleObj>
              </mc:Fallback>
            </mc:AlternateContent>
          </a:graphicData>
        </a:graphic>
      </p:graphicFrame>
    </p:spTree>
    <p:extLst>
      <p:ext uri="{BB962C8B-B14F-4D97-AF65-F5344CB8AC3E}">
        <p14:creationId xmlns:p14="http://schemas.microsoft.com/office/powerpoint/2010/main" val="24940500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Band Gaps</a:t>
            </a:r>
            <a:endParaRPr lang="en-US" sz="2400" dirty="0"/>
          </a:p>
        </p:txBody>
      </p:sp>
      <p:graphicFrame>
        <p:nvGraphicFramePr>
          <p:cNvPr id="11" name="Object 10"/>
          <p:cNvGraphicFramePr>
            <a:graphicFrameLocks noChangeAspect="1"/>
          </p:cNvGraphicFramePr>
          <p:nvPr>
            <p:extLst>
              <p:ext uri="{D42A27DB-BD31-4B8C-83A1-F6EECF244321}">
                <p14:modId xmlns:p14="http://schemas.microsoft.com/office/powerpoint/2010/main" val="93975092"/>
              </p:ext>
            </p:extLst>
          </p:nvPr>
        </p:nvGraphicFramePr>
        <p:xfrm>
          <a:off x="2560638" y="533400"/>
          <a:ext cx="1384300" cy="690563"/>
        </p:xfrm>
        <a:graphic>
          <a:graphicData uri="http://schemas.openxmlformats.org/presentationml/2006/ole">
            <mc:AlternateContent xmlns:mc="http://schemas.openxmlformats.org/markup-compatibility/2006">
              <mc:Choice xmlns:v="urn:schemas-microsoft-com:vml" Requires="v">
                <p:oleObj spid="_x0000_s7190" name="Equation" r:id="rId3" imgW="787400" imgH="393700" progId="Equation.3">
                  <p:embed/>
                </p:oleObj>
              </mc:Choice>
              <mc:Fallback>
                <p:oleObj name="Equation" r:id="rId3" imgW="787400" imgH="393700" progId="Equation.3">
                  <p:embed/>
                  <p:pic>
                    <p:nvPicPr>
                      <p:cNvPr id="0" name=""/>
                      <p:cNvPicPr/>
                      <p:nvPr/>
                    </p:nvPicPr>
                    <p:blipFill>
                      <a:blip r:embed="rId4"/>
                      <a:stretch>
                        <a:fillRect/>
                      </a:stretch>
                    </p:blipFill>
                    <p:spPr>
                      <a:xfrm>
                        <a:off x="2560638" y="533400"/>
                        <a:ext cx="1384300" cy="69056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136533405"/>
              </p:ext>
            </p:extLst>
          </p:nvPr>
        </p:nvGraphicFramePr>
        <p:xfrm>
          <a:off x="4837113" y="533400"/>
          <a:ext cx="1336675" cy="690563"/>
        </p:xfrm>
        <a:graphic>
          <a:graphicData uri="http://schemas.openxmlformats.org/presentationml/2006/ole">
            <mc:AlternateContent xmlns:mc="http://schemas.openxmlformats.org/markup-compatibility/2006">
              <mc:Choice xmlns:v="urn:schemas-microsoft-com:vml" Requires="v">
                <p:oleObj spid="_x0000_s7191" name="Equation" r:id="rId5" imgW="762000" imgH="393700" progId="Equation.3">
                  <p:embed/>
                </p:oleObj>
              </mc:Choice>
              <mc:Fallback>
                <p:oleObj name="Equation" r:id="rId5" imgW="762000" imgH="393700" progId="Equation.3">
                  <p:embed/>
                  <p:pic>
                    <p:nvPicPr>
                      <p:cNvPr id="0" name=""/>
                      <p:cNvPicPr/>
                      <p:nvPr/>
                    </p:nvPicPr>
                    <p:blipFill>
                      <a:blip r:embed="rId6"/>
                      <a:stretch>
                        <a:fillRect/>
                      </a:stretch>
                    </p:blipFill>
                    <p:spPr>
                      <a:xfrm>
                        <a:off x="4837113" y="533400"/>
                        <a:ext cx="1336675" cy="690563"/>
                      </a:xfrm>
                      <a:prstGeom prst="rect">
                        <a:avLst/>
                      </a:prstGeom>
                    </p:spPr>
                  </p:pic>
                </p:oleObj>
              </mc:Fallback>
            </mc:AlternateContent>
          </a:graphicData>
        </a:graphic>
      </p:graphicFrame>
      <p:pic>
        <p:nvPicPr>
          <p:cNvPr id="3" name="Picture 2"/>
          <p:cNvPicPr>
            <a:picLocks noChangeAspect="1"/>
          </p:cNvPicPr>
          <p:nvPr/>
        </p:nvPicPr>
        <p:blipFill>
          <a:blip r:embed="rId7"/>
          <a:stretch>
            <a:fillRect/>
          </a:stretch>
        </p:blipFill>
        <p:spPr>
          <a:xfrm>
            <a:off x="603556" y="1417638"/>
            <a:ext cx="6873981" cy="2443162"/>
          </a:xfrm>
          <a:prstGeom prst="rect">
            <a:avLst/>
          </a:prstGeom>
        </p:spPr>
      </p:pic>
      <p:sp>
        <p:nvSpPr>
          <p:cNvPr id="4" name="TextBox 3"/>
          <p:cNvSpPr txBox="1"/>
          <p:nvPr/>
        </p:nvSpPr>
        <p:spPr>
          <a:xfrm>
            <a:off x="603556" y="3860800"/>
            <a:ext cx="6873981" cy="2308324"/>
          </a:xfrm>
          <a:prstGeom prst="rect">
            <a:avLst/>
          </a:prstGeom>
          <a:noFill/>
        </p:spPr>
        <p:txBody>
          <a:bodyPr wrap="square" rtlCol="0">
            <a:spAutoFit/>
          </a:bodyPr>
          <a:lstStyle/>
          <a:p>
            <a:r>
              <a:rPr lang="en-US" dirty="0" smtClean="0"/>
              <a:t>The electron density is proportional to the square of the </a:t>
            </a:r>
            <a:r>
              <a:rPr lang="en-US" dirty="0" err="1" smtClean="0"/>
              <a:t>wavefunction</a:t>
            </a:r>
            <a:r>
              <a:rPr lang="en-US" dirty="0" smtClean="0"/>
              <a:t>. </a:t>
            </a:r>
          </a:p>
          <a:p>
            <a:r>
              <a:rPr lang="en-US" dirty="0" smtClean="0"/>
              <a:t>The cosine wave has the electron density closer to the positive cores. This lowers the energy.</a:t>
            </a:r>
          </a:p>
          <a:p>
            <a:endParaRPr lang="en-US" dirty="0"/>
          </a:p>
          <a:p>
            <a:r>
              <a:rPr lang="en-US" dirty="0" smtClean="0"/>
              <a:t>The sine wave has the electron density in between the positive cores. This raises the energy. </a:t>
            </a:r>
          </a:p>
          <a:p>
            <a:endParaRPr lang="en-US" dirty="0" smtClean="0"/>
          </a:p>
          <a:p>
            <a:endParaRPr lang="en-US" dirty="0"/>
          </a:p>
        </p:txBody>
      </p:sp>
    </p:spTree>
    <p:extLst>
      <p:ext uri="{BB962C8B-B14F-4D97-AF65-F5344CB8AC3E}">
        <p14:creationId xmlns:p14="http://schemas.microsoft.com/office/powerpoint/2010/main" val="805685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274638"/>
            <a:ext cx="8229600" cy="470429"/>
          </a:xfrm>
        </p:spPr>
        <p:txBody>
          <a:bodyPr>
            <a:normAutofit/>
          </a:bodyPr>
          <a:lstStyle/>
          <a:p>
            <a:pPr algn="l"/>
            <a:r>
              <a:rPr lang="en-US" sz="2400" dirty="0" smtClean="0"/>
              <a:t>Band Gaps</a:t>
            </a:r>
            <a:endParaRPr lang="en-US" sz="2400" dirty="0"/>
          </a:p>
        </p:txBody>
      </p:sp>
      <p:pic>
        <p:nvPicPr>
          <p:cNvPr id="3" name="Picture 2"/>
          <p:cNvPicPr>
            <a:picLocks noChangeAspect="1"/>
          </p:cNvPicPr>
          <p:nvPr/>
        </p:nvPicPr>
        <p:blipFill>
          <a:blip r:embed="rId3"/>
          <a:stretch>
            <a:fillRect/>
          </a:stretch>
        </p:blipFill>
        <p:spPr>
          <a:xfrm>
            <a:off x="1913467" y="0"/>
            <a:ext cx="5147733" cy="1627452"/>
          </a:xfrm>
          <a:prstGeom prst="rect">
            <a:avLst/>
          </a:prstGeom>
        </p:spPr>
      </p:pic>
      <p:pic>
        <p:nvPicPr>
          <p:cNvPr id="7" name="Picture 6"/>
          <p:cNvPicPr>
            <a:picLocks noChangeAspect="1"/>
          </p:cNvPicPr>
          <p:nvPr/>
        </p:nvPicPr>
        <p:blipFill>
          <a:blip r:embed="rId4"/>
          <a:stretch>
            <a:fillRect/>
          </a:stretch>
        </p:blipFill>
        <p:spPr>
          <a:xfrm>
            <a:off x="220133" y="1532465"/>
            <a:ext cx="6411915" cy="3064933"/>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1179426687"/>
              </p:ext>
            </p:extLst>
          </p:nvPr>
        </p:nvGraphicFramePr>
        <p:xfrm>
          <a:off x="6139596" y="2620433"/>
          <a:ext cx="1919287" cy="690563"/>
        </p:xfrm>
        <a:graphic>
          <a:graphicData uri="http://schemas.openxmlformats.org/presentationml/2006/ole">
            <mc:AlternateContent xmlns:mc="http://schemas.openxmlformats.org/markup-compatibility/2006">
              <mc:Choice xmlns:v="urn:schemas-microsoft-com:vml" Requires="v">
                <p:oleObj spid="_x0000_s8218" name="Equation" r:id="rId5" imgW="1092200" imgH="393700" progId="Equation.3">
                  <p:embed/>
                </p:oleObj>
              </mc:Choice>
              <mc:Fallback>
                <p:oleObj name="Equation" r:id="rId5" imgW="1092200" imgH="393700" progId="Equation.3">
                  <p:embed/>
                  <p:pic>
                    <p:nvPicPr>
                      <p:cNvPr id="0" name=""/>
                      <p:cNvPicPr/>
                      <p:nvPr/>
                    </p:nvPicPr>
                    <p:blipFill>
                      <a:blip r:embed="rId6"/>
                      <a:stretch>
                        <a:fillRect/>
                      </a:stretch>
                    </p:blipFill>
                    <p:spPr>
                      <a:xfrm>
                        <a:off x="6139596" y="2620433"/>
                        <a:ext cx="1919287" cy="69056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991287759"/>
              </p:ext>
            </p:extLst>
          </p:nvPr>
        </p:nvGraphicFramePr>
        <p:xfrm>
          <a:off x="5493808" y="1364191"/>
          <a:ext cx="1871663" cy="690563"/>
        </p:xfrm>
        <a:graphic>
          <a:graphicData uri="http://schemas.openxmlformats.org/presentationml/2006/ole">
            <mc:AlternateContent xmlns:mc="http://schemas.openxmlformats.org/markup-compatibility/2006">
              <mc:Choice xmlns:v="urn:schemas-microsoft-com:vml" Requires="v">
                <p:oleObj spid="_x0000_s8219" name="Equation" r:id="rId7" imgW="1066800" imgH="393700" progId="Equation.3">
                  <p:embed/>
                </p:oleObj>
              </mc:Choice>
              <mc:Fallback>
                <p:oleObj name="Equation" r:id="rId7" imgW="1066800" imgH="393700" progId="Equation.3">
                  <p:embed/>
                  <p:pic>
                    <p:nvPicPr>
                      <p:cNvPr id="0" name=""/>
                      <p:cNvPicPr/>
                      <p:nvPr/>
                    </p:nvPicPr>
                    <p:blipFill>
                      <a:blip r:embed="rId8"/>
                      <a:stretch>
                        <a:fillRect/>
                      </a:stretch>
                    </p:blipFill>
                    <p:spPr>
                      <a:xfrm>
                        <a:off x="5493808" y="1364191"/>
                        <a:ext cx="1871663" cy="690563"/>
                      </a:xfrm>
                      <a:prstGeom prst="rect">
                        <a:avLst/>
                      </a:prstGeom>
                    </p:spPr>
                  </p:pic>
                </p:oleObj>
              </mc:Fallback>
            </mc:AlternateContent>
          </a:graphicData>
        </a:graphic>
      </p:graphicFrame>
    </p:spTree>
    <p:extLst>
      <p:ext uri="{BB962C8B-B14F-4D97-AF65-F5344CB8AC3E}">
        <p14:creationId xmlns:p14="http://schemas.microsoft.com/office/powerpoint/2010/main" val="41247239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163" y="3986902"/>
            <a:ext cx="8033529" cy="2109098"/>
          </a:xfrm>
          <a:prstGeom prst="rect">
            <a:avLst/>
          </a:prstGeom>
        </p:spPr>
      </p:pic>
      <p:pic>
        <p:nvPicPr>
          <p:cNvPr id="5" name="Picture 4"/>
          <p:cNvPicPr>
            <a:picLocks noChangeAspect="1"/>
          </p:cNvPicPr>
          <p:nvPr/>
        </p:nvPicPr>
        <p:blipFill>
          <a:blip r:embed="rId3"/>
          <a:stretch>
            <a:fillRect/>
          </a:stretch>
        </p:blipFill>
        <p:spPr>
          <a:xfrm>
            <a:off x="458634" y="710462"/>
            <a:ext cx="7954986" cy="1484312"/>
          </a:xfrm>
          <a:prstGeom prst="rect">
            <a:avLst/>
          </a:prstGeom>
        </p:spPr>
      </p:pic>
      <p:sp>
        <p:nvSpPr>
          <p:cNvPr id="6" name="TextBox 5"/>
          <p:cNvSpPr txBox="1"/>
          <p:nvPr/>
        </p:nvSpPr>
        <p:spPr>
          <a:xfrm>
            <a:off x="458634" y="2628532"/>
            <a:ext cx="7312857" cy="369332"/>
          </a:xfrm>
          <a:prstGeom prst="rect">
            <a:avLst/>
          </a:prstGeom>
          <a:noFill/>
        </p:spPr>
        <p:txBody>
          <a:bodyPr wrap="none" rtlCol="0">
            <a:spAutoFit/>
          </a:bodyPr>
          <a:lstStyle/>
          <a:p>
            <a:r>
              <a:rPr lang="en-US" dirty="0" smtClean="0"/>
              <a:t>Note: U(x) may have other Fourier components, but they will not contribute.</a:t>
            </a:r>
            <a:endParaRPr lang="en-US" dirty="0"/>
          </a:p>
        </p:txBody>
      </p:sp>
    </p:spTree>
    <p:extLst>
      <p:ext uri="{BB962C8B-B14F-4D97-AF65-F5344CB8AC3E}">
        <p14:creationId xmlns:p14="http://schemas.microsoft.com/office/powerpoint/2010/main" val="20738315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0908"/>
          </a:xfrm>
        </p:spPr>
        <p:txBody>
          <a:bodyPr>
            <a:normAutofit/>
          </a:bodyPr>
          <a:lstStyle/>
          <a:p>
            <a:pPr algn="l"/>
            <a:r>
              <a:rPr lang="en-US" sz="2400" dirty="0" err="1" smtClean="0"/>
              <a:t>Boardwork</a:t>
            </a:r>
            <a:r>
              <a:rPr lang="en-US" sz="2400" dirty="0" smtClean="0"/>
              <a:t>:</a:t>
            </a:r>
            <a:endParaRPr lang="en-US" sz="2400" dirty="0"/>
          </a:p>
        </p:txBody>
      </p:sp>
      <p:sp>
        <p:nvSpPr>
          <p:cNvPr id="3" name="Content Placeholder 2"/>
          <p:cNvSpPr>
            <a:spLocks noGrp="1"/>
          </p:cNvSpPr>
          <p:nvPr>
            <p:ph idx="1"/>
          </p:nvPr>
        </p:nvSpPr>
        <p:spPr>
          <a:xfrm>
            <a:off x="457200" y="1005546"/>
            <a:ext cx="8229600" cy="5221783"/>
          </a:xfrm>
        </p:spPr>
        <p:txBody>
          <a:bodyPr>
            <a:normAutofit lnSpcReduction="10000"/>
          </a:bodyPr>
          <a:lstStyle/>
          <a:p>
            <a:pPr marL="0" indent="0">
              <a:buNone/>
            </a:pPr>
            <a:r>
              <a:rPr lang="en-US" sz="2400" dirty="0" smtClean="0"/>
              <a:t>Suppose an element gives up two electrons when it makes a crystal. The number of states to hold all these electrons is equal to the number of states in the 1</a:t>
            </a:r>
            <a:r>
              <a:rPr lang="en-US" sz="2400" baseline="30000" dirty="0" smtClean="0"/>
              <a:t>st</a:t>
            </a:r>
            <a:r>
              <a:rPr lang="en-US" sz="2400" dirty="0" smtClean="0"/>
              <a:t> BZ.  (Why?)</a:t>
            </a:r>
          </a:p>
          <a:p>
            <a:pPr marL="0" indent="0">
              <a:buNone/>
            </a:pPr>
            <a:endParaRPr lang="en-US" sz="2400" dirty="0"/>
          </a:p>
          <a:p>
            <a:pPr marL="0" indent="0">
              <a:buNone/>
            </a:pPr>
            <a:r>
              <a:rPr lang="en-US" sz="2400" dirty="0" smtClean="0"/>
              <a:t>Consider a cubic crystal. What is the energy of a </a:t>
            </a:r>
            <a:r>
              <a:rPr lang="en-US" sz="2400" b="1" dirty="0" smtClean="0"/>
              <a:t>free electron </a:t>
            </a:r>
            <a:r>
              <a:rPr lang="en-US" sz="2400" dirty="0" smtClean="0"/>
              <a:t>with a </a:t>
            </a:r>
            <a:r>
              <a:rPr lang="en-US" sz="2400" dirty="0" err="1" smtClean="0"/>
              <a:t>wavevector</a:t>
            </a:r>
            <a:r>
              <a:rPr lang="en-US" sz="2400" dirty="0" smtClean="0"/>
              <a:t> to the corner of the 1</a:t>
            </a:r>
            <a:r>
              <a:rPr lang="en-US" sz="2400" baseline="30000" dirty="0" smtClean="0"/>
              <a:t>st</a:t>
            </a:r>
            <a:r>
              <a:rPr lang="en-US" sz="2400" dirty="0" smtClean="0"/>
              <a:t> BZ?  What is the lowest energy of a </a:t>
            </a:r>
            <a:r>
              <a:rPr lang="en-US" sz="2400" b="1" dirty="0" smtClean="0"/>
              <a:t>free electron </a:t>
            </a:r>
            <a:r>
              <a:rPr lang="en-US" sz="2400" dirty="0" smtClean="0"/>
              <a:t>in the 2</a:t>
            </a:r>
            <a:r>
              <a:rPr lang="en-US" sz="2400" baseline="30000" dirty="0" smtClean="0"/>
              <a:t>nd</a:t>
            </a:r>
            <a:r>
              <a:rPr lang="en-US" sz="2400" dirty="0" smtClean="0"/>
              <a:t> BZ? What is its </a:t>
            </a:r>
            <a:r>
              <a:rPr lang="en-US" sz="2400" dirty="0" err="1" smtClean="0"/>
              <a:t>wavevector</a:t>
            </a:r>
            <a:r>
              <a:rPr lang="en-US" sz="2400" dirty="0" smtClean="0"/>
              <a:t>?</a:t>
            </a:r>
          </a:p>
          <a:p>
            <a:pPr marL="0" indent="0">
              <a:buNone/>
            </a:pPr>
            <a:endParaRPr lang="en-US" sz="2400" dirty="0"/>
          </a:p>
          <a:p>
            <a:pPr marL="0" indent="0">
              <a:buNone/>
            </a:pPr>
            <a:r>
              <a:rPr lang="en-US" sz="2400" dirty="0" smtClean="0"/>
              <a:t>If the unit cell size is a, what </a:t>
            </a:r>
            <a:r>
              <a:rPr lang="en-US" sz="2400" dirty="0" err="1" smtClean="0"/>
              <a:t>bandgap</a:t>
            </a:r>
            <a:r>
              <a:rPr lang="en-US" sz="2400" dirty="0" smtClean="0"/>
              <a:t> in energy would make this material an insulator? </a:t>
            </a:r>
          </a:p>
          <a:p>
            <a:pPr marL="0" indent="0">
              <a:buNone/>
            </a:pPr>
            <a:endParaRPr lang="en-US" sz="2400" dirty="0"/>
          </a:p>
          <a:p>
            <a:pPr marL="0" indent="0">
              <a:buNone/>
            </a:pPr>
            <a:r>
              <a:rPr lang="en-US" sz="2400" dirty="0" smtClean="0"/>
              <a:t>How deep is the (Fourier cosine term in the) atomic potential, in </a:t>
            </a:r>
            <a:r>
              <a:rPr lang="en-US" sz="2400" dirty="0" err="1" smtClean="0"/>
              <a:t>eV</a:t>
            </a:r>
            <a:r>
              <a:rPr lang="en-US" sz="2400" dirty="0" smtClean="0"/>
              <a:t>?</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9024814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normAutofit/>
          </a:bodyPr>
          <a:lstStyle/>
          <a:p>
            <a:r>
              <a:rPr lang="en-US" sz="2800" dirty="0" smtClean="0"/>
              <a:t>Electrical Conductivity</a:t>
            </a:r>
            <a:endParaRPr lang="en-US" sz="2800" dirty="0"/>
          </a:p>
        </p:txBody>
      </p:sp>
      <p:pic>
        <p:nvPicPr>
          <p:cNvPr id="4" name="Picture 3"/>
          <p:cNvPicPr>
            <a:picLocks noChangeAspect="1"/>
          </p:cNvPicPr>
          <p:nvPr/>
        </p:nvPicPr>
        <p:blipFill>
          <a:blip r:embed="rId2"/>
          <a:stretch>
            <a:fillRect/>
          </a:stretch>
        </p:blipFill>
        <p:spPr>
          <a:xfrm>
            <a:off x="174929" y="755341"/>
            <a:ext cx="3617580" cy="880469"/>
          </a:xfrm>
          <a:prstGeom prst="rect">
            <a:avLst/>
          </a:prstGeom>
        </p:spPr>
      </p:pic>
      <p:pic>
        <p:nvPicPr>
          <p:cNvPr id="5" name="Picture 4"/>
          <p:cNvPicPr>
            <a:picLocks noChangeAspect="1"/>
          </p:cNvPicPr>
          <p:nvPr/>
        </p:nvPicPr>
        <p:blipFill>
          <a:blip r:embed="rId3"/>
          <a:stretch>
            <a:fillRect/>
          </a:stretch>
        </p:blipFill>
        <p:spPr>
          <a:xfrm>
            <a:off x="174929" y="1635810"/>
            <a:ext cx="2443496" cy="473739"/>
          </a:xfrm>
          <a:prstGeom prst="rect">
            <a:avLst/>
          </a:prstGeom>
        </p:spPr>
      </p:pic>
      <p:pic>
        <p:nvPicPr>
          <p:cNvPr id="6" name="Picture 5"/>
          <p:cNvPicPr>
            <a:picLocks noChangeAspect="1"/>
          </p:cNvPicPr>
          <p:nvPr/>
        </p:nvPicPr>
        <p:blipFill>
          <a:blip r:embed="rId4"/>
          <a:stretch>
            <a:fillRect/>
          </a:stretch>
        </p:blipFill>
        <p:spPr>
          <a:xfrm>
            <a:off x="174929" y="2225357"/>
            <a:ext cx="1343913" cy="403174"/>
          </a:xfrm>
          <a:prstGeom prst="rect">
            <a:avLst/>
          </a:prstGeom>
        </p:spPr>
      </p:pic>
      <p:pic>
        <p:nvPicPr>
          <p:cNvPr id="7" name="Picture 6"/>
          <p:cNvPicPr>
            <a:picLocks noChangeAspect="1"/>
          </p:cNvPicPr>
          <p:nvPr/>
        </p:nvPicPr>
        <p:blipFill>
          <a:blip r:embed="rId5"/>
          <a:stretch>
            <a:fillRect/>
          </a:stretch>
        </p:blipFill>
        <p:spPr>
          <a:xfrm>
            <a:off x="236241" y="2777705"/>
            <a:ext cx="2382184" cy="609396"/>
          </a:xfrm>
          <a:prstGeom prst="rect">
            <a:avLst/>
          </a:prstGeom>
        </p:spPr>
      </p:pic>
      <p:pic>
        <p:nvPicPr>
          <p:cNvPr id="8" name="Picture 7"/>
          <p:cNvPicPr>
            <a:picLocks noChangeAspect="1"/>
          </p:cNvPicPr>
          <p:nvPr/>
        </p:nvPicPr>
        <p:blipFill>
          <a:blip r:embed="rId6"/>
          <a:stretch>
            <a:fillRect/>
          </a:stretch>
        </p:blipFill>
        <p:spPr>
          <a:xfrm>
            <a:off x="236241" y="3412051"/>
            <a:ext cx="931584" cy="279475"/>
          </a:xfrm>
          <a:prstGeom prst="rect">
            <a:avLst/>
          </a:prstGeom>
        </p:spPr>
      </p:pic>
      <p:pic>
        <p:nvPicPr>
          <p:cNvPr id="9" name="Picture 8"/>
          <p:cNvPicPr>
            <a:picLocks noChangeAspect="1"/>
          </p:cNvPicPr>
          <p:nvPr/>
        </p:nvPicPr>
        <p:blipFill>
          <a:blip r:embed="rId7"/>
          <a:stretch>
            <a:fillRect/>
          </a:stretch>
        </p:blipFill>
        <p:spPr>
          <a:xfrm>
            <a:off x="2785609" y="1730337"/>
            <a:ext cx="5786104" cy="4099193"/>
          </a:xfrm>
          <a:prstGeom prst="rect">
            <a:avLst/>
          </a:prstGeom>
        </p:spPr>
      </p:pic>
      <p:pic>
        <p:nvPicPr>
          <p:cNvPr id="10" name="Picture 9"/>
          <p:cNvPicPr>
            <a:picLocks noChangeAspect="1"/>
          </p:cNvPicPr>
          <p:nvPr/>
        </p:nvPicPr>
        <p:blipFill>
          <a:blip r:embed="rId8"/>
          <a:stretch>
            <a:fillRect/>
          </a:stretch>
        </p:blipFill>
        <p:spPr>
          <a:xfrm>
            <a:off x="289911" y="4461372"/>
            <a:ext cx="1041461" cy="491801"/>
          </a:xfrm>
          <a:prstGeom prst="rect">
            <a:avLst/>
          </a:prstGeom>
        </p:spPr>
      </p:pic>
      <p:pic>
        <p:nvPicPr>
          <p:cNvPr id="11" name="Picture 10"/>
          <p:cNvPicPr>
            <a:picLocks noChangeAspect="1"/>
          </p:cNvPicPr>
          <p:nvPr/>
        </p:nvPicPr>
        <p:blipFill>
          <a:blip r:embed="rId9"/>
          <a:stretch>
            <a:fillRect/>
          </a:stretch>
        </p:blipFill>
        <p:spPr>
          <a:xfrm>
            <a:off x="289910" y="4953173"/>
            <a:ext cx="1500095" cy="905230"/>
          </a:xfrm>
          <a:prstGeom prst="rect">
            <a:avLst/>
          </a:prstGeom>
        </p:spPr>
      </p:pic>
      <p:pic>
        <p:nvPicPr>
          <p:cNvPr id="12" name="Picture 11"/>
          <p:cNvPicPr>
            <a:picLocks noChangeAspect="1"/>
          </p:cNvPicPr>
          <p:nvPr/>
        </p:nvPicPr>
        <p:blipFill>
          <a:blip r:embed="rId10"/>
          <a:stretch>
            <a:fillRect/>
          </a:stretch>
        </p:blipFill>
        <p:spPr>
          <a:xfrm>
            <a:off x="236240" y="5829530"/>
            <a:ext cx="1510891" cy="439532"/>
          </a:xfrm>
          <a:prstGeom prst="rect">
            <a:avLst/>
          </a:prstGeom>
        </p:spPr>
      </p:pic>
      <p:sp>
        <p:nvSpPr>
          <p:cNvPr id="13" name="TextBox 12"/>
          <p:cNvSpPr txBox="1"/>
          <p:nvPr/>
        </p:nvSpPr>
        <p:spPr>
          <a:xfrm>
            <a:off x="1966404" y="5893685"/>
            <a:ext cx="1082348" cy="369332"/>
          </a:xfrm>
          <a:prstGeom prst="rect">
            <a:avLst/>
          </a:prstGeom>
          <a:noFill/>
        </p:spPr>
        <p:txBody>
          <a:bodyPr wrap="none" rtlCol="0">
            <a:spAutoFit/>
          </a:bodyPr>
          <a:lstStyle/>
          <a:p>
            <a:r>
              <a:rPr lang="en-US" dirty="0" smtClean="0"/>
              <a:t>resistivity</a:t>
            </a:r>
            <a:endParaRPr lang="en-US" dirty="0"/>
          </a:p>
        </p:txBody>
      </p:sp>
    </p:spTree>
    <p:extLst>
      <p:ext uri="{BB962C8B-B14F-4D97-AF65-F5344CB8AC3E}">
        <p14:creationId xmlns:p14="http://schemas.microsoft.com/office/powerpoint/2010/main" val="42707237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0908"/>
          </a:xfrm>
        </p:spPr>
        <p:txBody>
          <a:bodyPr>
            <a:normAutofit fontScale="90000"/>
          </a:bodyPr>
          <a:lstStyle/>
          <a:p>
            <a:pPr algn="l"/>
            <a:r>
              <a:rPr lang="en-US" sz="2400" dirty="0" smtClean="0"/>
              <a:t>Lecture 14</a:t>
            </a:r>
            <a:br>
              <a:rPr lang="en-US" sz="2400" dirty="0" smtClean="0"/>
            </a:br>
            <a:r>
              <a:rPr lang="en-US" sz="2400" dirty="0" smtClean="0"/>
              <a:t>Last time:</a:t>
            </a:r>
            <a:endParaRPr lang="en-US" sz="2400" dirty="0"/>
          </a:p>
        </p:txBody>
      </p:sp>
      <p:sp>
        <p:nvSpPr>
          <p:cNvPr id="3" name="Content Placeholder 2"/>
          <p:cNvSpPr>
            <a:spLocks noGrp="1"/>
          </p:cNvSpPr>
          <p:nvPr>
            <p:ph idx="1"/>
          </p:nvPr>
        </p:nvSpPr>
        <p:spPr>
          <a:xfrm>
            <a:off x="457200" y="1005546"/>
            <a:ext cx="8229600" cy="5221783"/>
          </a:xfrm>
        </p:spPr>
        <p:txBody>
          <a:bodyPr>
            <a:normAutofit/>
          </a:bodyPr>
          <a:lstStyle/>
          <a:p>
            <a:pPr marL="0" indent="0">
              <a:buNone/>
            </a:pPr>
            <a:r>
              <a:rPr lang="en-US" sz="1800" dirty="0" smtClean="0"/>
              <a:t>Suppose an element gives up two electrons when it makes a crystal. The number of states to hold all these electrons is equal to the number of states in the 1</a:t>
            </a:r>
            <a:r>
              <a:rPr lang="en-US" sz="1800" baseline="30000" dirty="0" smtClean="0"/>
              <a:t>st</a:t>
            </a:r>
            <a:r>
              <a:rPr lang="en-US" sz="1800" dirty="0" smtClean="0"/>
              <a:t> BZ.  (Why?)</a:t>
            </a:r>
          </a:p>
          <a:p>
            <a:pPr marL="0" indent="0">
              <a:buNone/>
            </a:pPr>
            <a:endParaRPr lang="en-US" sz="1800" dirty="0"/>
          </a:p>
          <a:p>
            <a:pPr marL="0" indent="0">
              <a:buNone/>
            </a:pPr>
            <a:r>
              <a:rPr lang="en-US" sz="1800" dirty="0" smtClean="0"/>
              <a:t>Consider a cubic crystal. What is the energy of a </a:t>
            </a:r>
            <a:r>
              <a:rPr lang="en-US" sz="1800" b="1" dirty="0" smtClean="0"/>
              <a:t>free electron </a:t>
            </a:r>
            <a:r>
              <a:rPr lang="en-US" sz="1800" dirty="0" smtClean="0"/>
              <a:t>with a </a:t>
            </a:r>
            <a:r>
              <a:rPr lang="en-US" sz="1800" dirty="0" err="1" smtClean="0"/>
              <a:t>wavevector</a:t>
            </a:r>
            <a:r>
              <a:rPr lang="en-US" sz="1800" dirty="0" smtClean="0"/>
              <a:t> to the corner of the 1</a:t>
            </a:r>
            <a:r>
              <a:rPr lang="en-US" sz="1800" baseline="30000" dirty="0" smtClean="0"/>
              <a:t>st</a:t>
            </a:r>
            <a:r>
              <a:rPr lang="en-US" sz="1800" dirty="0" smtClean="0"/>
              <a:t> BZ?  What is the lowest energy of a </a:t>
            </a:r>
            <a:r>
              <a:rPr lang="en-US" sz="1800" b="1" dirty="0" smtClean="0"/>
              <a:t>free electron </a:t>
            </a:r>
            <a:r>
              <a:rPr lang="en-US" sz="1800" dirty="0" smtClean="0"/>
              <a:t>in the 2</a:t>
            </a:r>
            <a:r>
              <a:rPr lang="en-US" sz="1800" baseline="30000" dirty="0" smtClean="0"/>
              <a:t>nd</a:t>
            </a:r>
            <a:r>
              <a:rPr lang="en-US" sz="1800" dirty="0" smtClean="0"/>
              <a:t> BZ? What is its </a:t>
            </a:r>
            <a:r>
              <a:rPr lang="en-US" sz="1800" dirty="0" err="1" smtClean="0"/>
              <a:t>wavevector</a:t>
            </a:r>
            <a:r>
              <a:rPr lang="en-US" sz="1800" dirty="0" smtClean="0"/>
              <a:t>?</a:t>
            </a:r>
          </a:p>
          <a:p>
            <a:pPr marL="0" indent="0">
              <a:buNone/>
            </a:pPr>
            <a:endParaRPr lang="en-US" sz="1800" dirty="0"/>
          </a:p>
          <a:p>
            <a:pPr marL="0" indent="0">
              <a:buNone/>
            </a:pPr>
            <a:r>
              <a:rPr lang="en-US" sz="1800" dirty="0" smtClean="0"/>
              <a:t>If the unit cell size is a, what </a:t>
            </a:r>
            <a:r>
              <a:rPr lang="en-US" sz="1800" dirty="0" err="1" smtClean="0"/>
              <a:t>bandgap</a:t>
            </a:r>
            <a:r>
              <a:rPr lang="en-US" sz="1800" dirty="0" smtClean="0"/>
              <a:t> in energy would make this material an insulator? </a:t>
            </a:r>
          </a:p>
          <a:p>
            <a:pPr marL="0" indent="0">
              <a:buNone/>
            </a:pPr>
            <a:endParaRPr lang="en-US" sz="1800" dirty="0"/>
          </a:p>
          <a:p>
            <a:pPr marL="0" indent="0">
              <a:buNone/>
            </a:pPr>
            <a:r>
              <a:rPr lang="en-US" sz="1800" dirty="0" smtClean="0"/>
              <a:t>How deep is the (Fourier cosine term in the) atomic potential, in </a:t>
            </a:r>
            <a:r>
              <a:rPr lang="en-US" sz="1800" dirty="0" err="1" smtClean="0"/>
              <a:t>eV</a:t>
            </a:r>
            <a:r>
              <a:rPr lang="en-US" sz="1800" dirty="0" smtClean="0"/>
              <a:t>?</a:t>
            </a:r>
          </a:p>
          <a:p>
            <a:pPr marL="0" indent="0">
              <a:buNone/>
            </a:pPr>
            <a:endParaRPr lang="en-US" sz="2400" dirty="0"/>
          </a:p>
          <a:p>
            <a:pPr marL="0" indent="0">
              <a:buNone/>
            </a:pPr>
            <a:r>
              <a:rPr lang="en-US" sz="2400" dirty="0" smtClean="0">
                <a:solidFill>
                  <a:srgbClr val="C0504D"/>
                </a:solidFill>
              </a:rPr>
              <a:t>Using free electron wave functions and expectation values of the potential energy is called the NEARLY FREE ELECTRON MODEL. </a:t>
            </a:r>
            <a:endParaRPr lang="en-US" sz="2400" dirty="0">
              <a:solidFill>
                <a:srgbClr val="C0504D"/>
              </a:solidFill>
            </a:endParaRPr>
          </a:p>
        </p:txBody>
      </p:sp>
    </p:spTree>
    <p:extLst>
      <p:ext uri="{BB962C8B-B14F-4D97-AF65-F5344CB8AC3E}">
        <p14:creationId xmlns:p14="http://schemas.microsoft.com/office/powerpoint/2010/main" val="34351969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2259"/>
            <a:ext cx="8229600" cy="2310992"/>
          </a:xfrm>
        </p:spPr>
        <p:txBody>
          <a:bodyPr>
            <a:normAutofit/>
          </a:bodyPr>
          <a:lstStyle/>
          <a:p>
            <a:pPr marL="0" indent="0">
              <a:buNone/>
            </a:pPr>
            <a:endParaRPr lang="en-US" sz="2400" dirty="0"/>
          </a:p>
          <a:p>
            <a:pPr marL="0" indent="0">
              <a:buNone/>
            </a:pPr>
            <a:r>
              <a:rPr lang="en-US" sz="2400" dirty="0" smtClean="0">
                <a:solidFill>
                  <a:srgbClr val="C0504D"/>
                </a:solidFill>
              </a:rPr>
              <a:t>NEARLY FREE ELECTRON MODEL.  -  Review of BZs</a:t>
            </a:r>
          </a:p>
          <a:p>
            <a:pPr marL="0" indent="0">
              <a:buNone/>
            </a:pPr>
            <a:endParaRPr lang="en-US" sz="2400" dirty="0">
              <a:solidFill>
                <a:srgbClr val="C0504D"/>
              </a:solidFill>
            </a:endParaRPr>
          </a:p>
          <a:p>
            <a:pPr marL="0" indent="0">
              <a:buNone/>
            </a:pPr>
            <a:endParaRPr lang="en-US" sz="2400" dirty="0">
              <a:solidFill>
                <a:srgbClr val="C0504D"/>
              </a:solidFill>
            </a:endParaRPr>
          </a:p>
        </p:txBody>
      </p:sp>
      <p:pic>
        <p:nvPicPr>
          <p:cNvPr id="5" name="Picture 4"/>
          <p:cNvPicPr>
            <a:picLocks noChangeAspect="1"/>
          </p:cNvPicPr>
          <p:nvPr/>
        </p:nvPicPr>
        <p:blipFill>
          <a:blip r:embed="rId2"/>
          <a:stretch>
            <a:fillRect/>
          </a:stretch>
        </p:blipFill>
        <p:spPr>
          <a:xfrm>
            <a:off x="1823508" y="1376010"/>
            <a:ext cx="7092609" cy="3597111"/>
          </a:xfrm>
          <a:prstGeom prst="rect">
            <a:avLst/>
          </a:prstGeom>
        </p:spPr>
      </p:pic>
      <p:sp>
        <p:nvSpPr>
          <p:cNvPr id="6" name="TextBox 5"/>
          <p:cNvSpPr txBox="1"/>
          <p:nvPr/>
        </p:nvSpPr>
        <p:spPr>
          <a:xfrm>
            <a:off x="194037" y="1499498"/>
            <a:ext cx="1400154" cy="923330"/>
          </a:xfrm>
          <a:prstGeom prst="rect">
            <a:avLst/>
          </a:prstGeom>
          <a:noFill/>
        </p:spPr>
        <p:txBody>
          <a:bodyPr wrap="square" rtlCol="0">
            <a:spAutoFit/>
          </a:bodyPr>
          <a:lstStyle/>
          <a:p>
            <a:r>
              <a:rPr lang="en-US" dirty="0" smtClean="0"/>
              <a:t>Where are the 2</a:t>
            </a:r>
            <a:r>
              <a:rPr lang="en-US" baseline="30000" dirty="0" smtClean="0"/>
              <a:t>nd</a:t>
            </a:r>
            <a:r>
              <a:rPr lang="en-US" dirty="0" smtClean="0"/>
              <a:t>, 3</a:t>
            </a:r>
            <a:r>
              <a:rPr lang="en-US" baseline="30000" dirty="0" smtClean="0"/>
              <a:t>rd</a:t>
            </a:r>
            <a:r>
              <a:rPr lang="en-US" dirty="0" smtClean="0"/>
              <a:t>, 4</a:t>
            </a:r>
            <a:r>
              <a:rPr lang="en-US" baseline="30000" dirty="0" smtClean="0"/>
              <a:t>th</a:t>
            </a:r>
            <a:r>
              <a:rPr lang="en-US" dirty="0"/>
              <a:t> </a:t>
            </a:r>
            <a:r>
              <a:rPr lang="en-US" dirty="0" smtClean="0"/>
              <a:t>etc. BZs?</a:t>
            </a:r>
            <a:endParaRPr lang="en-US" dirty="0"/>
          </a:p>
        </p:txBody>
      </p:sp>
    </p:spTree>
    <p:extLst>
      <p:ext uri="{BB962C8B-B14F-4D97-AF65-F5344CB8AC3E}">
        <p14:creationId xmlns:p14="http://schemas.microsoft.com/office/powerpoint/2010/main" val="3077722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2259"/>
            <a:ext cx="8229600" cy="2310992"/>
          </a:xfrm>
        </p:spPr>
        <p:txBody>
          <a:bodyPr>
            <a:normAutofit/>
          </a:bodyPr>
          <a:lstStyle/>
          <a:p>
            <a:pPr marL="0" indent="0">
              <a:buNone/>
            </a:pPr>
            <a:r>
              <a:rPr lang="en-US" sz="2400" u="sng" dirty="0" smtClean="0"/>
              <a:t>Reduced Zone Scheme </a:t>
            </a:r>
            <a:r>
              <a:rPr lang="en-US" sz="2400" dirty="0" smtClean="0"/>
              <a:t>for Plotting Electron Bands</a:t>
            </a:r>
          </a:p>
          <a:p>
            <a:pPr marL="0" indent="0">
              <a:buNone/>
            </a:pPr>
            <a:r>
              <a:rPr lang="en-US" sz="2400" dirty="0" smtClean="0">
                <a:solidFill>
                  <a:srgbClr val="C0504D"/>
                </a:solidFill>
              </a:rPr>
              <a:t>- Plot all parts of the dispersion curve in the first zone. </a:t>
            </a:r>
          </a:p>
          <a:p>
            <a:pPr marL="0" indent="0">
              <a:buNone/>
            </a:pPr>
            <a:endParaRPr lang="en-US" sz="2400" dirty="0">
              <a:solidFill>
                <a:srgbClr val="C0504D"/>
              </a:solidFill>
            </a:endParaRPr>
          </a:p>
          <a:p>
            <a:pPr marL="0" indent="0">
              <a:buNone/>
            </a:pPr>
            <a:endParaRPr lang="en-US" sz="2400" dirty="0">
              <a:solidFill>
                <a:srgbClr val="C0504D"/>
              </a:solidFill>
            </a:endParaRPr>
          </a:p>
        </p:txBody>
      </p:sp>
      <p:pic>
        <p:nvPicPr>
          <p:cNvPr id="2" name="Picture 1"/>
          <p:cNvPicPr>
            <a:picLocks noChangeAspect="1"/>
          </p:cNvPicPr>
          <p:nvPr/>
        </p:nvPicPr>
        <p:blipFill>
          <a:blip r:embed="rId2"/>
          <a:stretch>
            <a:fillRect/>
          </a:stretch>
        </p:blipFill>
        <p:spPr>
          <a:xfrm>
            <a:off x="457200" y="1227025"/>
            <a:ext cx="4693605" cy="650794"/>
          </a:xfrm>
          <a:prstGeom prst="rect">
            <a:avLst/>
          </a:prstGeom>
        </p:spPr>
      </p:pic>
      <p:sp>
        <p:nvSpPr>
          <p:cNvPr id="4" name="TextBox 3"/>
          <p:cNvSpPr txBox="1"/>
          <p:nvPr/>
        </p:nvSpPr>
        <p:spPr>
          <a:xfrm>
            <a:off x="2522483" y="1554653"/>
            <a:ext cx="3968941" cy="646331"/>
          </a:xfrm>
          <a:prstGeom prst="rect">
            <a:avLst/>
          </a:prstGeom>
          <a:noFill/>
        </p:spPr>
        <p:txBody>
          <a:bodyPr wrap="square" rtlCol="0">
            <a:spAutoFit/>
          </a:bodyPr>
          <a:lstStyle/>
          <a:p>
            <a:r>
              <a:rPr lang="en-US" dirty="0" smtClean="0"/>
              <a:t>We will plot the energy of electron with </a:t>
            </a:r>
            <a:r>
              <a:rPr lang="en-US" dirty="0" err="1" smtClean="0"/>
              <a:t>wavevector</a:t>
            </a:r>
            <a:r>
              <a:rPr lang="en-US" dirty="0" smtClean="0"/>
              <a:t> k at </a:t>
            </a:r>
            <a:r>
              <a:rPr lang="en-US" dirty="0" err="1" smtClean="0"/>
              <a:t>wavevector</a:t>
            </a:r>
            <a:r>
              <a:rPr lang="en-US" dirty="0" smtClean="0"/>
              <a:t> k’</a:t>
            </a:r>
            <a:endParaRPr lang="en-US" dirty="0"/>
          </a:p>
        </p:txBody>
      </p:sp>
      <p:sp>
        <p:nvSpPr>
          <p:cNvPr id="7" name="TextBox 6"/>
          <p:cNvSpPr txBox="1"/>
          <p:nvPr/>
        </p:nvSpPr>
        <p:spPr>
          <a:xfrm>
            <a:off x="670310" y="2593251"/>
            <a:ext cx="2868769" cy="369332"/>
          </a:xfrm>
          <a:prstGeom prst="rect">
            <a:avLst/>
          </a:prstGeom>
          <a:noFill/>
        </p:spPr>
        <p:txBody>
          <a:bodyPr wrap="none" rtlCol="0">
            <a:spAutoFit/>
          </a:bodyPr>
          <a:lstStyle/>
          <a:p>
            <a:r>
              <a:rPr lang="en-US" dirty="0" smtClean="0"/>
              <a:t>The energy of the electron is </a:t>
            </a:r>
            <a:endParaRPr lang="en-US" dirty="0"/>
          </a:p>
        </p:txBody>
      </p:sp>
      <p:pic>
        <p:nvPicPr>
          <p:cNvPr id="8" name="Picture 7"/>
          <p:cNvPicPr>
            <a:picLocks noChangeAspect="1"/>
          </p:cNvPicPr>
          <p:nvPr/>
        </p:nvPicPr>
        <p:blipFill>
          <a:blip r:embed="rId3"/>
          <a:stretch>
            <a:fillRect/>
          </a:stretch>
        </p:blipFill>
        <p:spPr>
          <a:xfrm>
            <a:off x="3539079" y="2593250"/>
            <a:ext cx="5076468" cy="793851"/>
          </a:xfrm>
          <a:prstGeom prst="rect">
            <a:avLst/>
          </a:prstGeom>
        </p:spPr>
      </p:pic>
      <p:sp>
        <p:nvSpPr>
          <p:cNvPr id="9" name="TextBox 8"/>
          <p:cNvSpPr txBox="1"/>
          <p:nvPr/>
        </p:nvSpPr>
        <p:spPr>
          <a:xfrm>
            <a:off x="3940487" y="3440023"/>
            <a:ext cx="4622141" cy="369332"/>
          </a:xfrm>
          <a:prstGeom prst="rect">
            <a:avLst/>
          </a:prstGeom>
          <a:noFill/>
        </p:spPr>
        <p:txBody>
          <a:bodyPr wrap="none" rtlCol="0">
            <a:spAutoFit/>
          </a:bodyPr>
          <a:lstStyle/>
          <a:p>
            <a:r>
              <a:rPr lang="en-US" dirty="0" smtClean="0"/>
              <a:t>(we’ve removed the prime… k is the 1</a:t>
            </a:r>
            <a:r>
              <a:rPr lang="en-US" baseline="30000" dirty="0" smtClean="0"/>
              <a:t>st</a:t>
            </a:r>
            <a:r>
              <a:rPr lang="en-US" dirty="0" smtClean="0"/>
              <a:t> zone k.)</a:t>
            </a:r>
            <a:endParaRPr lang="en-US" dirty="0"/>
          </a:p>
        </p:txBody>
      </p:sp>
      <p:sp>
        <p:nvSpPr>
          <p:cNvPr id="10" name="TextBox 9"/>
          <p:cNvSpPr txBox="1"/>
          <p:nvPr/>
        </p:nvSpPr>
        <p:spPr>
          <a:xfrm>
            <a:off x="670310" y="4304442"/>
            <a:ext cx="7540421" cy="369332"/>
          </a:xfrm>
          <a:prstGeom prst="rect">
            <a:avLst/>
          </a:prstGeom>
          <a:noFill/>
        </p:spPr>
        <p:txBody>
          <a:bodyPr wrap="none" rtlCol="0">
            <a:spAutoFit/>
          </a:bodyPr>
          <a:lstStyle/>
          <a:p>
            <a:r>
              <a:rPr lang="en-US" dirty="0" smtClean="0"/>
              <a:t>Example: </a:t>
            </a:r>
            <a:r>
              <a:rPr lang="en-US" b="1" dirty="0" smtClean="0"/>
              <a:t>simple cubic lattice</a:t>
            </a:r>
            <a:r>
              <a:rPr lang="en-US" dirty="0" smtClean="0"/>
              <a:t>. First, write down a table with different small </a:t>
            </a:r>
            <a:r>
              <a:rPr lang="en-US" dirty="0" err="1" smtClean="0"/>
              <a:t>Gs</a:t>
            </a:r>
            <a:r>
              <a:rPr lang="en-US" dirty="0" smtClean="0"/>
              <a:t>.</a:t>
            </a:r>
            <a:endParaRPr lang="en-US" dirty="0"/>
          </a:p>
        </p:txBody>
      </p:sp>
      <p:pic>
        <p:nvPicPr>
          <p:cNvPr id="11" name="Picture 10"/>
          <p:cNvPicPr>
            <a:picLocks noChangeAspect="1"/>
          </p:cNvPicPr>
          <p:nvPr/>
        </p:nvPicPr>
        <p:blipFill>
          <a:blip r:embed="rId4"/>
          <a:stretch>
            <a:fillRect/>
          </a:stretch>
        </p:blipFill>
        <p:spPr>
          <a:xfrm>
            <a:off x="670309" y="4673774"/>
            <a:ext cx="6977389" cy="2184226"/>
          </a:xfrm>
          <a:prstGeom prst="rect">
            <a:avLst/>
          </a:prstGeom>
        </p:spPr>
      </p:pic>
      <p:sp>
        <p:nvSpPr>
          <p:cNvPr id="12" name="TextBox 11"/>
          <p:cNvSpPr txBox="1"/>
          <p:nvPr/>
        </p:nvSpPr>
        <p:spPr>
          <a:xfrm>
            <a:off x="333721" y="2223919"/>
            <a:ext cx="2524775" cy="369332"/>
          </a:xfrm>
          <a:prstGeom prst="rect">
            <a:avLst/>
          </a:prstGeom>
          <a:noFill/>
        </p:spPr>
        <p:txBody>
          <a:bodyPr wrap="none" rtlCol="0">
            <a:spAutoFit/>
          </a:bodyPr>
          <a:lstStyle/>
          <a:p>
            <a:r>
              <a:rPr lang="en-US" b="1" dirty="0" smtClean="0"/>
              <a:t>FREE ELECTRON MODEL:</a:t>
            </a:r>
            <a:endParaRPr lang="en-US" b="1" dirty="0"/>
          </a:p>
        </p:txBody>
      </p:sp>
    </p:spTree>
    <p:extLst>
      <p:ext uri="{BB962C8B-B14F-4D97-AF65-F5344CB8AC3E}">
        <p14:creationId xmlns:p14="http://schemas.microsoft.com/office/powerpoint/2010/main" val="24019116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7200" y="652723"/>
            <a:ext cx="7540421" cy="369332"/>
          </a:xfrm>
          <a:prstGeom prst="rect">
            <a:avLst/>
          </a:prstGeom>
          <a:noFill/>
        </p:spPr>
        <p:txBody>
          <a:bodyPr wrap="none" rtlCol="0">
            <a:spAutoFit/>
          </a:bodyPr>
          <a:lstStyle/>
          <a:p>
            <a:r>
              <a:rPr lang="en-US" dirty="0" smtClean="0"/>
              <a:t>Example: </a:t>
            </a:r>
            <a:r>
              <a:rPr lang="en-US" b="1" dirty="0" smtClean="0"/>
              <a:t>simple cubic lattice</a:t>
            </a:r>
            <a:r>
              <a:rPr lang="en-US" dirty="0" smtClean="0"/>
              <a:t>. First, write down a table with different small </a:t>
            </a:r>
            <a:r>
              <a:rPr lang="en-US" dirty="0" err="1" smtClean="0"/>
              <a:t>Gs</a:t>
            </a:r>
            <a:r>
              <a:rPr lang="en-US" dirty="0" smtClean="0"/>
              <a:t>.</a:t>
            </a:r>
            <a:endParaRPr lang="en-US" dirty="0"/>
          </a:p>
        </p:txBody>
      </p:sp>
      <p:pic>
        <p:nvPicPr>
          <p:cNvPr id="11" name="Picture 10"/>
          <p:cNvPicPr>
            <a:picLocks noChangeAspect="1"/>
          </p:cNvPicPr>
          <p:nvPr/>
        </p:nvPicPr>
        <p:blipFill>
          <a:blip r:embed="rId3"/>
          <a:stretch>
            <a:fillRect/>
          </a:stretch>
        </p:blipFill>
        <p:spPr>
          <a:xfrm>
            <a:off x="457200" y="1022055"/>
            <a:ext cx="6977389" cy="2184226"/>
          </a:xfrm>
          <a:prstGeom prst="rect">
            <a:avLst/>
          </a:prstGeom>
        </p:spPr>
      </p:pic>
      <p:sp>
        <p:nvSpPr>
          <p:cNvPr id="5" name="Content Placeholder 4"/>
          <p:cNvSpPr>
            <a:spLocks noGrp="1"/>
          </p:cNvSpPr>
          <p:nvPr>
            <p:ph idx="1"/>
          </p:nvPr>
        </p:nvSpPr>
        <p:spPr>
          <a:xfrm>
            <a:off x="457200" y="147811"/>
            <a:ext cx="8686800" cy="4525963"/>
          </a:xfrm>
        </p:spPr>
        <p:txBody>
          <a:bodyPr>
            <a:normAutofit/>
          </a:bodyPr>
          <a:lstStyle/>
          <a:p>
            <a:r>
              <a:rPr lang="en-US" sz="2000" dirty="0" smtClean="0"/>
              <a:t>Reduced Zone Scheme</a:t>
            </a:r>
            <a:endParaRPr lang="en-US" sz="2000" dirty="0"/>
          </a:p>
        </p:txBody>
      </p:sp>
      <p:sp>
        <p:nvSpPr>
          <p:cNvPr id="6" name="TextBox 5"/>
          <p:cNvSpPr txBox="1"/>
          <p:nvPr/>
        </p:nvSpPr>
        <p:spPr>
          <a:xfrm>
            <a:off x="457200" y="3223922"/>
            <a:ext cx="7966018" cy="646331"/>
          </a:xfrm>
          <a:prstGeom prst="rect">
            <a:avLst/>
          </a:prstGeom>
          <a:noFill/>
        </p:spPr>
        <p:txBody>
          <a:bodyPr wrap="none" rtlCol="0">
            <a:spAutoFit/>
          </a:bodyPr>
          <a:lstStyle/>
          <a:p>
            <a:r>
              <a:rPr lang="en-US" dirty="0" smtClean="0"/>
              <a:t>Then, write down an expression for the kinetic energy of the electron in each zone.</a:t>
            </a:r>
          </a:p>
          <a:p>
            <a:r>
              <a:rPr lang="en-US" dirty="0" smtClean="0"/>
              <a:t>Here, we will plot the bands </a:t>
            </a:r>
            <a:r>
              <a:rPr lang="en-US" dirty="0" err="1" smtClean="0"/>
              <a:t>vs</a:t>
            </a:r>
            <a:r>
              <a:rPr lang="en-US" dirty="0" smtClean="0"/>
              <a:t> </a:t>
            </a:r>
            <a:r>
              <a:rPr lang="en-US" dirty="0" err="1" smtClean="0"/>
              <a:t>k</a:t>
            </a:r>
            <a:r>
              <a:rPr lang="en-US" baseline="-25000" dirty="0" err="1" smtClean="0"/>
              <a:t>x</a:t>
            </a:r>
            <a:r>
              <a:rPr lang="en-US" dirty="0" smtClean="0"/>
              <a:t>   … </a:t>
            </a:r>
            <a:r>
              <a:rPr lang="en-US" dirty="0" err="1" smtClean="0"/>
              <a:t>k</a:t>
            </a:r>
            <a:r>
              <a:rPr lang="en-US" baseline="-25000" dirty="0" err="1" smtClean="0"/>
              <a:t>y</a:t>
            </a:r>
            <a:r>
              <a:rPr lang="en-US" dirty="0" smtClean="0"/>
              <a:t> and </a:t>
            </a:r>
            <a:r>
              <a:rPr lang="en-US" dirty="0" err="1" smtClean="0"/>
              <a:t>k</a:t>
            </a:r>
            <a:r>
              <a:rPr lang="en-US" baseline="-25000" dirty="0" err="1" smtClean="0"/>
              <a:t>z</a:t>
            </a:r>
            <a:r>
              <a:rPr lang="en-US" dirty="0" smtClean="0"/>
              <a:t> are zero.</a:t>
            </a:r>
            <a:endParaRPr lang="en-US" dirty="0"/>
          </a:p>
        </p:txBody>
      </p:sp>
      <p:pic>
        <p:nvPicPr>
          <p:cNvPr id="12" name="Picture 11"/>
          <p:cNvPicPr>
            <a:picLocks noChangeAspect="1"/>
          </p:cNvPicPr>
          <p:nvPr/>
        </p:nvPicPr>
        <p:blipFill>
          <a:blip r:embed="rId4"/>
          <a:stretch>
            <a:fillRect/>
          </a:stretch>
        </p:blipFill>
        <p:spPr>
          <a:xfrm>
            <a:off x="457200" y="3932846"/>
            <a:ext cx="5076468" cy="793851"/>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3241125367"/>
              </p:ext>
            </p:extLst>
          </p:nvPr>
        </p:nvGraphicFramePr>
        <p:xfrm>
          <a:off x="6072093" y="4018801"/>
          <a:ext cx="736845" cy="654973"/>
        </p:xfrm>
        <a:graphic>
          <a:graphicData uri="http://schemas.openxmlformats.org/presentationml/2006/ole">
            <mc:AlternateContent xmlns:mc="http://schemas.openxmlformats.org/markup-compatibility/2006">
              <mc:Choice xmlns:v="urn:schemas-microsoft-com:vml" Requires="v">
                <p:oleObj spid="_x0000_s10246" name="Equation" r:id="rId5" imgW="457200" imgH="406400" progId="Equation.3">
                  <p:embed/>
                </p:oleObj>
              </mc:Choice>
              <mc:Fallback>
                <p:oleObj name="Equation" r:id="rId5" imgW="457200" imgH="406400" progId="Equation.3">
                  <p:embed/>
                  <p:pic>
                    <p:nvPicPr>
                      <p:cNvPr id="0" name=""/>
                      <p:cNvPicPr/>
                      <p:nvPr/>
                    </p:nvPicPr>
                    <p:blipFill>
                      <a:blip r:embed="rId6"/>
                      <a:stretch>
                        <a:fillRect/>
                      </a:stretch>
                    </p:blipFill>
                    <p:spPr>
                      <a:xfrm>
                        <a:off x="6072093" y="4018801"/>
                        <a:ext cx="736845" cy="654973"/>
                      </a:xfrm>
                      <a:prstGeom prst="rect">
                        <a:avLst/>
                      </a:prstGeom>
                    </p:spPr>
                  </p:pic>
                </p:oleObj>
              </mc:Fallback>
            </mc:AlternateContent>
          </a:graphicData>
        </a:graphic>
      </p:graphicFrame>
      <p:sp>
        <p:nvSpPr>
          <p:cNvPr id="15" name="TextBox 14"/>
          <p:cNvSpPr txBox="1"/>
          <p:nvPr/>
        </p:nvSpPr>
        <p:spPr>
          <a:xfrm>
            <a:off x="740869" y="5433477"/>
            <a:ext cx="45719" cy="369332"/>
          </a:xfrm>
          <a:prstGeom prst="rect">
            <a:avLst/>
          </a:prstGeom>
          <a:noFill/>
        </p:spPr>
        <p:txBody>
          <a:bodyPr wrap="square" rtlCol="0">
            <a:spAutoFit/>
          </a:bodyPr>
          <a:lstStyle/>
          <a:p>
            <a:r>
              <a:rPr lang="en-US" dirty="0" smtClean="0"/>
              <a:t>It also helps to put in the table the energy at the center of the band, where </a:t>
            </a:r>
            <a:r>
              <a:rPr lang="en-US" dirty="0" err="1" smtClean="0"/>
              <a:t>k</a:t>
            </a:r>
            <a:r>
              <a:rPr lang="en-US" baseline="-25000" dirty="0" err="1" smtClean="0"/>
              <a:t>x</a:t>
            </a:r>
            <a:r>
              <a:rPr lang="en-US" dirty="0" smtClean="0"/>
              <a:t> = 0.</a:t>
            </a:r>
            <a:endParaRPr lang="en-US" dirty="0"/>
          </a:p>
        </p:txBody>
      </p:sp>
    </p:spTree>
    <p:extLst>
      <p:ext uri="{BB962C8B-B14F-4D97-AF65-F5344CB8AC3E}">
        <p14:creationId xmlns:p14="http://schemas.microsoft.com/office/powerpoint/2010/main" val="34122518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7200" y="652723"/>
            <a:ext cx="7540421" cy="369332"/>
          </a:xfrm>
          <a:prstGeom prst="rect">
            <a:avLst/>
          </a:prstGeom>
          <a:noFill/>
        </p:spPr>
        <p:txBody>
          <a:bodyPr wrap="none" rtlCol="0">
            <a:spAutoFit/>
          </a:bodyPr>
          <a:lstStyle/>
          <a:p>
            <a:r>
              <a:rPr lang="en-US" dirty="0" smtClean="0"/>
              <a:t>Example: </a:t>
            </a:r>
            <a:r>
              <a:rPr lang="en-US" b="1" dirty="0" smtClean="0"/>
              <a:t>simple cubic lattice</a:t>
            </a:r>
            <a:r>
              <a:rPr lang="en-US" dirty="0" smtClean="0"/>
              <a:t>. First, write down a table with different small </a:t>
            </a:r>
            <a:r>
              <a:rPr lang="en-US" dirty="0" err="1" smtClean="0"/>
              <a:t>Gs</a:t>
            </a:r>
            <a:r>
              <a:rPr lang="en-US" dirty="0" smtClean="0"/>
              <a:t>.</a:t>
            </a:r>
            <a:endParaRPr lang="en-US" dirty="0"/>
          </a:p>
        </p:txBody>
      </p:sp>
      <p:pic>
        <p:nvPicPr>
          <p:cNvPr id="11" name="Picture 10"/>
          <p:cNvPicPr>
            <a:picLocks noChangeAspect="1"/>
          </p:cNvPicPr>
          <p:nvPr/>
        </p:nvPicPr>
        <p:blipFill>
          <a:blip r:embed="rId3"/>
          <a:stretch>
            <a:fillRect/>
          </a:stretch>
        </p:blipFill>
        <p:spPr>
          <a:xfrm>
            <a:off x="457200" y="1022055"/>
            <a:ext cx="6977389" cy="2184226"/>
          </a:xfrm>
          <a:prstGeom prst="rect">
            <a:avLst/>
          </a:prstGeom>
        </p:spPr>
      </p:pic>
      <p:sp>
        <p:nvSpPr>
          <p:cNvPr id="5" name="Content Placeholder 4"/>
          <p:cNvSpPr>
            <a:spLocks noGrp="1"/>
          </p:cNvSpPr>
          <p:nvPr>
            <p:ph idx="1"/>
          </p:nvPr>
        </p:nvSpPr>
        <p:spPr>
          <a:xfrm>
            <a:off x="457200" y="147811"/>
            <a:ext cx="8686800" cy="4525963"/>
          </a:xfrm>
        </p:spPr>
        <p:txBody>
          <a:bodyPr>
            <a:normAutofit/>
          </a:bodyPr>
          <a:lstStyle/>
          <a:p>
            <a:r>
              <a:rPr lang="en-US" sz="2000" dirty="0" smtClean="0"/>
              <a:t>Reduced Zone Scheme</a:t>
            </a:r>
            <a:endParaRPr lang="en-US" sz="2000" dirty="0"/>
          </a:p>
        </p:txBody>
      </p:sp>
      <p:sp>
        <p:nvSpPr>
          <p:cNvPr id="6" name="TextBox 5"/>
          <p:cNvSpPr txBox="1"/>
          <p:nvPr/>
        </p:nvSpPr>
        <p:spPr>
          <a:xfrm>
            <a:off x="457200" y="3223922"/>
            <a:ext cx="7966018" cy="646331"/>
          </a:xfrm>
          <a:prstGeom prst="rect">
            <a:avLst/>
          </a:prstGeom>
          <a:noFill/>
        </p:spPr>
        <p:txBody>
          <a:bodyPr wrap="none" rtlCol="0">
            <a:spAutoFit/>
          </a:bodyPr>
          <a:lstStyle/>
          <a:p>
            <a:r>
              <a:rPr lang="en-US" dirty="0" smtClean="0"/>
              <a:t>Then, write down an expression for the kinetic energy of the electron in each zone.</a:t>
            </a:r>
          </a:p>
          <a:p>
            <a:r>
              <a:rPr lang="en-US" dirty="0" smtClean="0"/>
              <a:t>Here, we will plot the bands </a:t>
            </a:r>
            <a:r>
              <a:rPr lang="en-US" dirty="0" err="1" smtClean="0"/>
              <a:t>vs</a:t>
            </a:r>
            <a:r>
              <a:rPr lang="en-US" dirty="0" smtClean="0"/>
              <a:t> </a:t>
            </a:r>
            <a:r>
              <a:rPr lang="en-US" dirty="0" err="1" smtClean="0"/>
              <a:t>k</a:t>
            </a:r>
            <a:r>
              <a:rPr lang="en-US" baseline="-25000" dirty="0" err="1" smtClean="0"/>
              <a:t>x</a:t>
            </a:r>
            <a:r>
              <a:rPr lang="en-US" dirty="0" smtClean="0"/>
              <a:t>   … </a:t>
            </a:r>
            <a:r>
              <a:rPr lang="en-US" dirty="0" err="1" smtClean="0"/>
              <a:t>k</a:t>
            </a:r>
            <a:r>
              <a:rPr lang="en-US" baseline="-25000" dirty="0" err="1" smtClean="0"/>
              <a:t>y</a:t>
            </a:r>
            <a:r>
              <a:rPr lang="en-US" dirty="0" smtClean="0"/>
              <a:t> and </a:t>
            </a:r>
            <a:r>
              <a:rPr lang="en-US" dirty="0" err="1" smtClean="0"/>
              <a:t>k</a:t>
            </a:r>
            <a:r>
              <a:rPr lang="en-US" baseline="-25000" dirty="0" err="1" smtClean="0"/>
              <a:t>z</a:t>
            </a:r>
            <a:r>
              <a:rPr lang="en-US" dirty="0" smtClean="0"/>
              <a:t> are zero.</a:t>
            </a:r>
            <a:endParaRPr lang="en-US" dirty="0"/>
          </a:p>
        </p:txBody>
      </p:sp>
      <p:pic>
        <p:nvPicPr>
          <p:cNvPr id="12" name="Picture 11"/>
          <p:cNvPicPr>
            <a:picLocks noChangeAspect="1"/>
          </p:cNvPicPr>
          <p:nvPr/>
        </p:nvPicPr>
        <p:blipFill>
          <a:blip r:embed="rId4"/>
          <a:stretch>
            <a:fillRect/>
          </a:stretch>
        </p:blipFill>
        <p:spPr>
          <a:xfrm>
            <a:off x="457200" y="3932846"/>
            <a:ext cx="5076468" cy="793851"/>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3990204431"/>
              </p:ext>
            </p:extLst>
          </p:nvPr>
        </p:nvGraphicFramePr>
        <p:xfrm>
          <a:off x="6072093" y="4018801"/>
          <a:ext cx="736845" cy="654973"/>
        </p:xfrm>
        <a:graphic>
          <a:graphicData uri="http://schemas.openxmlformats.org/presentationml/2006/ole">
            <mc:AlternateContent xmlns:mc="http://schemas.openxmlformats.org/markup-compatibility/2006">
              <mc:Choice xmlns:v="urn:schemas-microsoft-com:vml" Requires="v">
                <p:oleObj spid="_x0000_s11269" name="Equation" r:id="rId5" imgW="457200" imgH="406400" progId="Equation.3">
                  <p:embed/>
                </p:oleObj>
              </mc:Choice>
              <mc:Fallback>
                <p:oleObj name="Equation" r:id="rId5" imgW="457200" imgH="406400" progId="Equation.3">
                  <p:embed/>
                  <p:pic>
                    <p:nvPicPr>
                      <p:cNvPr id="0" name=""/>
                      <p:cNvPicPr/>
                      <p:nvPr/>
                    </p:nvPicPr>
                    <p:blipFill>
                      <a:blip r:embed="rId6"/>
                      <a:stretch>
                        <a:fillRect/>
                      </a:stretch>
                    </p:blipFill>
                    <p:spPr>
                      <a:xfrm>
                        <a:off x="6072093" y="4018801"/>
                        <a:ext cx="736845" cy="654973"/>
                      </a:xfrm>
                      <a:prstGeom prst="rect">
                        <a:avLst/>
                      </a:prstGeom>
                    </p:spPr>
                  </p:pic>
                </p:oleObj>
              </mc:Fallback>
            </mc:AlternateContent>
          </a:graphicData>
        </a:graphic>
      </p:graphicFrame>
      <p:sp>
        <p:nvSpPr>
          <p:cNvPr id="15" name="TextBox 14"/>
          <p:cNvSpPr txBox="1"/>
          <p:nvPr/>
        </p:nvSpPr>
        <p:spPr>
          <a:xfrm>
            <a:off x="740869" y="5433477"/>
            <a:ext cx="45719" cy="369332"/>
          </a:xfrm>
          <a:prstGeom prst="rect">
            <a:avLst/>
          </a:prstGeom>
          <a:noFill/>
        </p:spPr>
        <p:txBody>
          <a:bodyPr wrap="square" rtlCol="0">
            <a:spAutoFit/>
          </a:bodyPr>
          <a:lstStyle/>
          <a:p>
            <a:r>
              <a:rPr lang="en-US" dirty="0" smtClean="0"/>
              <a:t>It also helps to put in the table the energy at the center of the band, where </a:t>
            </a:r>
            <a:r>
              <a:rPr lang="en-US" dirty="0" err="1" smtClean="0"/>
              <a:t>k</a:t>
            </a:r>
            <a:r>
              <a:rPr lang="en-US" baseline="-25000" dirty="0" err="1" smtClean="0"/>
              <a:t>x</a:t>
            </a:r>
            <a:r>
              <a:rPr lang="en-US" dirty="0" smtClean="0"/>
              <a:t> = 0.</a:t>
            </a:r>
            <a:endParaRPr lang="en-US" dirty="0"/>
          </a:p>
        </p:txBody>
      </p:sp>
    </p:spTree>
    <p:extLst>
      <p:ext uri="{BB962C8B-B14F-4D97-AF65-F5344CB8AC3E}">
        <p14:creationId xmlns:p14="http://schemas.microsoft.com/office/powerpoint/2010/main" val="23706878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57200" y="422256"/>
            <a:ext cx="6977389" cy="2184226"/>
          </a:xfrm>
          <a:prstGeom prst="rect">
            <a:avLst/>
          </a:prstGeom>
        </p:spPr>
      </p:pic>
      <p:sp>
        <p:nvSpPr>
          <p:cNvPr id="5" name="Content Placeholder 4"/>
          <p:cNvSpPr>
            <a:spLocks noGrp="1"/>
          </p:cNvSpPr>
          <p:nvPr>
            <p:ph idx="1"/>
          </p:nvPr>
        </p:nvSpPr>
        <p:spPr>
          <a:xfrm>
            <a:off x="457200" y="0"/>
            <a:ext cx="8686800" cy="4525963"/>
          </a:xfrm>
        </p:spPr>
        <p:txBody>
          <a:bodyPr>
            <a:normAutofit/>
          </a:bodyPr>
          <a:lstStyle/>
          <a:p>
            <a:r>
              <a:rPr lang="en-US" sz="2000" dirty="0" smtClean="0"/>
              <a:t>Reduced Zone Scheme</a:t>
            </a:r>
            <a:endParaRPr lang="en-US" sz="2000" dirty="0"/>
          </a:p>
        </p:txBody>
      </p:sp>
      <p:pic>
        <p:nvPicPr>
          <p:cNvPr id="3" name="Picture 2"/>
          <p:cNvPicPr>
            <a:picLocks noChangeAspect="1"/>
          </p:cNvPicPr>
          <p:nvPr/>
        </p:nvPicPr>
        <p:blipFill>
          <a:blip r:embed="rId3"/>
          <a:stretch>
            <a:fillRect/>
          </a:stretch>
        </p:blipFill>
        <p:spPr>
          <a:xfrm>
            <a:off x="457199" y="2606482"/>
            <a:ext cx="4887641" cy="3866698"/>
          </a:xfrm>
          <a:prstGeom prst="rect">
            <a:avLst/>
          </a:prstGeom>
        </p:spPr>
      </p:pic>
      <p:sp>
        <p:nvSpPr>
          <p:cNvPr id="2" name="TextBox 1"/>
          <p:cNvSpPr txBox="1"/>
          <p:nvPr/>
        </p:nvSpPr>
        <p:spPr>
          <a:xfrm>
            <a:off x="3328024" y="2928067"/>
            <a:ext cx="2894351" cy="1200329"/>
          </a:xfrm>
          <a:prstGeom prst="rect">
            <a:avLst/>
          </a:prstGeom>
          <a:noFill/>
        </p:spPr>
        <p:txBody>
          <a:bodyPr wrap="square" rtlCol="0">
            <a:spAutoFit/>
          </a:bodyPr>
          <a:lstStyle/>
          <a:p>
            <a:r>
              <a:rPr lang="en-US" dirty="0" smtClean="0"/>
              <a:t>Finally, plot the bands described by the equations on the right hand column. These are the bands.</a:t>
            </a:r>
            <a:endParaRPr lang="en-US" dirty="0"/>
          </a:p>
        </p:txBody>
      </p:sp>
    </p:spTree>
    <p:extLst>
      <p:ext uri="{BB962C8B-B14F-4D97-AF65-F5344CB8AC3E}">
        <p14:creationId xmlns:p14="http://schemas.microsoft.com/office/powerpoint/2010/main" val="11036324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764529" y="893305"/>
            <a:ext cx="4427019" cy="5196121"/>
          </a:xfrm>
          <a:prstGeom prst="rect">
            <a:avLst/>
          </a:prstGeom>
        </p:spPr>
      </p:pic>
      <p:sp>
        <p:nvSpPr>
          <p:cNvPr id="5" name="Content Placeholder 4"/>
          <p:cNvSpPr>
            <a:spLocks noGrp="1"/>
          </p:cNvSpPr>
          <p:nvPr>
            <p:ph idx="1"/>
          </p:nvPr>
        </p:nvSpPr>
        <p:spPr>
          <a:xfrm>
            <a:off x="457200" y="0"/>
            <a:ext cx="8686800" cy="4525963"/>
          </a:xfrm>
        </p:spPr>
        <p:txBody>
          <a:bodyPr>
            <a:normAutofit/>
          </a:bodyPr>
          <a:lstStyle/>
          <a:p>
            <a:r>
              <a:rPr lang="en-US" sz="2000" dirty="0" smtClean="0"/>
              <a:t>Reduced Zone Scheme  - FCC </a:t>
            </a:r>
            <a:r>
              <a:rPr lang="en-US" sz="2000" b="1" dirty="0" smtClean="0"/>
              <a:t>Primitive</a:t>
            </a:r>
            <a:r>
              <a:rPr lang="en-US" sz="2000" dirty="0" smtClean="0"/>
              <a:t> Lattice</a:t>
            </a:r>
          </a:p>
        </p:txBody>
      </p:sp>
      <p:sp>
        <p:nvSpPr>
          <p:cNvPr id="4" name="TextBox 3"/>
          <p:cNvSpPr txBox="1"/>
          <p:nvPr/>
        </p:nvSpPr>
        <p:spPr>
          <a:xfrm>
            <a:off x="457200" y="453044"/>
            <a:ext cx="8150993" cy="646331"/>
          </a:xfrm>
          <a:prstGeom prst="rect">
            <a:avLst/>
          </a:prstGeom>
          <a:noFill/>
        </p:spPr>
        <p:txBody>
          <a:bodyPr wrap="square" rtlCol="0">
            <a:spAutoFit/>
          </a:bodyPr>
          <a:lstStyle/>
          <a:p>
            <a:r>
              <a:rPr lang="en-US" dirty="0" smtClean="0"/>
              <a:t>If the lattice is not cubic, we have a somewhat more difficult challenge. Let’s work on the FCC lattice in the 1,1,1 direction. (Homework!)</a:t>
            </a:r>
            <a:endParaRPr lang="en-US" dirty="0"/>
          </a:p>
        </p:txBody>
      </p:sp>
      <p:pic>
        <p:nvPicPr>
          <p:cNvPr id="6" name="Picture 5"/>
          <p:cNvPicPr>
            <a:picLocks noChangeAspect="1"/>
          </p:cNvPicPr>
          <p:nvPr/>
        </p:nvPicPr>
        <p:blipFill>
          <a:blip r:embed="rId3"/>
          <a:stretch>
            <a:fillRect/>
          </a:stretch>
        </p:blipFill>
        <p:spPr>
          <a:xfrm>
            <a:off x="1764529" y="6140817"/>
            <a:ext cx="5486607" cy="567580"/>
          </a:xfrm>
          <a:prstGeom prst="rect">
            <a:avLst/>
          </a:prstGeom>
        </p:spPr>
      </p:pic>
      <p:sp>
        <p:nvSpPr>
          <p:cNvPr id="7" name="TextBox 6"/>
          <p:cNvSpPr txBox="1"/>
          <p:nvPr/>
        </p:nvSpPr>
        <p:spPr>
          <a:xfrm>
            <a:off x="2645961" y="6339883"/>
            <a:ext cx="275661" cy="307777"/>
          </a:xfrm>
          <a:prstGeom prst="rect">
            <a:avLst/>
          </a:prstGeom>
          <a:noFill/>
        </p:spPr>
        <p:txBody>
          <a:bodyPr wrap="none" rtlCol="0">
            <a:spAutoFit/>
          </a:bodyPr>
          <a:lstStyle/>
          <a:p>
            <a:r>
              <a:rPr lang="en-US" sz="1400" dirty="0"/>
              <a:t>1</a:t>
            </a:r>
          </a:p>
        </p:txBody>
      </p:sp>
    </p:spTree>
    <p:extLst>
      <p:ext uri="{BB962C8B-B14F-4D97-AF65-F5344CB8AC3E}">
        <p14:creationId xmlns:p14="http://schemas.microsoft.com/office/powerpoint/2010/main" val="14796208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0"/>
            <a:ext cx="8686800" cy="4525963"/>
          </a:xfrm>
        </p:spPr>
        <p:txBody>
          <a:bodyPr>
            <a:normAutofit/>
          </a:bodyPr>
          <a:lstStyle/>
          <a:p>
            <a:r>
              <a:rPr lang="en-US" sz="2000" dirty="0" smtClean="0"/>
              <a:t>Reduced Zone Scheme  - FCC </a:t>
            </a:r>
            <a:r>
              <a:rPr lang="en-US" sz="2000" b="1" dirty="0" smtClean="0"/>
              <a:t>Primitive</a:t>
            </a:r>
            <a:r>
              <a:rPr lang="en-US" sz="2000" dirty="0" smtClean="0"/>
              <a:t> Lattice</a:t>
            </a:r>
          </a:p>
        </p:txBody>
      </p:sp>
      <p:sp>
        <p:nvSpPr>
          <p:cNvPr id="4" name="TextBox 3"/>
          <p:cNvSpPr txBox="1"/>
          <p:nvPr/>
        </p:nvSpPr>
        <p:spPr>
          <a:xfrm>
            <a:off x="457200" y="453044"/>
            <a:ext cx="8150993" cy="646331"/>
          </a:xfrm>
          <a:prstGeom prst="rect">
            <a:avLst/>
          </a:prstGeom>
          <a:noFill/>
        </p:spPr>
        <p:txBody>
          <a:bodyPr wrap="square" rtlCol="0">
            <a:spAutoFit/>
          </a:bodyPr>
          <a:lstStyle/>
          <a:p>
            <a:r>
              <a:rPr lang="en-US" dirty="0" smtClean="0"/>
              <a:t>If the lattice is not cubic, we have a somewhat more difficult challenge. Let’s work on the FCC lattice in the 1,1,1 direction. (Homework!)</a:t>
            </a:r>
            <a:endParaRPr lang="en-US" dirty="0"/>
          </a:p>
        </p:txBody>
      </p:sp>
      <p:pic>
        <p:nvPicPr>
          <p:cNvPr id="6" name="Picture 5"/>
          <p:cNvPicPr>
            <a:picLocks noChangeAspect="1"/>
          </p:cNvPicPr>
          <p:nvPr/>
        </p:nvPicPr>
        <p:blipFill>
          <a:blip r:embed="rId2"/>
          <a:stretch>
            <a:fillRect/>
          </a:stretch>
        </p:blipFill>
        <p:spPr>
          <a:xfrm>
            <a:off x="1764529" y="6140817"/>
            <a:ext cx="5486607" cy="567580"/>
          </a:xfrm>
          <a:prstGeom prst="rect">
            <a:avLst/>
          </a:prstGeom>
        </p:spPr>
      </p:pic>
      <p:sp>
        <p:nvSpPr>
          <p:cNvPr id="7" name="TextBox 6"/>
          <p:cNvSpPr txBox="1"/>
          <p:nvPr/>
        </p:nvSpPr>
        <p:spPr>
          <a:xfrm>
            <a:off x="2645961" y="6339883"/>
            <a:ext cx="275661" cy="307777"/>
          </a:xfrm>
          <a:prstGeom prst="rect">
            <a:avLst/>
          </a:prstGeom>
          <a:noFill/>
        </p:spPr>
        <p:txBody>
          <a:bodyPr wrap="none" rtlCol="0">
            <a:spAutoFit/>
          </a:bodyPr>
          <a:lstStyle/>
          <a:p>
            <a:r>
              <a:rPr lang="en-US" sz="1400" dirty="0"/>
              <a:t>1</a:t>
            </a:r>
          </a:p>
        </p:txBody>
      </p:sp>
      <p:pic>
        <p:nvPicPr>
          <p:cNvPr id="2" name="Picture 1"/>
          <p:cNvPicPr>
            <a:picLocks noChangeAspect="1"/>
          </p:cNvPicPr>
          <p:nvPr/>
        </p:nvPicPr>
        <p:blipFill>
          <a:blip r:embed="rId3"/>
          <a:stretch>
            <a:fillRect/>
          </a:stretch>
        </p:blipFill>
        <p:spPr>
          <a:xfrm>
            <a:off x="457199" y="1099375"/>
            <a:ext cx="5822547" cy="3091874"/>
          </a:xfrm>
          <a:prstGeom prst="rect">
            <a:avLst/>
          </a:prstGeom>
        </p:spPr>
      </p:pic>
      <p:pic>
        <p:nvPicPr>
          <p:cNvPr id="3" name="Picture 2"/>
          <p:cNvPicPr>
            <a:picLocks noChangeAspect="1"/>
          </p:cNvPicPr>
          <p:nvPr/>
        </p:nvPicPr>
        <p:blipFill>
          <a:blip r:embed="rId4"/>
          <a:stretch>
            <a:fillRect/>
          </a:stretch>
        </p:blipFill>
        <p:spPr>
          <a:xfrm>
            <a:off x="1764529" y="5405858"/>
            <a:ext cx="4940560" cy="734959"/>
          </a:xfrm>
          <a:prstGeom prst="rect">
            <a:avLst/>
          </a:prstGeom>
        </p:spPr>
      </p:pic>
      <p:sp>
        <p:nvSpPr>
          <p:cNvPr id="9" name="TextBox 8"/>
          <p:cNvSpPr txBox="1"/>
          <p:nvPr/>
        </p:nvSpPr>
        <p:spPr>
          <a:xfrm>
            <a:off x="457199" y="4525963"/>
            <a:ext cx="6912394" cy="646331"/>
          </a:xfrm>
          <a:prstGeom prst="rect">
            <a:avLst/>
          </a:prstGeom>
          <a:noFill/>
        </p:spPr>
        <p:txBody>
          <a:bodyPr wrap="none" rtlCol="0">
            <a:spAutoFit/>
          </a:bodyPr>
          <a:lstStyle/>
          <a:p>
            <a:r>
              <a:rPr lang="en-US" dirty="0" err="1" smtClean="0"/>
              <a:t>Boardwork</a:t>
            </a:r>
            <a:r>
              <a:rPr lang="en-US" dirty="0" smtClean="0"/>
              <a:t>: chose a small (nonzero) </a:t>
            </a:r>
            <a:r>
              <a:rPr lang="en-US" dirty="0" err="1" smtClean="0"/>
              <a:t>recip</a:t>
            </a:r>
            <a:r>
              <a:rPr lang="en-US" dirty="0" smtClean="0"/>
              <a:t> </a:t>
            </a:r>
            <a:r>
              <a:rPr lang="en-US" dirty="0" err="1" smtClean="0"/>
              <a:t>lat</a:t>
            </a:r>
            <a:r>
              <a:rPr lang="en-US" dirty="0" smtClean="0"/>
              <a:t> vector G [</a:t>
            </a:r>
            <a:r>
              <a:rPr lang="en-US" dirty="0" err="1" smtClean="0"/>
              <a:t>hkl</a:t>
            </a:r>
            <a:r>
              <a:rPr lang="en-US" dirty="0" smtClean="0"/>
              <a:t>].</a:t>
            </a:r>
          </a:p>
          <a:p>
            <a:r>
              <a:rPr lang="en-US" dirty="0" smtClean="0"/>
              <a:t>Write down the kinetic energy of a free electron with </a:t>
            </a:r>
            <a:r>
              <a:rPr lang="en-US" dirty="0" err="1" smtClean="0"/>
              <a:t>wavevector</a:t>
            </a:r>
            <a:r>
              <a:rPr lang="en-US" dirty="0" smtClean="0"/>
              <a:t> K + G.</a:t>
            </a:r>
            <a:endParaRPr lang="en-US" dirty="0"/>
          </a:p>
        </p:txBody>
      </p:sp>
      <p:sp>
        <p:nvSpPr>
          <p:cNvPr id="10" name="TextBox 9"/>
          <p:cNvSpPr txBox="1"/>
          <p:nvPr/>
        </p:nvSpPr>
        <p:spPr>
          <a:xfrm>
            <a:off x="310285" y="5460505"/>
            <a:ext cx="1510712" cy="369332"/>
          </a:xfrm>
          <a:prstGeom prst="rect">
            <a:avLst/>
          </a:prstGeom>
          <a:noFill/>
        </p:spPr>
        <p:txBody>
          <a:bodyPr wrap="none" rtlCol="0">
            <a:spAutoFit/>
          </a:bodyPr>
          <a:lstStyle/>
          <a:p>
            <a:r>
              <a:rPr lang="en-US" dirty="0" err="1" smtClean="0"/>
              <a:t>Recip</a:t>
            </a:r>
            <a:r>
              <a:rPr lang="en-US" dirty="0" smtClean="0"/>
              <a:t> </a:t>
            </a:r>
            <a:r>
              <a:rPr lang="en-US" dirty="0" err="1" smtClean="0"/>
              <a:t>lat</a:t>
            </a:r>
            <a:r>
              <a:rPr lang="en-US" dirty="0" smtClean="0"/>
              <a:t> </a:t>
            </a:r>
            <a:r>
              <a:rPr lang="en-US" dirty="0" err="1" smtClean="0"/>
              <a:t>vecs</a:t>
            </a:r>
            <a:r>
              <a:rPr lang="en-US" dirty="0" smtClean="0"/>
              <a:t>:</a:t>
            </a:r>
            <a:endParaRPr lang="en-US" dirty="0"/>
          </a:p>
        </p:txBody>
      </p:sp>
    </p:spTree>
    <p:extLst>
      <p:ext uri="{BB962C8B-B14F-4D97-AF65-F5344CB8AC3E}">
        <p14:creationId xmlns:p14="http://schemas.microsoft.com/office/powerpoint/2010/main" val="2525213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2259"/>
            <a:ext cx="8229600" cy="2310992"/>
          </a:xfrm>
        </p:spPr>
        <p:txBody>
          <a:bodyPr>
            <a:normAutofit fontScale="92500" lnSpcReduction="20000"/>
          </a:bodyPr>
          <a:lstStyle/>
          <a:p>
            <a:pPr marL="0" indent="0">
              <a:buNone/>
            </a:pPr>
            <a:endParaRPr lang="en-US" sz="2400" dirty="0"/>
          </a:p>
          <a:p>
            <a:pPr marL="0" indent="0">
              <a:buNone/>
            </a:pPr>
            <a:r>
              <a:rPr lang="en-US" sz="2400" dirty="0" smtClean="0">
                <a:solidFill>
                  <a:srgbClr val="C0504D"/>
                </a:solidFill>
              </a:rPr>
              <a:t>NEARLY FREE ELECTRON MODEL. </a:t>
            </a:r>
          </a:p>
          <a:p>
            <a:pPr marL="0" indent="0">
              <a:buNone/>
            </a:pPr>
            <a:endParaRPr lang="en-US" sz="2400" dirty="0">
              <a:solidFill>
                <a:srgbClr val="C0504D"/>
              </a:solidFill>
            </a:endParaRPr>
          </a:p>
          <a:p>
            <a:pPr marL="0" indent="0">
              <a:buNone/>
            </a:pPr>
            <a:r>
              <a:rPr lang="en-US" sz="2400" dirty="0" smtClean="0">
                <a:solidFill>
                  <a:srgbClr val="C0504D"/>
                </a:solidFill>
              </a:rPr>
              <a:t>What is the amplitude of the cosine potential that makes a 2D divalent metal into a semi-metal?</a:t>
            </a:r>
          </a:p>
          <a:p>
            <a:pPr marL="0" indent="0">
              <a:buNone/>
            </a:pPr>
            <a:endParaRPr lang="en-US" sz="2400" dirty="0">
              <a:solidFill>
                <a:srgbClr val="C0504D"/>
              </a:solidFill>
            </a:endParaRPr>
          </a:p>
          <a:p>
            <a:pPr marL="0" indent="0">
              <a:buNone/>
            </a:pPr>
            <a:r>
              <a:rPr lang="en-US" sz="2400" dirty="0" smtClean="0">
                <a:solidFill>
                  <a:srgbClr val="C0504D"/>
                </a:solidFill>
              </a:rPr>
              <a:t>The lattice is square, side length 10 angstroms. (This is large.)</a:t>
            </a:r>
          </a:p>
          <a:p>
            <a:pPr marL="0" indent="0">
              <a:buNone/>
            </a:pPr>
            <a:endParaRPr lang="en-US" sz="2400" dirty="0" smtClean="0">
              <a:solidFill>
                <a:srgbClr val="C0504D"/>
              </a:solidFill>
            </a:endParaRPr>
          </a:p>
          <a:p>
            <a:pPr marL="0" indent="0">
              <a:buNone/>
            </a:pPr>
            <a:endParaRPr lang="en-US" sz="2400" dirty="0">
              <a:solidFill>
                <a:srgbClr val="C0504D"/>
              </a:solidFill>
            </a:endParaRPr>
          </a:p>
          <a:p>
            <a:pPr marL="0" indent="0">
              <a:buNone/>
            </a:pPr>
            <a:endParaRPr lang="en-US" sz="2400" dirty="0">
              <a:solidFill>
                <a:srgbClr val="C0504D"/>
              </a:solidFill>
            </a:endParaRPr>
          </a:p>
        </p:txBody>
      </p:sp>
      <p:sp>
        <p:nvSpPr>
          <p:cNvPr id="4" name="Rectangle 3"/>
          <p:cNvSpPr/>
          <p:nvPr/>
        </p:nvSpPr>
        <p:spPr>
          <a:xfrm>
            <a:off x="0" y="2734379"/>
            <a:ext cx="9366702" cy="1587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77123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5546"/>
            <a:ext cx="8229600" cy="5221783"/>
          </a:xfrm>
        </p:spPr>
        <p:txBody>
          <a:bodyPr>
            <a:normAutofit/>
          </a:bodyPr>
          <a:lstStyle/>
          <a:p>
            <a:pPr marL="0" indent="0">
              <a:buNone/>
            </a:pPr>
            <a:r>
              <a:rPr lang="en-US" sz="2400" dirty="0" smtClean="0"/>
              <a:t>In the nearly free electron model, would compressing a crystal be more likely to turn it from an insulator to a conductor, </a:t>
            </a:r>
          </a:p>
          <a:p>
            <a:pPr marL="0" indent="0">
              <a:buNone/>
            </a:pPr>
            <a:endParaRPr lang="en-US" sz="2400" dirty="0">
              <a:solidFill>
                <a:srgbClr val="C0504D"/>
              </a:solidFill>
            </a:endParaRPr>
          </a:p>
          <a:p>
            <a:pPr marL="0" indent="0">
              <a:buNone/>
            </a:pPr>
            <a:r>
              <a:rPr lang="en-US" sz="2400" dirty="0" smtClean="0">
                <a:solidFill>
                  <a:srgbClr val="000000"/>
                </a:solidFill>
              </a:rPr>
              <a:t> or from a conductor to an insulator?</a:t>
            </a:r>
          </a:p>
          <a:p>
            <a:pPr marL="0" indent="0">
              <a:buNone/>
            </a:pPr>
            <a:endParaRPr lang="en-US" sz="2400" dirty="0">
              <a:solidFill>
                <a:srgbClr val="000000"/>
              </a:solidFill>
            </a:endParaRPr>
          </a:p>
          <a:p>
            <a:pPr marL="0" indent="0">
              <a:buNone/>
            </a:pPr>
            <a:endParaRPr lang="en-US" sz="2400" dirty="0" smtClean="0">
              <a:solidFill>
                <a:srgbClr val="000000"/>
              </a:solidFill>
            </a:endParaRPr>
          </a:p>
          <a:p>
            <a:pPr marL="0" indent="0">
              <a:buNone/>
            </a:pPr>
            <a:r>
              <a:rPr lang="en-US" sz="2400" dirty="0" smtClean="0">
                <a:solidFill>
                  <a:srgbClr val="C0504D"/>
                </a:solidFill>
              </a:rPr>
              <a:t>What does the picture look like for an anisotropic crystal?</a:t>
            </a:r>
          </a:p>
          <a:p>
            <a:pPr marL="0" indent="0">
              <a:buNone/>
            </a:pPr>
            <a:endParaRPr lang="en-US" sz="2400" dirty="0">
              <a:solidFill>
                <a:srgbClr val="C0504D"/>
              </a:solidFill>
            </a:endParaRPr>
          </a:p>
          <a:p>
            <a:pPr marL="0" indent="0">
              <a:buNone/>
            </a:pPr>
            <a:endParaRPr lang="en-US" sz="2400" dirty="0">
              <a:solidFill>
                <a:srgbClr val="C0504D"/>
              </a:solidFill>
            </a:endParaRPr>
          </a:p>
        </p:txBody>
      </p:sp>
      <p:sp>
        <p:nvSpPr>
          <p:cNvPr id="2" name="Rectangle 1"/>
          <p:cNvSpPr/>
          <p:nvPr/>
        </p:nvSpPr>
        <p:spPr>
          <a:xfrm>
            <a:off x="0" y="2787303"/>
            <a:ext cx="9144000" cy="7056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73036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At low T, fewer phonons. Lower resistivity. </a:t>
            </a:r>
            <a:br>
              <a:rPr lang="en-US" sz="2400" dirty="0" smtClean="0"/>
            </a:br>
            <a:r>
              <a:rPr lang="en-US" sz="2400" dirty="0" smtClean="0"/>
              <a:t>Limit at T = 0K is from impurities / static imperfections only. </a:t>
            </a:r>
            <a:endParaRPr lang="en-US" sz="2400" dirty="0"/>
          </a:p>
        </p:txBody>
      </p:sp>
      <p:pic>
        <p:nvPicPr>
          <p:cNvPr id="4" name="Picture 3"/>
          <p:cNvPicPr>
            <a:picLocks noChangeAspect="1"/>
          </p:cNvPicPr>
          <p:nvPr/>
        </p:nvPicPr>
        <p:blipFill>
          <a:blip r:embed="rId2"/>
          <a:stretch>
            <a:fillRect/>
          </a:stretch>
        </p:blipFill>
        <p:spPr>
          <a:xfrm>
            <a:off x="118533" y="1417638"/>
            <a:ext cx="6612467" cy="4014020"/>
          </a:xfrm>
          <a:prstGeom prst="rect">
            <a:avLst/>
          </a:prstGeom>
        </p:spPr>
      </p:pic>
      <p:sp>
        <p:nvSpPr>
          <p:cNvPr id="5" name="TextBox 4"/>
          <p:cNvSpPr txBox="1"/>
          <p:nvPr/>
        </p:nvSpPr>
        <p:spPr>
          <a:xfrm>
            <a:off x="728133" y="5706533"/>
            <a:ext cx="7552267" cy="646331"/>
          </a:xfrm>
          <a:prstGeom prst="rect">
            <a:avLst/>
          </a:prstGeom>
          <a:noFill/>
        </p:spPr>
        <p:txBody>
          <a:bodyPr wrap="square" rtlCol="0">
            <a:spAutoFit/>
          </a:bodyPr>
          <a:lstStyle/>
          <a:p>
            <a:r>
              <a:rPr lang="en-US" dirty="0" smtClean="0"/>
              <a:t>Note: “superconductivity” means something different from a really pure, really cold sample. </a:t>
            </a:r>
            <a:endParaRPr lang="en-US" dirty="0"/>
          </a:p>
        </p:txBody>
      </p:sp>
    </p:spTree>
    <p:extLst>
      <p:ext uri="{BB962C8B-B14F-4D97-AF65-F5344CB8AC3E}">
        <p14:creationId xmlns:p14="http://schemas.microsoft.com/office/powerpoint/2010/main" val="367896386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281362"/>
          </a:xfrm>
        </p:spPr>
        <p:txBody>
          <a:bodyPr>
            <a:normAutofit/>
          </a:bodyPr>
          <a:lstStyle/>
          <a:p>
            <a:pPr algn="l"/>
            <a:r>
              <a:rPr lang="en-US" sz="2400" dirty="0" smtClean="0"/>
              <a:t>The free electron standing wave and the traveling wave are not </a:t>
            </a:r>
            <a:r>
              <a:rPr lang="en-US" sz="2400" dirty="0" err="1" smtClean="0"/>
              <a:t>eigenstates</a:t>
            </a:r>
            <a:r>
              <a:rPr lang="en-US" sz="2400" dirty="0" smtClean="0"/>
              <a:t>. </a:t>
            </a:r>
            <a:br>
              <a:rPr lang="en-US" sz="2400" dirty="0" smtClean="0"/>
            </a:br>
            <a:r>
              <a:rPr lang="en-US" sz="2400" dirty="0" smtClean="0"/>
              <a:t/>
            </a:r>
            <a:br>
              <a:rPr lang="en-US" sz="2400" dirty="0" smtClean="0"/>
            </a:br>
            <a:r>
              <a:rPr lang="en-US" sz="2400" dirty="0"/>
              <a:t/>
            </a:r>
            <a:br>
              <a:rPr lang="en-US" sz="2400" dirty="0"/>
            </a:br>
            <a:r>
              <a:rPr lang="en-US" sz="2400" dirty="0" smtClean="0"/>
              <a:t>To find the exact </a:t>
            </a:r>
            <a:r>
              <a:rPr lang="en-US" sz="2400" dirty="0" err="1" smtClean="0"/>
              <a:t>eigenstates</a:t>
            </a:r>
            <a:r>
              <a:rPr lang="en-US" sz="2400" dirty="0" smtClean="0"/>
              <a:t>, we will use the Bloch Theorem.</a:t>
            </a:r>
            <a:br>
              <a:rPr lang="en-US" sz="2400" dirty="0" smtClean="0"/>
            </a:br>
            <a:r>
              <a:rPr lang="en-US" sz="2400" dirty="0"/>
              <a:t/>
            </a:r>
            <a:br>
              <a:rPr lang="en-US" sz="2400" dirty="0"/>
            </a:br>
            <a:r>
              <a:rPr lang="en-US" sz="2400" dirty="0"/>
              <a:t/>
            </a:r>
            <a:br>
              <a:rPr lang="en-US" sz="2400" dirty="0"/>
            </a:br>
            <a:endParaRPr lang="en-US" sz="2400" dirty="0"/>
          </a:p>
        </p:txBody>
      </p:sp>
      <p:pic>
        <p:nvPicPr>
          <p:cNvPr id="4" name="Picture 3"/>
          <p:cNvPicPr>
            <a:picLocks noChangeAspect="1"/>
          </p:cNvPicPr>
          <p:nvPr/>
        </p:nvPicPr>
        <p:blipFill>
          <a:blip r:embed="rId2"/>
          <a:stretch>
            <a:fillRect/>
          </a:stretch>
        </p:blipFill>
        <p:spPr>
          <a:xfrm>
            <a:off x="2769767" y="2540000"/>
            <a:ext cx="2936766" cy="686824"/>
          </a:xfrm>
          <a:prstGeom prst="rect">
            <a:avLst/>
          </a:prstGeom>
        </p:spPr>
      </p:pic>
      <p:pic>
        <p:nvPicPr>
          <p:cNvPr id="5" name="Picture 4"/>
          <p:cNvPicPr>
            <a:picLocks noChangeAspect="1"/>
          </p:cNvPicPr>
          <p:nvPr/>
        </p:nvPicPr>
        <p:blipFill>
          <a:blip r:embed="rId3"/>
          <a:stretch>
            <a:fillRect/>
          </a:stretch>
        </p:blipFill>
        <p:spPr>
          <a:xfrm>
            <a:off x="1430865" y="3226824"/>
            <a:ext cx="6022625" cy="821267"/>
          </a:xfrm>
          <a:prstGeom prst="rect">
            <a:avLst/>
          </a:prstGeom>
        </p:spPr>
      </p:pic>
      <p:sp>
        <p:nvSpPr>
          <p:cNvPr id="6" name="TextBox 5"/>
          <p:cNvSpPr txBox="1"/>
          <p:nvPr/>
        </p:nvSpPr>
        <p:spPr>
          <a:xfrm>
            <a:off x="643467" y="4301066"/>
            <a:ext cx="7027021" cy="1754327"/>
          </a:xfrm>
          <a:prstGeom prst="rect">
            <a:avLst/>
          </a:prstGeom>
          <a:noFill/>
        </p:spPr>
        <p:txBody>
          <a:bodyPr wrap="none" rtlCol="0">
            <a:spAutoFit/>
          </a:bodyPr>
          <a:lstStyle/>
          <a:p>
            <a:r>
              <a:rPr lang="en-US" dirty="0" smtClean="0"/>
              <a:t>Apply periodic boundary conditions, and seek solutions.</a:t>
            </a:r>
          </a:p>
          <a:p>
            <a:endParaRPr lang="en-US" dirty="0" smtClean="0"/>
          </a:p>
          <a:p>
            <a:endParaRPr lang="en-US" dirty="0" smtClean="0"/>
          </a:p>
          <a:p>
            <a:endParaRPr lang="en-US" dirty="0"/>
          </a:p>
          <a:p>
            <a:r>
              <a:rPr lang="en-US" dirty="0" smtClean="0"/>
              <a:t>In other words, C is an operator that translates the wave by one unit cell. </a:t>
            </a:r>
          </a:p>
          <a:p>
            <a:r>
              <a:rPr lang="en-US" dirty="0" smtClean="0"/>
              <a:t>With PBC, if we apply C N times, we get back the original wave.  </a:t>
            </a:r>
            <a:endParaRPr lang="en-US" dirty="0"/>
          </a:p>
        </p:txBody>
      </p:sp>
      <p:pic>
        <p:nvPicPr>
          <p:cNvPr id="7" name="Picture 6"/>
          <p:cNvPicPr>
            <a:picLocks noChangeAspect="1"/>
          </p:cNvPicPr>
          <p:nvPr/>
        </p:nvPicPr>
        <p:blipFill>
          <a:blip r:embed="rId4"/>
          <a:stretch>
            <a:fillRect/>
          </a:stretch>
        </p:blipFill>
        <p:spPr>
          <a:xfrm>
            <a:off x="1430865" y="4639733"/>
            <a:ext cx="2006916" cy="677334"/>
          </a:xfrm>
          <a:prstGeom prst="rect">
            <a:avLst/>
          </a:prstGeom>
        </p:spPr>
      </p:pic>
      <p:pic>
        <p:nvPicPr>
          <p:cNvPr id="8" name="Picture 7"/>
          <p:cNvPicPr>
            <a:picLocks noChangeAspect="1"/>
          </p:cNvPicPr>
          <p:nvPr/>
        </p:nvPicPr>
        <p:blipFill>
          <a:blip r:embed="rId5"/>
          <a:stretch>
            <a:fillRect/>
          </a:stretch>
        </p:blipFill>
        <p:spPr>
          <a:xfrm>
            <a:off x="675215" y="6087533"/>
            <a:ext cx="2660652" cy="514244"/>
          </a:xfrm>
          <a:prstGeom prst="rect">
            <a:avLst/>
          </a:prstGeom>
        </p:spPr>
      </p:pic>
      <p:pic>
        <p:nvPicPr>
          <p:cNvPr id="9" name="Picture 8"/>
          <p:cNvPicPr>
            <a:picLocks noChangeAspect="1"/>
          </p:cNvPicPr>
          <p:nvPr/>
        </p:nvPicPr>
        <p:blipFill>
          <a:blip r:embed="rId6"/>
          <a:stretch>
            <a:fillRect/>
          </a:stretch>
        </p:blipFill>
        <p:spPr>
          <a:xfrm>
            <a:off x="3661837" y="6036734"/>
            <a:ext cx="4478208" cy="514244"/>
          </a:xfrm>
          <a:prstGeom prst="rect">
            <a:avLst/>
          </a:prstGeom>
        </p:spPr>
      </p:pic>
    </p:spTree>
    <p:extLst>
      <p:ext uri="{BB962C8B-B14F-4D97-AF65-F5344CB8AC3E}">
        <p14:creationId xmlns:p14="http://schemas.microsoft.com/office/powerpoint/2010/main" val="4223903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467" y="795404"/>
            <a:ext cx="7027021" cy="923330"/>
          </a:xfrm>
          <a:prstGeom prst="rect">
            <a:avLst/>
          </a:prstGeom>
          <a:noFill/>
        </p:spPr>
        <p:txBody>
          <a:bodyPr wrap="none" rtlCol="0">
            <a:spAutoFit/>
          </a:bodyPr>
          <a:lstStyle/>
          <a:p>
            <a:endParaRPr lang="en-US" dirty="0"/>
          </a:p>
          <a:p>
            <a:r>
              <a:rPr lang="en-US" dirty="0" smtClean="0"/>
              <a:t>In other words, C is an operator that translates the wave by one unit cell. </a:t>
            </a:r>
          </a:p>
          <a:p>
            <a:r>
              <a:rPr lang="en-US" dirty="0" smtClean="0"/>
              <a:t>With PBC, if we apply C N times, we get back the original wave.  </a:t>
            </a:r>
            <a:endParaRPr lang="en-US" dirty="0"/>
          </a:p>
        </p:txBody>
      </p:sp>
      <p:pic>
        <p:nvPicPr>
          <p:cNvPr id="5" name="Picture 4"/>
          <p:cNvPicPr>
            <a:picLocks noChangeAspect="1"/>
          </p:cNvPicPr>
          <p:nvPr/>
        </p:nvPicPr>
        <p:blipFill>
          <a:blip r:embed="rId2"/>
          <a:stretch>
            <a:fillRect/>
          </a:stretch>
        </p:blipFill>
        <p:spPr>
          <a:xfrm>
            <a:off x="598699" y="456737"/>
            <a:ext cx="2006916" cy="677334"/>
          </a:xfrm>
          <a:prstGeom prst="rect">
            <a:avLst/>
          </a:prstGeom>
        </p:spPr>
      </p:pic>
      <p:pic>
        <p:nvPicPr>
          <p:cNvPr id="6" name="Picture 5"/>
          <p:cNvPicPr>
            <a:picLocks noChangeAspect="1"/>
          </p:cNvPicPr>
          <p:nvPr/>
        </p:nvPicPr>
        <p:blipFill>
          <a:blip r:embed="rId3"/>
          <a:stretch>
            <a:fillRect/>
          </a:stretch>
        </p:blipFill>
        <p:spPr>
          <a:xfrm>
            <a:off x="675215" y="1769533"/>
            <a:ext cx="2660652" cy="514244"/>
          </a:xfrm>
          <a:prstGeom prst="rect">
            <a:avLst/>
          </a:prstGeom>
        </p:spPr>
      </p:pic>
      <p:pic>
        <p:nvPicPr>
          <p:cNvPr id="7" name="Picture 6"/>
          <p:cNvPicPr>
            <a:picLocks noChangeAspect="1"/>
          </p:cNvPicPr>
          <p:nvPr/>
        </p:nvPicPr>
        <p:blipFill>
          <a:blip r:embed="rId4"/>
          <a:stretch>
            <a:fillRect/>
          </a:stretch>
        </p:blipFill>
        <p:spPr>
          <a:xfrm>
            <a:off x="3661837" y="1718734"/>
            <a:ext cx="4478208" cy="514244"/>
          </a:xfrm>
          <a:prstGeom prst="rect">
            <a:avLst/>
          </a:prstGeom>
        </p:spPr>
      </p:pic>
      <p:pic>
        <p:nvPicPr>
          <p:cNvPr id="8" name="Picture 7"/>
          <p:cNvPicPr>
            <a:picLocks noChangeAspect="1"/>
          </p:cNvPicPr>
          <p:nvPr/>
        </p:nvPicPr>
        <p:blipFill>
          <a:blip r:embed="rId5"/>
          <a:stretch>
            <a:fillRect/>
          </a:stretch>
        </p:blipFill>
        <p:spPr>
          <a:xfrm>
            <a:off x="367130" y="4762499"/>
            <a:ext cx="4175236" cy="960967"/>
          </a:xfrm>
          <a:prstGeom prst="rect">
            <a:avLst/>
          </a:prstGeom>
        </p:spPr>
      </p:pic>
      <p:pic>
        <p:nvPicPr>
          <p:cNvPr id="10" name="Picture 9"/>
          <p:cNvPicPr>
            <a:picLocks noChangeAspect="1"/>
          </p:cNvPicPr>
          <p:nvPr/>
        </p:nvPicPr>
        <p:blipFill>
          <a:blip r:embed="rId6"/>
          <a:stretch>
            <a:fillRect/>
          </a:stretch>
        </p:blipFill>
        <p:spPr>
          <a:xfrm>
            <a:off x="675215" y="3835399"/>
            <a:ext cx="1930400" cy="431800"/>
          </a:xfrm>
          <a:prstGeom prst="rect">
            <a:avLst/>
          </a:prstGeom>
        </p:spPr>
      </p:pic>
      <p:sp>
        <p:nvSpPr>
          <p:cNvPr id="11" name="TextBox 10"/>
          <p:cNvSpPr txBox="1"/>
          <p:nvPr/>
        </p:nvSpPr>
        <p:spPr>
          <a:xfrm>
            <a:off x="795867" y="3281865"/>
            <a:ext cx="410652" cy="369332"/>
          </a:xfrm>
          <a:prstGeom prst="rect">
            <a:avLst/>
          </a:prstGeom>
          <a:noFill/>
        </p:spPr>
        <p:txBody>
          <a:bodyPr wrap="none" rtlCol="0">
            <a:spAutoFit/>
          </a:bodyPr>
          <a:lstStyle/>
          <a:p>
            <a:r>
              <a:rPr lang="en-US" dirty="0" smtClean="0"/>
              <a:t>IF:</a:t>
            </a:r>
            <a:endParaRPr lang="en-US" dirty="0"/>
          </a:p>
        </p:txBody>
      </p:sp>
      <p:sp>
        <p:nvSpPr>
          <p:cNvPr id="12" name="TextBox 11"/>
          <p:cNvSpPr txBox="1"/>
          <p:nvPr/>
        </p:nvSpPr>
        <p:spPr>
          <a:xfrm>
            <a:off x="675215" y="4577833"/>
            <a:ext cx="7525655" cy="2308324"/>
          </a:xfrm>
          <a:prstGeom prst="rect">
            <a:avLst/>
          </a:prstGeom>
          <a:noFill/>
        </p:spPr>
        <p:txBody>
          <a:bodyPr wrap="none" rtlCol="0">
            <a:spAutoFit/>
          </a:bodyPr>
          <a:lstStyle/>
          <a:p>
            <a:r>
              <a:rPr lang="en-US" dirty="0" smtClean="0"/>
              <a:t>Then</a:t>
            </a:r>
          </a:p>
          <a:p>
            <a:endParaRPr lang="en-US" dirty="0"/>
          </a:p>
          <a:p>
            <a:endParaRPr lang="en-US" dirty="0" smtClean="0"/>
          </a:p>
          <a:p>
            <a:endParaRPr lang="en-US" dirty="0"/>
          </a:p>
          <a:p>
            <a:r>
              <a:rPr lang="en-US" dirty="0" smtClean="0"/>
              <a:t>Will have the form required so that there is a meaningful translation operator. </a:t>
            </a:r>
          </a:p>
          <a:p>
            <a:r>
              <a:rPr lang="en-US" dirty="0" smtClean="0"/>
              <a:t>In the limit of large N, the plane wave can have any wavelength.  </a:t>
            </a:r>
          </a:p>
          <a:p>
            <a:endParaRPr lang="en-US" dirty="0"/>
          </a:p>
          <a:p>
            <a:r>
              <a:rPr lang="en-US" dirty="0" smtClean="0"/>
              <a:t>This is a symmetry argument… nothing much QM.</a:t>
            </a:r>
          </a:p>
        </p:txBody>
      </p:sp>
    </p:spTree>
    <p:extLst>
      <p:ext uri="{BB962C8B-B14F-4D97-AF65-F5344CB8AC3E}">
        <p14:creationId xmlns:p14="http://schemas.microsoft.com/office/powerpoint/2010/main" val="24299692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err="1" smtClean="0"/>
              <a:t>Kronig</a:t>
            </a:r>
            <a:r>
              <a:rPr lang="en-US" sz="2400" dirty="0"/>
              <a:t> </a:t>
            </a:r>
            <a:r>
              <a:rPr lang="en-US" sz="2400" dirty="0" smtClean="0"/>
              <a:t>– Penney Model</a:t>
            </a:r>
            <a:endParaRPr lang="en-US" sz="2400" dirty="0"/>
          </a:p>
        </p:txBody>
      </p:sp>
      <p:pic>
        <p:nvPicPr>
          <p:cNvPr id="5" name="Picture 4"/>
          <p:cNvPicPr>
            <a:picLocks noChangeAspect="1"/>
          </p:cNvPicPr>
          <p:nvPr/>
        </p:nvPicPr>
        <p:blipFill>
          <a:blip r:embed="rId2"/>
          <a:stretch>
            <a:fillRect/>
          </a:stretch>
        </p:blipFill>
        <p:spPr>
          <a:xfrm>
            <a:off x="624317" y="1236351"/>
            <a:ext cx="2617351" cy="826532"/>
          </a:xfrm>
          <a:prstGeom prst="rect">
            <a:avLst/>
          </a:prstGeom>
        </p:spPr>
      </p:pic>
      <p:pic>
        <p:nvPicPr>
          <p:cNvPr id="6" name="Picture 5"/>
          <p:cNvPicPr>
            <a:picLocks noChangeAspect="1"/>
          </p:cNvPicPr>
          <p:nvPr/>
        </p:nvPicPr>
        <p:blipFill>
          <a:blip r:embed="rId3"/>
          <a:stretch>
            <a:fillRect/>
          </a:stretch>
        </p:blipFill>
        <p:spPr>
          <a:xfrm>
            <a:off x="3532734" y="919883"/>
            <a:ext cx="3866549" cy="1567520"/>
          </a:xfrm>
          <a:prstGeom prst="rect">
            <a:avLst/>
          </a:prstGeom>
        </p:spPr>
      </p:pic>
      <p:pic>
        <p:nvPicPr>
          <p:cNvPr id="8" name="Picture 7"/>
          <p:cNvPicPr>
            <a:picLocks noChangeAspect="1"/>
          </p:cNvPicPr>
          <p:nvPr/>
        </p:nvPicPr>
        <p:blipFill>
          <a:blip r:embed="rId4"/>
          <a:stretch>
            <a:fillRect/>
          </a:stretch>
        </p:blipFill>
        <p:spPr>
          <a:xfrm>
            <a:off x="624317" y="3057086"/>
            <a:ext cx="4191209" cy="307209"/>
          </a:xfrm>
          <a:prstGeom prst="rect">
            <a:avLst/>
          </a:prstGeom>
        </p:spPr>
      </p:pic>
      <p:pic>
        <p:nvPicPr>
          <p:cNvPr id="9" name="Picture 8"/>
          <p:cNvPicPr>
            <a:picLocks noChangeAspect="1"/>
          </p:cNvPicPr>
          <p:nvPr/>
        </p:nvPicPr>
        <p:blipFill>
          <a:blip r:embed="rId5"/>
          <a:stretch>
            <a:fillRect/>
          </a:stretch>
        </p:blipFill>
        <p:spPr>
          <a:xfrm>
            <a:off x="5097641" y="2962692"/>
            <a:ext cx="1623102" cy="365198"/>
          </a:xfrm>
          <a:prstGeom prst="rect">
            <a:avLst/>
          </a:prstGeom>
        </p:spPr>
      </p:pic>
      <p:pic>
        <p:nvPicPr>
          <p:cNvPr id="10" name="Picture 9"/>
          <p:cNvPicPr>
            <a:picLocks noChangeAspect="1"/>
          </p:cNvPicPr>
          <p:nvPr/>
        </p:nvPicPr>
        <p:blipFill>
          <a:blip r:embed="rId6"/>
          <a:stretch>
            <a:fillRect/>
          </a:stretch>
        </p:blipFill>
        <p:spPr>
          <a:xfrm>
            <a:off x="712759" y="4793595"/>
            <a:ext cx="4065409" cy="468267"/>
          </a:xfrm>
          <a:prstGeom prst="rect">
            <a:avLst/>
          </a:prstGeom>
        </p:spPr>
      </p:pic>
      <p:pic>
        <p:nvPicPr>
          <p:cNvPr id="11" name="Picture 10"/>
          <p:cNvPicPr>
            <a:picLocks noChangeAspect="1"/>
          </p:cNvPicPr>
          <p:nvPr/>
        </p:nvPicPr>
        <p:blipFill>
          <a:blip r:embed="rId7"/>
          <a:stretch>
            <a:fillRect/>
          </a:stretch>
        </p:blipFill>
        <p:spPr>
          <a:xfrm>
            <a:off x="4815526" y="4876860"/>
            <a:ext cx="1597758" cy="385002"/>
          </a:xfrm>
          <a:prstGeom prst="rect">
            <a:avLst/>
          </a:prstGeom>
        </p:spPr>
      </p:pic>
      <p:pic>
        <p:nvPicPr>
          <p:cNvPr id="12" name="Picture 11"/>
          <p:cNvPicPr>
            <a:picLocks noChangeAspect="1"/>
          </p:cNvPicPr>
          <p:nvPr/>
        </p:nvPicPr>
        <p:blipFill>
          <a:blip r:embed="rId8"/>
          <a:stretch>
            <a:fillRect/>
          </a:stretch>
        </p:blipFill>
        <p:spPr>
          <a:xfrm>
            <a:off x="6940646" y="2883914"/>
            <a:ext cx="1103071" cy="445099"/>
          </a:xfrm>
          <a:prstGeom prst="rect">
            <a:avLst/>
          </a:prstGeom>
        </p:spPr>
      </p:pic>
      <p:sp>
        <p:nvSpPr>
          <p:cNvPr id="13" name="TextBox 12"/>
          <p:cNvSpPr txBox="1"/>
          <p:nvPr/>
        </p:nvSpPr>
        <p:spPr>
          <a:xfrm>
            <a:off x="712759" y="3775208"/>
            <a:ext cx="8035899" cy="369332"/>
          </a:xfrm>
          <a:prstGeom prst="rect">
            <a:avLst/>
          </a:prstGeom>
          <a:noFill/>
        </p:spPr>
        <p:txBody>
          <a:bodyPr wrap="none" rtlCol="0">
            <a:spAutoFit/>
          </a:bodyPr>
          <a:lstStyle/>
          <a:p>
            <a:r>
              <a:rPr lang="en-US" dirty="0" smtClean="0"/>
              <a:t>Note: K ≠ k.  The Bloch k relates to the change in phase of the wave from cell to cell. </a:t>
            </a:r>
            <a:endParaRPr lang="en-US" dirty="0"/>
          </a:p>
        </p:txBody>
      </p:sp>
      <p:pic>
        <p:nvPicPr>
          <p:cNvPr id="14" name="Picture 13"/>
          <p:cNvPicPr>
            <a:picLocks noChangeAspect="1"/>
          </p:cNvPicPr>
          <p:nvPr/>
        </p:nvPicPr>
        <p:blipFill>
          <a:blip r:embed="rId9"/>
          <a:stretch>
            <a:fillRect/>
          </a:stretch>
        </p:blipFill>
        <p:spPr>
          <a:xfrm>
            <a:off x="6636583" y="4730564"/>
            <a:ext cx="1477694" cy="532657"/>
          </a:xfrm>
          <a:prstGeom prst="rect">
            <a:avLst/>
          </a:prstGeom>
        </p:spPr>
      </p:pic>
      <p:pic>
        <p:nvPicPr>
          <p:cNvPr id="15" name="Picture 14"/>
          <p:cNvPicPr>
            <a:picLocks noChangeAspect="1"/>
          </p:cNvPicPr>
          <p:nvPr/>
        </p:nvPicPr>
        <p:blipFill>
          <a:blip r:embed="rId10"/>
          <a:stretch>
            <a:fillRect/>
          </a:stretch>
        </p:blipFill>
        <p:spPr>
          <a:xfrm>
            <a:off x="1584627" y="5418591"/>
            <a:ext cx="3513013" cy="499117"/>
          </a:xfrm>
          <a:prstGeom prst="rect">
            <a:avLst/>
          </a:prstGeom>
        </p:spPr>
      </p:pic>
      <p:sp>
        <p:nvSpPr>
          <p:cNvPr id="16" name="TextBox 15"/>
          <p:cNvSpPr txBox="1"/>
          <p:nvPr/>
        </p:nvSpPr>
        <p:spPr>
          <a:xfrm>
            <a:off x="853879" y="5451120"/>
            <a:ext cx="703813" cy="369332"/>
          </a:xfrm>
          <a:prstGeom prst="rect">
            <a:avLst/>
          </a:prstGeom>
          <a:noFill/>
        </p:spPr>
        <p:txBody>
          <a:bodyPr wrap="none" rtlCol="0">
            <a:spAutoFit/>
          </a:bodyPr>
          <a:lstStyle/>
          <a:p>
            <a:r>
              <a:rPr lang="en-US" dirty="0" smtClean="0"/>
              <a:t>Bloch</a:t>
            </a:r>
            <a:endParaRPr lang="en-US" dirty="0"/>
          </a:p>
        </p:txBody>
      </p:sp>
      <p:sp>
        <p:nvSpPr>
          <p:cNvPr id="17" name="TextBox 16"/>
          <p:cNvSpPr txBox="1"/>
          <p:nvPr/>
        </p:nvSpPr>
        <p:spPr>
          <a:xfrm>
            <a:off x="853879" y="6192046"/>
            <a:ext cx="4467890" cy="369332"/>
          </a:xfrm>
          <a:prstGeom prst="rect">
            <a:avLst/>
          </a:prstGeom>
          <a:noFill/>
        </p:spPr>
        <p:txBody>
          <a:bodyPr wrap="none" rtlCol="0">
            <a:spAutoFit/>
          </a:bodyPr>
          <a:lstStyle/>
          <a:p>
            <a:r>
              <a:rPr lang="en-US" dirty="0" smtClean="0"/>
              <a:t>A,B,C,D chosen to make </a:t>
            </a:r>
            <a:r>
              <a:rPr lang="en-US" dirty="0" smtClean="0">
                <a:latin typeface="Symbol" charset="2"/>
                <a:cs typeface="Symbol" charset="2"/>
              </a:rPr>
              <a:t>y </a:t>
            </a:r>
            <a:r>
              <a:rPr lang="en-US" dirty="0" smtClean="0">
                <a:cs typeface="Symbol" charset="2"/>
              </a:rPr>
              <a:t>and </a:t>
            </a:r>
            <a:r>
              <a:rPr lang="en-US" dirty="0" smtClean="0">
                <a:latin typeface="Symbol" charset="2"/>
                <a:cs typeface="Symbol" charset="2"/>
              </a:rPr>
              <a:t>y’</a:t>
            </a:r>
            <a:r>
              <a:rPr lang="en-US" dirty="0" smtClean="0">
                <a:cs typeface="Symbol" charset="2"/>
              </a:rPr>
              <a:t> continuous </a:t>
            </a:r>
            <a:endParaRPr lang="en-US" dirty="0"/>
          </a:p>
        </p:txBody>
      </p:sp>
    </p:spTree>
    <p:extLst>
      <p:ext uri="{BB962C8B-B14F-4D97-AF65-F5344CB8AC3E}">
        <p14:creationId xmlns:p14="http://schemas.microsoft.com/office/powerpoint/2010/main" val="3448558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err="1" smtClean="0"/>
              <a:t>Kronig</a:t>
            </a:r>
            <a:r>
              <a:rPr lang="en-US" sz="2400" dirty="0"/>
              <a:t> </a:t>
            </a:r>
            <a:r>
              <a:rPr lang="en-US" sz="2400" dirty="0" smtClean="0"/>
              <a:t>– Penney Model</a:t>
            </a:r>
            <a:endParaRPr lang="en-US" sz="2400" dirty="0"/>
          </a:p>
        </p:txBody>
      </p:sp>
      <p:pic>
        <p:nvPicPr>
          <p:cNvPr id="6" name="Picture 5"/>
          <p:cNvPicPr>
            <a:picLocks noChangeAspect="1"/>
          </p:cNvPicPr>
          <p:nvPr/>
        </p:nvPicPr>
        <p:blipFill>
          <a:blip r:embed="rId2"/>
          <a:stretch>
            <a:fillRect/>
          </a:stretch>
        </p:blipFill>
        <p:spPr>
          <a:xfrm>
            <a:off x="4291243" y="0"/>
            <a:ext cx="3866549" cy="1567520"/>
          </a:xfrm>
          <a:prstGeom prst="rect">
            <a:avLst/>
          </a:prstGeom>
        </p:spPr>
      </p:pic>
      <p:sp>
        <p:nvSpPr>
          <p:cNvPr id="17" name="TextBox 16"/>
          <p:cNvSpPr txBox="1"/>
          <p:nvPr/>
        </p:nvSpPr>
        <p:spPr>
          <a:xfrm>
            <a:off x="457200" y="1630914"/>
            <a:ext cx="4467890" cy="2585323"/>
          </a:xfrm>
          <a:prstGeom prst="rect">
            <a:avLst/>
          </a:prstGeom>
          <a:noFill/>
        </p:spPr>
        <p:txBody>
          <a:bodyPr wrap="none" rtlCol="0">
            <a:spAutoFit/>
          </a:bodyPr>
          <a:lstStyle/>
          <a:p>
            <a:r>
              <a:rPr lang="en-US" dirty="0" smtClean="0"/>
              <a:t>A,B,C,D chosen to make </a:t>
            </a:r>
            <a:r>
              <a:rPr lang="en-US" dirty="0" smtClean="0">
                <a:latin typeface="Symbol" charset="2"/>
                <a:cs typeface="Symbol" charset="2"/>
              </a:rPr>
              <a:t>y </a:t>
            </a:r>
            <a:r>
              <a:rPr lang="en-US" dirty="0" smtClean="0">
                <a:cs typeface="Symbol" charset="2"/>
              </a:rPr>
              <a:t>and </a:t>
            </a:r>
            <a:r>
              <a:rPr lang="en-US" dirty="0" smtClean="0">
                <a:latin typeface="Symbol" charset="2"/>
                <a:cs typeface="Symbol" charset="2"/>
              </a:rPr>
              <a:t>y’</a:t>
            </a:r>
            <a:r>
              <a:rPr lang="en-US" dirty="0" smtClean="0">
                <a:cs typeface="Symbol" charset="2"/>
              </a:rPr>
              <a:t> continuous</a:t>
            </a:r>
          </a:p>
          <a:p>
            <a:endParaRPr lang="en-US" dirty="0">
              <a:cs typeface="Symbol" charset="2"/>
            </a:endParaRPr>
          </a:p>
          <a:p>
            <a:endParaRPr lang="en-US" dirty="0" smtClean="0">
              <a:cs typeface="Symbol" charset="2"/>
            </a:endParaRPr>
          </a:p>
          <a:p>
            <a:r>
              <a:rPr lang="en-US" dirty="0" smtClean="0">
                <a:cs typeface="Symbol" charset="2"/>
              </a:rPr>
              <a:t>At x = 0</a:t>
            </a:r>
          </a:p>
          <a:p>
            <a:endParaRPr lang="en-US" dirty="0">
              <a:cs typeface="Symbol" charset="2"/>
            </a:endParaRPr>
          </a:p>
          <a:p>
            <a:endParaRPr lang="en-US" dirty="0" smtClean="0">
              <a:cs typeface="Symbol" charset="2"/>
            </a:endParaRPr>
          </a:p>
          <a:p>
            <a:endParaRPr lang="en-US" dirty="0">
              <a:cs typeface="Symbol" charset="2"/>
            </a:endParaRPr>
          </a:p>
          <a:p>
            <a:endParaRPr lang="en-US" dirty="0" smtClean="0">
              <a:cs typeface="Symbol" charset="2"/>
            </a:endParaRPr>
          </a:p>
          <a:p>
            <a:r>
              <a:rPr lang="en-US" dirty="0" smtClean="0">
                <a:cs typeface="Symbol" charset="2"/>
              </a:rPr>
              <a:t>At x=a </a:t>
            </a:r>
            <a:endParaRPr lang="en-US" dirty="0"/>
          </a:p>
        </p:txBody>
      </p:sp>
      <p:pic>
        <p:nvPicPr>
          <p:cNvPr id="3" name="Picture 2"/>
          <p:cNvPicPr>
            <a:picLocks noChangeAspect="1"/>
          </p:cNvPicPr>
          <p:nvPr/>
        </p:nvPicPr>
        <p:blipFill>
          <a:blip r:embed="rId3"/>
          <a:stretch>
            <a:fillRect/>
          </a:stretch>
        </p:blipFill>
        <p:spPr>
          <a:xfrm>
            <a:off x="1788984" y="2204328"/>
            <a:ext cx="2887749" cy="970672"/>
          </a:xfrm>
          <a:prstGeom prst="rect">
            <a:avLst/>
          </a:prstGeom>
        </p:spPr>
      </p:pic>
      <p:pic>
        <p:nvPicPr>
          <p:cNvPr id="4" name="Picture 3"/>
          <p:cNvPicPr>
            <a:picLocks noChangeAspect="1"/>
          </p:cNvPicPr>
          <p:nvPr/>
        </p:nvPicPr>
        <p:blipFill>
          <a:blip r:embed="rId4"/>
          <a:stretch>
            <a:fillRect/>
          </a:stretch>
        </p:blipFill>
        <p:spPr>
          <a:xfrm>
            <a:off x="1358259" y="3311523"/>
            <a:ext cx="4480493" cy="904714"/>
          </a:xfrm>
          <a:prstGeom prst="rect">
            <a:avLst/>
          </a:prstGeom>
        </p:spPr>
      </p:pic>
      <p:sp>
        <p:nvSpPr>
          <p:cNvPr id="7" name="TextBox 6"/>
          <p:cNvSpPr txBox="1"/>
          <p:nvPr/>
        </p:nvSpPr>
        <p:spPr>
          <a:xfrm>
            <a:off x="263709" y="4376140"/>
            <a:ext cx="4413024" cy="369332"/>
          </a:xfrm>
          <a:prstGeom prst="rect">
            <a:avLst/>
          </a:prstGeom>
          <a:noFill/>
        </p:spPr>
        <p:txBody>
          <a:bodyPr wrap="none" rtlCol="0">
            <a:spAutoFit/>
          </a:bodyPr>
          <a:lstStyle/>
          <a:p>
            <a:r>
              <a:rPr lang="en-US" dirty="0" smtClean="0"/>
              <a:t>(Used solution for –b&lt;x&lt;0, translated by </a:t>
            </a:r>
            <a:r>
              <a:rPr lang="en-US" dirty="0" err="1" smtClean="0"/>
              <a:t>a+b</a:t>
            </a:r>
            <a:r>
              <a:rPr lang="en-US" dirty="0" smtClean="0"/>
              <a:t>)</a:t>
            </a:r>
            <a:endParaRPr lang="en-US" dirty="0"/>
          </a:p>
        </p:txBody>
      </p:sp>
      <p:sp>
        <p:nvSpPr>
          <p:cNvPr id="18" name="TextBox 17"/>
          <p:cNvSpPr txBox="1"/>
          <p:nvPr/>
        </p:nvSpPr>
        <p:spPr>
          <a:xfrm>
            <a:off x="837300" y="4745472"/>
            <a:ext cx="7320492" cy="923330"/>
          </a:xfrm>
          <a:prstGeom prst="rect">
            <a:avLst/>
          </a:prstGeom>
          <a:noFill/>
        </p:spPr>
        <p:txBody>
          <a:bodyPr wrap="square" rtlCol="0">
            <a:spAutoFit/>
          </a:bodyPr>
          <a:lstStyle/>
          <a:p>
            <a:r>
              <a:rPr lang="en-US" dirty="0" smtClean="0"/>
              <a:t>Now, the exact amplitude of the wave is indeterminate, so this system of equations must be underdetermined, i.e. they must NOT be linearly independent, i.e. the 4x4 determinant must be zero. </a:t>
            </a:r>
            <a:endParaRPr lang="en-US" dirty="0"/>
          </a:p>
        </p:txBody>
      </p:sp>
      <p:pic>
        <p:nvPicPr>
          <p:cNvPr id="19" name="Picture 18"/>
          <p:cNvPicPr>
            <a:picLocks noChangeAspect="1"/>
          </p:cNvPicPr>
          <p:nvPr/>
        </p:nvPicPr>
        <p:blipFill>
          <a:blip r:embed="rId5"/>
          <a:stretch>
            <a:fillRect/>
          </a:stretch>
        </p:blipFill>
        <p:spPr>
          <a:xfrm>
            <a:off x="457200" y="5910074"/>
            <a:ext cx="5381552" cy="489232"/>
          </a:xfrm>
          <a:prstGeom prst="rect">
            <a:avLst/>
          </a:prstGeom>
        </p:spPr>
      </p:pic>
    </p:spTree>
    <p:extLst>
      <p:ext uri="{BB962C8B-B14F-4D97-AF65-F5344CB8AC3E}">
        <p14:creationId xmlns:p14="http://schemas.microsoft.com/office/powerpoint/2010/main" val="2470837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err="1" smtClean="0"/>
              <a:t>Kronig</a:t>
            </a:r>
            <a:r>
              <a:rPr lang="en-US" sz="2400" dirty="0"/>
              <a:t> </a:t>
            </a:r>
            <a:r>
              <a:rPr lang="en-US" sz="2400" dirty="0" smtClean="0"/>
              <a:t>– Penney Model</a:t>
            </a:r>
            <a:endParaRPr lang="en-US" sz="2400" dirty="0"/>
          </a:p>
        </p:txBody>
      </p:sp>
      <p:pic>
        <p:nvPicPr>
          <p:cNvPr id="6" name="Picture 5"/>
          <p:cNvPicPr>
            <a:picLocks noChangeAspect="1"/>
          </p:cNvPicPr>
          <p:nvPr/>
        </p:nvPicPr>
        <p:blipFill>
          <a:blip r:embed="rId2"/>
          <a:stretch>
            <a:fillRect/>
          </a:stretch>
        </p:blipFill>
        <p:spPr>
          <a:xfrm>
            <a:off x="4291243" y="0"/>
            <a:ext cx="3866549" cy="1567520"/>
          </a:xfrm>
          <a:prstGeom prst="rect">
            <a:avLst/>
          </a:prstGeom>
        </p:spPr>
      </p:pic>
      <p:pic>
        <p:nvPicPr>
          <p:cNvPr id="19" name="Picture 18"/>
          <p:cNvPicPr>
            <a:picLocks noChangeAspect="1"/>
          </p:cNvPicPr>
          <p:nvPr/>
        </p:nvPicPr>
        <p:blipFill>
          <a:blip r:embed="rId3"/>
          <a:stretch>
            <a:fillRect/>
          </a:stretch>
        </p:blipFill>
        <p:spPr>
          <a:xfrm>
            <a:off x="333721" y="1834967"/>
            <a:ext cx="5822547" cy="529322"/>
          </a:xfrm>
          <a:prstGeom prst="rect">
            <a:avLst/>
          </a:prstGeom>
        </p:spPr>
      </p:pic>
      <p:sp>
        <p:nvSpPr>
          <p:cNvPr id="5" name="TextBox 4"/>
          <p:cNvSpPr txBox="1"/>
          <p:nvPr/>
        </p:nvSpPr>
        <p:spPr>
          <a:xfrm>
            <a:off x="457200" y="2699097"/>
            <a:ext cx="7471779" cy="2031325"/>
          </a:xfrm>
          <a:prstGeom prst="rect">
            <a:avLst/>
          </a:prstGeom>
          <a:noFill/>
        </p:spPr>
        <p:txBody>
          <a:bodyPr wrap="none" rtlCol="0">
            <a:spAutoFit/>
          </a:bodyPr>
          <a:lstStyle/>
          <a:p>
            <a:r>
              <a:rPr lang="en-US" dirty="0" smtClean="0"/>
              <a:t>What a mess! Simpler if we let U</a:t>
            </a:r>
            <a:r>
              <a:rPr lang="en-US" baseline="-25000" dirty="0" smtClean="0"/>
              <a:t>0</a:t>
            </a:r>
            <a:r>
              <a:rPr lang="en-US" dirty="0" smtClean="0"/>
              <a:t> -&gt; infinity, b -&gt; 0. (Delta function potentials)</a:t>
            </a:r>
          </a:p>
          <a:p>
            <a:endParaRPr lang="en-US" dirty="0"/>
          </a:p>
          <a:p>
            <a:r>
              <a:rPr lang="en-US" dirty="0" smtClean="0"/>
              <a:t>If we keep U</a:t>
            </a:r>
            <a:r>
              <a:rPr lang="en-US" baseline="-25000" dirty="0" smtClean="0"/>
              <a:t>0</a:t>
            </a:r>
            <a:r>
              <a:rPr lang="en-US" dirty="0" smtClean="0"/>
              <a:t>*b finite, then Q</a:t>
            </a:r>
            <a:r>
              <a:rPr lang="en-US" baseline="30000" dirty="0" smtClean="0"/>
              <a:t>2</a:t>
            </a:r>
            <a:r>
              <a:rPr lang="en-US" dirty="0" smtClean="0"/>
              <a:t>b is finite, we can write Q</a:t>
            </a:r>
            <a:r>
              <a:rPr lang="en-US" baseline="30000" dirty="0" smtClean="0"/>
              <a:t>2</a:t>
            </a:r>
            <a:r>
              <a:rPr lang="en-US" dirty="0" smtClean="0"/>
              <a:t>ab/2 = P (</a:t>
            </a:r>
            <a:r>
              <a:rPr lang="en-US" dirty="0" err="1" smtClean="0"/>
              <a:t>def</a:t>
            </a:r>
            <a:r>
              <a:rPr lang="en-US" dirty="0" smtClean="0"/>
              <a:t> of P).</a:t>
            </a:r>
          </a:p>
          <a:p>
            <a:endParaRPr lang="en-US" dirty="0"/>
          </a:p>
          <a:p>
            <a:r>
              <a:rPr lang="en-US" dirty="0" smtClean="0"/>
              <a:t>Q</a:t>
            </a:r>
            <a:r>
              <a:rPr lang="en-US" baseline="30000" dirty="0" smtClean="0"/>
              <a:t>2</a:t>
            </a:r>
            <a:r>
              <a:rPr lang="en-US" dirty="0" smtClean="0"/>
              <a:t>&gt;&gt; K (of course! It’s infinity). Also </a:t>
            </a:r>
            <a:r>
              <a:rPr lang="en-US" dirty="0" err="1" smtClean="0"/>
              <a:t>Qb</a:t>
            </a:r>
            <a:r>
              <a:rPr lang="en-US" dirty="0" smtClean="0"/>
              <a:t> ~ 1/Q &lt;&lt; 1.</a:t>
            </a:r>
          </a:p>
          <a:p>
            <a:endParaRPr lang="en-US" dirty="0"/>
          </a:p>
          <a:p>
            <a:r>
              <a:rPr lang="en-US" dirty="0" err="1"/>
              <a:t>s</a:t>
            </a:r>
            <a:r>
              <a:rPr lang="en-US" dirty="0" err="1" smtClean="0"/>
              <a:t>inh</a:t>
            </a:r>
            <a:r>
              <a:rPr lang="en-US" dirty="0" smtClean="0"/>
              <a:t> x = x for small x, </a:t>
            </a:r>
            <a:r>
              <a:rPr lang="en-US" dirty="0" err="1" smtClean="0"/>
              <a:t>cosh</a:t>
            </a:r>
            <a:r>
              <a:rPr lang="en-US" dirty="0" smtClean="0"/>
              <a:t> x = 1 for small x</a:t>
            </a:r>
            <a:endParaRPr lang="en-US" dirty="0"/>
          </a:p>
        </p:txBody>
      </p:sp>
      <p:pic>
        <p:nvPicPr>
          <p:cNvPr id="8" name="Picture 7"/>
          <p:cNvPicPr>
            <a:picLocks noChangeAspect="1"/>
          </p:cNvPicPr>
          <p:nvPr/>
        </p:nvPicPr>
        <p:blipFill>
          <a:blip r:embed="rId4"/>
          <a:stretch>
            <a:fillRect/>
          </a:stretch>
        </p:blipFill>
        <p:spPr>
          <a:xfrm>
            <a:off x="457199" y="5141622"/>
            <a:ext cx="3709813" cy="556472"/>
          </a:xfrm>
          <a:prstGeom prst="rect">
            <a:avLst/>
          </a:prstGeom>
        </p:spPr>
      </p:pic>
    </p:spTree>
    <p:extLst>
      <p:ext uri="{BB962C8B-B14F-4D97-AF65-F5344CB8AC3E}">
        <p14:creationId xmlns:p14="http://schemas.microsoft.com/office/powerpoint/2010/main" val="2450700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err="1" smtClean="0"/>
              <a:t>Kronig</a:t>
            </a:r>
            <a:r>
              <a:rPr lang="en-US" sz="2400" dirty="0"/>
              <a:t> </a:t>
            </a:r>
            <a:r>
              <a:rPr lang="en-US" sz="2400" dirty="0" smtClean="0"/>
              <a:t>– Penney Model – Delta function potentials</a:t>
            </a:r>
            <a:endParaRPr lang="en-US" sz="2400" dirty="0"/>
          </a:p>
        </p:txBody>
      </p:sp>
      <p:pic>
        <p:nvPicPr>
          <p:cNvPr id="8" name="Picture 7"/>
          <p:cNvPicPr>
            <a:picLocks noChangeAspect="1"/>
          </p:cNvPicPr>
          <p:nvPr/>
        </p:nvPicPr>
        <p:blipFill>
          <a:blip r:embed="rId2"/>
          <a:stretch>
            <a:fillRect/>
          </a:stretch>
        </p:blipFill>
        <p:spPr>
          <a:xfrm>
            <a:off x="333721" y="1011048"/>
            <a:ext cx="3709813" cy="556472"/>
          </a:xfrm>
          <a:prstGeom prst="rect">
            <a:avLst/>
          </a:prstGeom>
        </p:spPr>
      </p:pic>
      <p:pic>
        <p:nvPicPr>
          <p:cNvPr id="3" name="Picture 2"/>
          <p:cNvPicPr>
            <a:picLocks noChangeAspect="1"/>
          </p:cNvPicPr>
          <p:nvPr/>
        </p:nvPicPr>
        <p:blipFill>
          <a:blip r:embed="rId3"/>
          <a:stretch>
            <a:fillRect/>
          </a:stretch>
        </p:blipFill>
        <p:spPr>
          <a:xfrm>
            <a:off x="599750" y="1567520"/>
            <a:ext cx="6033171" cy="3297198"/>
          </a:xfrm>
          <a:prstGeom prst="rect">
            <a:avLst/>
          </a:prstGeom>
        </p:spPr>
      </p:pic>
      <p:sp>
        <p:nvSpPr>
          <p:cNvPr id="4" name="TextBox 3"/>
          <p:cNvSpPr txBox="1"/>
          <p:nvPr/>
        </p:nvSpPr>
        <p:spPr>
          <a:xfrm>
            <a:off x="599749" y="5239423"/>
            <a:ext cx="7338133" cy="923330"/>
          </a:xfrm>
          <a:prstGeom prst="rect">
            <a:avLst/>
          </a:prstGeom>
          <a:noFill/>
        </p:spPr>
        <p:txBody>
          <a:bodyPr wrap="square" rtlCol="0">
            <a:spAutoFit/>
          </a:bodyPr>
          <a:lstStyle/>
          <a:p>
            <a:r>
              <a:rPr lang="en-US" dirty="0" smtClean="0"/>
              <a:t>Plot of the left hand side of the KP equation. </a:t>
            </a:r>
          </a:p>
          <a:p>
            <a:r>
              <a:rPr lang="en-US" dirty="0" smtClean="0"/>
              <a:t>There are no solutions if the LHS is not between ± 1.</a:t>
            </a:r>
          </a:p>
          <a:p>
            <a:r>
              <a:rPr lang="en-US" dirty="0" smtClean="0"/>
              <a:t>These are the band gaps.  </a:t>
            </a:r>
            <a:endParaRPr lang="en-US" dirty="0"/>
          </a:p>
        </p:txBody>
      </p:sp>
    </p:spTree>
    <p:extLst>
      <p:ext uri="{BB962C8B-B14F-4D97-AF65-F5344CB8AC3E}">
        <p14:creationId xmlns:p14="http://schemas.microsoft.com/office/powerpoint/2010/main" val="1245329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54" y="10021"/>
            <a:ext cx="8229600" cy="483932"/>
          </a:xfrm>
        </p:spPr>
        <p:txBody>
          <a:bodyPr>
            <a:normAutofit/>
          </a:bodyPr>
          <a:lstStyle/>
          <a:p>
            <a:pPr algn="l"/>
            <a:r>
              <a:rPr lang="en-US" sz="2400" dirty="0" err="1" smtClean="0"/>
              <a:t>Kronig</a:t>
            </a:r>
            <a:r>
              <a:rPr lang="en-US" sz="2400" dirty="0"/>
              <a:t> </a:t>
            </a:r>
            <a:r>
              <a:rPr lang="en-US" sz="2400" dirty="0" smtClean="0"/>
              <a:t>– Penney Model– Delta function potentials</a:t>
            </a:r>
            <a:endParaRPr lang="en-US" sz="2400" dirty="0"/>
          </a:p>
        </p:txBody>
      </p:sp>
      <p:pic>
        <p:nvPicPr>
          <p:cNvPr id="3" name="Picture 2"/>
          <p:cNvPicPr>
            <a:picLocks noChangeAspect="1"/>
          </p:cNvPicPr>
          <p:nvPr/>
        </p:nvPicPr>
        <p:blipFill rotWithShape="1">
          <a:blip r:embed="rId2"/>
          <a:srcRect b="33206"/>
          <a:stretch/>
        </p:blipFill>
        <p:spPr>
          <a:xfrm>
            <a:off x="425954" y="667820"/>
            <a:ext cx="5060005" cy="1847088"/>
          </a:xfrm>
          <a:prstGeom prst="rect">
            <a:avLst/>
          </a:prstGeom>
        </p:spPr>
      </p:pic>
      <p:pic>
        <p:nvPicPr>
          <p:cNvPr id="8" name="Picture 7"/>
          <p:cNvPicPr>
            <a:picLocks noChangeAspect="1"/>
          </p:cNvPicPr>
          <p:nvPr/>
        </p:nvPicPr>
        <p:blipFill>
          <a:blip r:embed="rId3"/>
          <a:stretch>
            <a:fillRect/>
          </a:stretch>
        </p:blipFill>
        <p:spPr>
          <a:xfrm>
            <a:off x="4002786" y="946056"/>
            <a:ext cx="3709813" cy="556472"/>
          </a:xfrm>
          <a:prstGeom prst="rect">
            <a:avLst/>
          </a:prstGeom>
        </p:spPr>
      </p:pic>
      <p:pic>
        <p:nvPicPr>
          <p:cNvPr id="5" name="Picture 4"/>
          <p:cNvPicPr>
            <a:picLocks noChangeAspect="1"/>
          </p:cNvPicPr>
          <p:nvPr/>
        </p:nvPicPr>
        <p:blipFill>
          <a:blip r:embed="rId4"/>
          <a:stretch>
            <a:fillRect/>
          </a:stretch>
        </p:blipFill>
        <p:spPr>
          <a:xfrm>
            <a:off x="976901" y="2514908"/>
            <a:ext cx="3215799" cy="3941315"/>
          </a:xfrm>
          <a:prstGeom prst="rect">
            <a:avLst/>
          </a:prstGeom>
        </p:spPr>
      </p:pic>
      <p:sp>
        <p:nvSpPr>
          <p:cNvPr id="6" name="TextBox 5"/>
          <p:cNvSpPr txBox="1"/>
          <p:nvPr/>
        </p:nvSpPr>
        <p:spPr>
          <a:xfrm>
            <a:off x="4656891" y="2946072"/>
            <a:ext cx="3055708" cy="2308324"/>
          </a:xfrm>
          <a:prstGeom prst="rect">
            <a:avLst/>
          </a:prstGeom>
          <a:noFill/>
        </p:spPr>
        <p:txBody>
          <a:bodyPr wrap="square" rtlCol="0">
            <a:spAutoFit/>
          </a:bodyPr>
          <a:lstStyle/>
          <a:p>
            <a:r>
              <a:rPr lang="en-US" dirty="0" smtClean="0"/>
              <a:t>Again: k is not the “real momentum” of the electron… it is the crystal momentum.</a:t>
            </a:r>
          </a:p>
          <a:p>
            <a:endParaRPr lang="en-US" dirty="0"/>
          </a:p>
          <a:p>
            <a:r>
              <a:rPr lang="en-US" dirty="0" smtClean="0"/>
              <a:t>(The electron actually has real momentum = 0, though if you measured it you would get ±</a:t>
            </a:r>
            <a:r>
              <a:rPr lang="en-US" dirty="0" err="1" smtClean="0"/>
              <a:t>hK</a:t>
            </a:r>
            <a:r>
              <a:rPr lang="en-US" dirty="0" smtClean="0"/>
              <a:t>/(2*</a:t>
            </a:r>
            <a:r>
              <a:rPr lang="en-US" dirty="0" smtClean="0">
                <a:latin typeface="Symbol" charset="2"/>
                <a:cs typeface="Symbol" charset="2"/>
              </a:rPr>
              <a:t>p</a:t>
            </a:r>
            <a:r>
              <a:rPr lang="en-US" dirty="0" smtClean="0">
                <a:cs typeface="Symbol" charset="2"/>
              </a:rPr>
              <a:t>))</a:t>
            </a:r>
            <a:r>
              <a:rPr lang="en-US" dirty="0" smtClean="0"/>
              <a:t> </a:t>
            </a:r>
            <a:endParaRPr lang="en-US" dirty="0"/>
          </a:p>
        </p:txBody>
      </p:sp>
    </p:spTree>
    <p:extLst>
      <p:ext uri="{BB962C8B-B14F-4D97-AF65-F5344CB8AC3E}">
        <p14:creationId xmlns:p14="http://schemas.microsoft.com/office/powerpoint/2010/main" val="4254460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383895"/>
          </a:xfrm>
        </p:spPr>
        <p:txBody>
          <a:bodyPr>
            <a:normAutofit fontScale="90000"/>
          </a:bodyPr>
          <a:lstStyle/>
          <a:p>
            <a:pPr algn="l"/>
            <a:r>
              <a:rPr lang="en-US" sz="2400" dirty="0" smtClean="0"/>
              <a:t>Not all electron-phonon collisions are equally effective in “redirecting” the electron. </a:t>
            </a:r>
            <a:br>
              <a:rPr lang="en-US" sz="2400" dirty="0" smtClean="0"/>
            </a:br>
            <a:r>
              <a:rPr lang="en-US" sz="2400" dirty="0"/>
              <a:t/>
            </a:r>
            <a:br>
              <a:rPr lang="en-US" sz="2400" dirty="0"/>
            </a:br>
            <a:r>
              <a:rPr lang="en-US" sz="2400" dirty="0" smtClean="0"/>
              <a:t>(In our model, </a:t>
            </a:r>
            <a:r>
              <a:rPr lang="en-US" sz="2400" dirty="0" smtClean="0">
                <a:latin typeface="Symbol" charset="2"/>
                <a:cs typeface="Symbol" charset="2"/>
              </a:rPr>
              <a:t>t</a:t>
            </a:r>
            <a:r>
              <a:rPr lang="en-US" sz="2400" dirty="0" smtClean="0">
                <a:latin typeface="+mn-lt"/>
                <a:cs typeface="Symbol" charset="2"/>
              </a:rPr>
              <a:t> is the time for an electron to completely randomize its direction… to get to an “average” velocity of zero.)</a:t>
            </a:r>
            <a:br>
              <a:rPr lang="en-US" sz="2400" dirty="0" smtClean="0">
                <a:latin typeface="+mn-lt"/>
                <a:cs typeface="Symbol" charset="2"/>
              </a:rPr>
            </a:br>
            <a:r>
              <a:rPr lang="en-US" sz="2400" dirty="0">
                <a:latin typeface="+mn-lt"/>
                <a:cs typeface="Symbol" charset="2"/>
              </a:rPr>
              <a:t/>
            </a:r>
            <a:br>
              <a:rPr lang="en-US" sz="2400" dirty="0">
                <a:latin typeface="+mn-lt"/>
                <a:cs typeface="Symbol" charset="2"/>
              </a:rPr>
            </a:br>
            <a:r>
              <a:rPr lang="en-US" sz="2400" dirty="0" smtClean="0">
                <a:latin typeface="+mn-lt"/>
                <a:cs typeface="Symbol" charset="2"/>
              </a:rPr>
              <a:t>Collisions with low energy (long wavelength) phonons don’t change the electron </a:t>
            </a:r>
            <a:r>
              <a:rPr lang="en-US" sz="2400" dirty="0" err="1" smtClean="0">
                <a:latin typeface="+mn-lt"/>
                <a:cs typeface="Symbol" charset="2"/>
              </a:rPr>
              <a:t>wavevector</a:t>
            </a:r>
            <a:r>
              <a:rPr lang="en-US" sz="2400" dirty="0" smtClean="0">
                <a:latin typeface="+mn-lt"/>
                <a:cs typeface="Symbol" charset="2"/>
              </a:rPr>
              <a:t> much. </a:t>
            </a:r>
            <a:endParaRPr lang="en-US" sz="2400" dirty="0"/>
          </a:p>
        </p:txBody>
      </p:sp>
      <p:sp>
        <p:nvSpPr>
          <p:cNvPr id="4" name="TextBox 3"/>
          <p:cNvSpPr txBox="1"/>
          <p:nvPr/>
        </p:nvSpPr>
        <p:spPr>
          <a:xfrm>
            <a:off x="457200" y="3081866"/>
            <a:ext cx="6796302" cy="1477328"/>
          </a:xfrm>
          <a:prstGeom prst="rect">
            <a:avLst/>
          </a:prstGeom>
          <a:noFill/>
        </p:spPr>
        <p:txBody>
          <a:bodyPr wrap="none" rtlCol="0">
            <a:spAutoFit/>
          </a:bodyPr>
          <a:lstStyle/>
          <a:p>
            <a:r>
              <a:rPr lang="en-US" dirty="0"/>
              <a:t>k</a:t>
            </a:r>
            <a:r>
              <a:rPr lang="en-US" dirty="0" smtClean="0"/>
              <a:t>’ = k + q         q=phonon momentum (phonon destroyed / “absorbed”)</a:t>
            </a:r>
          </a:p>
          <a:p>
            <a:endParaRPr lang="en-US" dirty="0"/>
          </a:p>
          <a:p>
            <a:r>
              <a:rPr lang="en-US" dirty="0" smtClean="0"/>
              <a:t>Near BZ boundary, we can have</a:t>
            </a:r>
          </a:p>
          <a:p>
            <a:endParaRPr lang="en-US" dirty="0"/>
          </a:p>
          <a:p>
            <a:r>
              <a:rPr lang="en-US" dirty="0" smtClean="0"/>
              <a:t>k’ = k + q + G, giving a big change in electron k.</a:t>
            </a:r>
            <a:endParaRPr lang="en-US" dirty="0"/>
          </a:p>
        </p:txBody>
      </p:sp>
      <p:sp>
        <p:nvSpPr>
          <p:cNvPr id="5" name="Rectangle 4"/>
          <p:cNvSpPr/>
          <p:nvPr/>
        </p:nvSpPr>
        <p:spPr>
          <a:xfrm>
            <a:off x="0" y="2844800"/>
            <a:ext cx="9144000"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4965700" y="4072392"/>
            <a:ext cx="3721100" cy="2565479"/>
          </a:xfrm>
          <a:prstGeom prst="rect">
            <a:avLst/>
          </a:prstGeom>
        </p:spPr>
      </p:pic>
      <p:pic>
        <p:nvPicPr>
          <p:cNvPr id="7" name="Picture 6"/>
          <p:cNvPicPr>
            <a:picLocks noChangeAspect="1"/>
          </p:cNvPicPr>
          <p:nvPr/>
        </p:nvPicPr>
        <p:blipFill>
          <a:blip r:embed="rId3"/>
          <a:stretch>
            <a:fillRect/>
          </a:stretch>
        </p:blipFill>
        <p:spPr>
          <a:xfrm>
            <a:off x="457199" y="5532966"/>
            <a:ext cx="3861571" cy="732367"/>
          </a:xfrm>
          <a:prstGeom prst="rect">
            <a:avLst/>
          </a:prstGeom>
        </p:spPr>
      </p:pic>
    </p:spTree>
    <p:extLst>
      <p:ext uri="{BB962C8B-B14F-4D97-AF65-F5344CB8AC3E}">
        <p14:creationId xmlns:p14="http://schemas.microsoft.com/office/powerpoint/2010/main" val="17630768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723495"/>
          </a:xfrm>
        </p:spPr>
        <p:txBody>
          <a:bodyPr>
            <a:normAutofit/>
          </a:bodyPr>
          <a:lstStyle/>
          <a:p>
            <a:pPr algn="l"/>
            <a:r>
              <a:rPr lang="en-US" sz="2400" dirty="0" smtClean="0"/>
              <a:t>Because </a:t>
            </a:r>
            <a:r>
              <a:rPr lang="en-US" sz="2400" dirty="0" err="1" smtClean="0"/>
              <a:t>umklapp</a:t>
            </a:r>
            <a:r>
              <a:rPr lang="en-US" sz="2400" dirty="0" smtClean="0"/>
              <a:t> processes are most effective at scattering electrons through a big momentum change, the resistivity does NOT vary like T</a:t>
            </a:r>
            <a:r>
              <a:rPr lang="en-US" sz="2400" baseline="30000" dirty="0" smtClean="0"/>
              <a:t>4</a:t>
            </a:r>
            <a:r>
              <a:rPr lang="en-US" sz="2400" dirty="0" smtClean="0"/>
              <a:t>…  </a:t>
            </a:r>
            <a:endParaRPr lang="en-US" sz="2400" dirty="0"/>
          </a:p>
        </p:txBody>
      </p:sp>
      <p:pic>
        <p:nvPicPr>
          <p:cNvPr id="4" name="Picture 3"/>
          <p:cNvPicPr>
            <a:picLocks noChangeAspect="1"/>
          </p:cNvPicPr>
          <p:nvPr/>
        </p:nvPicPr>
        <p:blipFill>
          <a:blip r:embed="rId2"/>
          <a:stretch>
            <a:fillRect/>
          </a:stretch>
        </p:blipFill>
        <p:spPr>
          <a:xfrm>
            <a:off x="118533" y="2247372"/>
            <a:ext cx="6612467" cy="4014020"/>
          </a:xfrm>
          <a:prstGeom prst="rect">
            <a:avLst/>
          </a:prstGeom>
        </p:spPr>
      </p:pic>
    </p:spTree>
    <p:extLst>
      <p:ext uri="{BB962C8B-B14F-4D97-AF65-F5344CB8AC3E}">
        <p14:creationId xmlns:p14="http://schemas.microsoft.com/office/powerpoint/2010/main" val="6198668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128962"/>
          </a:xfrm>
        </p:spPr>
        <p:txBody>
          <a:bodyPr>
            <a:normAutofit/>
          </a:bodyPr>
          <a:lstStyle/>
          <a:p>
            <a:pPr algn="l"/>
            <a:r>
              <a:rPr lang="en-US" sz="2400" dirty="0" smtClean="0"/>
              <a:t>The idea that collisions limit the “time domain” of the Lorentz force law</a:t>
            </a:r>
            <a:br>
              <a:rPr lang="en-US" sz="2400" dirty="0" smtClean="0"/>
            </a:br>
            <a:r>
              <a:rPr lang="en-US" sz="2400" dirty="0"/>
              <a:t/>
            </a:r>
            <a:br>
              <a:rPr lang="en-US" sz="2400" dirty="0"/>
            </a:br>
            <a:r>
              <a:rPr lang="en-US" sz="2400" dirty="0" smtClean="0"/>
              <a:t/>
            </a:r>
            <a:br>
              <a:rPr lang="en-US" sz="2400" dirty="0" smtClean="0"/>
            </a:br>
            <a:r>
              <a:rPr lang="en-US" sz="2400" dirty="0" smtClean="0"/>
              <a:t/>
            </a:r>
            <a:br>
              <a:rPr lang="en-US" sz="2400" dirty="0" smtClean="0"/>
            </a:br>
            <a:r>
              <a:rPr lang="en-US" sz="2400" dirty="0"/>
              <a:t/>
            </a:r>
            <a:br>
              <a:rPr lang="en-US" sz="2400" dirty="0"/>
            </a:br>
            <a:r>
              <a:rPr lang="en-US" sz="2400" dirty="0" smtClean="0"/>
              <a:t>can be mathematically incorporated by writing</a:t>
            </a:r>
            <a:endParaRPr lang="en-US" sz="2400" dirty="0"/>
          </a:p>
        </p:txBody>
      </p:sp>
      <p:pic>
        <p:nvPicPr>
          <p:cNvPr id="4" name="Picture 3"/>
          <p:cNvPicPr>
            <a:picLocks noChangeAspect="1"/>
          </p:cNvPicPr>
          <p:nvPr/>
        </p:nvPicPr>
        <p:blipFill>
          <a:blip r:embed="rId2"/>
          <a:stretch>
            <a:fillRect/>
          </a:stretch>
        </p:blipFill>
        <p:spPr>
          <a:xfrm>
            <a:off x="2054530" y="1129803"/>
            <a:ext cx="4402592" cy="1071530"/>
          </a:xfrm>
          <a:prstGeom prst="rect">
            <a:avLst/>
          </a:prstGeom>
        </p:spPr>
      </p:pic>
      <p:pic>
        <p:nvPicPr>
          <p:cNvPr id="5" name="Picture 4"/>
          <p:cNvPicPr>
            <a:picLocks noChangeAspect="1"/>
          </p:cNvPicPr>
          <p:nvPr/>
        </p:nvPicPr>
        <p:blipFill>
          <a:blip r:embed="rId3"/>
          <a:stretch>
            <a:fillRect/>
          </a:stretch>
        </p:blipFill>
        <p:spPr>
          <a:xfrm>
            <a:off x="3171826" y="3174999"/>
            <a:ext cx="2069042" cy="973667"/>
          </a:xfrm>
          <a:prstGeom prst="rect">
            <a:avLst/>
          </a:prstGeom>
        </p:spPr>
      </p:pic>
      <p:sp>
        <p:nvSpPr>
          <p:cNvPr id="6" name="TextBox 5"/>
          <p:cNvSpPr txBox="1"/>
          <p:nvPr/>
        </p:nvSpPr>
        <p:spPr>
          <a:xfrm>
            <a:off x="761999" y="4301067"/>
            <a:ext cx="7298268" cy="769441"/>
          </a:xfrm>
          <a:prstGeom prst="rect">
            <a:avLst/>
          </a:prstGeom>
          <a:noFill/>
        </p:spPr>
        <p:txBody>
          <a:bodyPr wrap="square" rtlCol="0">
            <a:spAutoFit/>
          </a:bodyPr>
          <a:lstStyle/>
          <a:p>
            <a:r>
              <a:rPr lang="en-US" sz="2200" dirty="0" smtClean="0"/>
              <a:t>Here, a steady force gives momentum that approaches a constant with exponential time constant </a:t>
            </a:r>
            <a:r>
              <a:rPr lang="en-US" sz="2200" dirty="0" smtClean="0">
                <a:latin typeface="Symbol" charset="2"/>
                <a:cs typeface="Symbol" charset="2"/>
              </a:rPr>
              <a:t>t</a:t>
            </a:r>
            <a:endParaRPr lang="en-US" sz="2200" dirty="0"/>
          </a:p>
        </p:txBody>
      </p:sp>
      <p:pic>
        <p:nvPicPr>
          <p:cNvPr id="7" name="Picture 6"/>
          <p:cNvPicPr>
            <a:picLocks noChangeAspect="1"/>
          </p:cNvPicPr>
          <p:nvPr/>
        </p:nvPicPr>
        <p:blipFill>
          <a:blip r:embed="rId4"/>
          <a:stretch>
            <a:fillRect/>
          </a:stretch>
        </p:blipFill>
        <p:spPr>
          <a:xfrm>
            <a:off x="2410883" y="5070508"/>
            <a:ext cx="3574003" cy="923892"/>
          </a:xfrm>
          <a:prstGeom prst="rect">
            <a:avLst/>
          </a:prstGeom>
        </p:spPr>
      </p:pic>
    </p:spTree>
    <p:extLst>
      <p:ext uri="{BB962C8B-B14F-4D97-AF65-F5344CB8AC3E}">
        <p14:creationId xmlns:p14="http://schemas.microsoft.com/office/powerpoint/2010/main" val="34095114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6532" y="863601"/>
            <a:ext cx="7298268" cy="769441"/>
          </a:xfrm>
          <a:prstGeom prst="rect">
            <a:avLst/>
          </a:prstGeom>
          <a:noFill/>
        </p:spPr>
        <p:txBody>
          <a:bodyPr wrap="square" rtlCol="0">
            <a:spAutoFit/>
          </a:bodyPr>
          <a:lstStyle/>
          <a:p>
            <a:r>
              <a:rPr lang="en-US" sz="2200" dirty="0" smtClean="0"/>
              <a:t>This “phenomenological” law gives a frequency-dependent conductivity. This is what is observed in real metals. </a:t>
            </a:r>
            <a:endParaRPr lang="en-US" sz="2200" dirty="0"/>
          </a:p>
        </p:txBody>
      </p:sp>
      <p:pic>
        <p:nvPicPr>
          <p:cNvPr id="7" name="Picture 6"/>
          <p:cNvPicPr>
            <a:picLocks noChangeAspect="1"/>
          </p:cNvPicPr>
          <p:nvPr/>
        </p:nvPicPr>
        <p:blipFill>
          <a:blip r:embed="rId3"/>
          <a:stretch>
            <a:fillRect/>
          </a:stretch>
        </p:blipFill>
        <p:spPr>
          <a:xfrm>
            <a:off x="2190749" y="1633042"/>
            <a:ext cx="3574003" cy="923892"/>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3304221941"/>
              </p:ext>
            </p:extLst>
          </p:nvPr>
        </p:nvGraphicFramePr>
        <p:xfrm>
          <a:off x="717549" y="3399367"/>
          <a:ext cx="1473200" cy="1150938"/>
        </p:xfrm>
        <a:graphic>
          <a:graphicData uri="http://schemas.openxmlformats.org/presentationml/2006/ole">
            <mc:AlternateContent xmlns:mc="http://schemas.openxmlformats.org/markup-compatibility/2006">
              <mc:Choice xmlns:v="urn:schemas-microsoft-com:vml" Requires="v">
                <p:oleObj spid="_x0000_s1036" name="Equation" r:id="rId4" imgW="812800" imgH="635000" progId="Equation.3">
                  <p:embed/>
                </p:oleObj>
              </mc:Choice>
              <mc:Fallback>
                <p:oleObj name="Equation" r:id="rId4" imgW="812800" imgH="635000" progId="Equation.3">
                  <p:embed/>
                  <p:pic>
                    <p:nvPicPr>
                      <p:cNvPr id="0" name=""/>
                      <p:cNvPicPr/>
                      <p:nvPr/>
                    </p:nvPicPr>
                    <p:blipFill>
                      <a:blip r:embed="rId5"/>
                      <a:stretch>
                        <a:fillRect/>
                      </a:stretch>
                    </p:blipFill>
                    <p:spPr>
                      <a:xfrm>
                        <a:off x="717549" y="3399367"/>
                        <a:ext cx="1473200" cy="1150938"/>
                      </a:xfrm>
                      <a:prstGeom prst="rect">
                        <a:avLst/>
                      </a:prstGeom>
                    </p:spPr>
                  </p:pic>
                </p:oleObj>
              </mc:Fallback>
            </mc:AlternateContent>
          </a:graphicData>
        </a:graphic>
      </p:graphicFrame>
      <p:sp>
        <p:nvSpPr>
          <p:cNvPr id="9" name="TextBox 8"/>
          <p:cNvSpPr txBox="1"/>
          <p:nvPr/>
        </p:nvSpPr>
        <p:spPr>
          <a:xfrm>
            <a:off x="626532" y="2931067"/>
            <a:ext cx="3727064" cy="2585323"/>
          </a:xfrm>
          <a:prstGeom prst="rect">
            <a:avLst/>
          </a:prstGeom>
          <a:noFill/>
        </p:spPr>
        <p:txBody>
          <a:bodyPr wrap="none" rtlCol="0">
            <a:spAutoFit/>
          </a:bodyPr>
          <a:lstStyle/>
          <a:p>
            <a:r>
              <a:rPr lang="en-US" dirty="0" smtClean="0"/>
              <a:t>To find the </a:t>
            </a:r>
            <a:r>
              <a:rPr lang="en-US" dirty="0" err="1" smtClean="0"/>
              <a:t>freq</a:t>
            </a:r>
            <a:r>
              <a:rPr lang="en-US" dirty="0" smtClean="0"/>
              <a:t> </a:t>
            </a:r>
            <a:r>
              <a:rPr lang="en-US" dirty="0" err="1" smtClean="0"/>
              <a:t>depd</a:t>
            </a:r>
            <a:r>
              <a:rPr lang="en-US" dirty="0" smtClean="0"/>
              <a:t> conductivity, let</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Conductivity is complex. </a:t>
            </a:r>
            <a:endParaRPr lang="en-US" dirty="0"/>
          </a:p>
        </p:txBody>
      </p:sp>
    </p:spTree>
    <p:extLst>
      <p:ext uri="{BB962C8B-B14F-4D97-AF65-F5344CB8AC3E}">
        <p14:creationId xmlns:p14="http://schemas.microsoft.com/office/powerpoint/2010/main" val="9580282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3600" y="672868"/>
            <a:ext cx="5288677" cy="461665"/>
          </a:xfrm>
          <a:prstGeom prst="rect">
            <a:avLst/>
          </a:prstGeom>
          <a:noFill/>
        </p:spPr>
        <p:txBody>
          <a:bodyPr wrap="none" rtlCol="0">
            <a:spAutoFit/>
          </a:bodyPr>
          <a:lstStyle/>
          <a:p>
            <a:r>
              <a:rPr lang="en-US" sz="2400" dirty="0" smtClean="0"/>
              <a:t>Cyclotron Frequency. B field along z-axis.</a:t>
            </a:r>
            <a:endParaRPr lang="en-US" sz="2400" dirty="0"/>
          </a:p>
        </p:txBody>
      </p:sp>
      <p:pic>
        <p:nvPicPr>
          <p:cNvPr id="3" name="Picture 2"/>
          <p:cNvPicPr>
            <a:picLocks noChangeAspect="1"/>
          </p:cNvPicPr>
          <p:nvPr/>
        </p:nvPicPr>
        <p:blipFill>
          <a:blip r:embed="rId2"/>
          <a:stretch>
            <a:fillRect/>
          </a:stretch>
        </p:blipFill>
        <p:spPr>
          <a:xfrm>
            <a:off x="863600" y="1596198"/>
            <a:ext cx="3699933" cy="2727515"/>
          </a:xfrm>
          <a:prstGeom prst="rect">
            <a:avLst/>
          </a:prstGeom>
        </p:spPr>
      </p:pic>
      <p:pic>
        <p:nvPicPr>
          <p:cNvPr id="4" name="Picture 3"/>
          <p:cNvPicPr>
            <a:picLocks noChangeAspect="1"/>
          </p:cNvPicPr>
          <p:nvPr/>
        </p:nvPicPr>
        <p:blipFill>
          <a:blip r:embed="rId3"/>
          <a:stretch>
            <a:fillRect/>
          </a:stretch>
        </p:blipFill>
        <p:spPr>
          <a:xfrm>
            <a:off x="592666" y="4787899"/>
            <a:ext cx="7748414" cy="884767"/>
          </a:xfrm>
          <a:prstGeom prst="rect">
            <a:avLst/>
          </a:prstGeom>
        </p:spPr>
      </p:pic>
      <p:sp>
        <p:nvSpPr>
          <p:cNvPr id="5" name="Rectangle 4"/>
          <p:cNvSpPr/>
          <p:nvPr/>
        </p:nvSpPr>
        <p:spPr>
          <a:xfrm>
            <a:off x="287867" y="4323713"/>
            <a:ext cx="8053213" cy="2821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863600" y="5947833"/>
            <a:ext cx="4842929" cy="385233"/>
          </a:xfrm>
          <a:prstGeom prst="rect">
            <a:avLst/>
          </a:prstGeom>
        </p:spPr>
      </p:pic>
    </p:spTree>
    <p:extLst>
      <p:ext uri="{BB962C8B-B14F-4D97-AF65-F5344CB8AC3E}">
        <p14:creationId xmlns:p14="http://schemas.microsoft.com/office/powerpoint/2010/main" val="31837957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1199" y="524933"/>
            <a:ext cx="6993468" cy="1200328"/>
          </a:xfrm>
          <a:prstGeom prst="rect">
            <a:avLst/>
          </a:prstGeom>
          <a:noFill/>
        </p:spPr>
        <p:txBody>
          <a:bodyPr wrap="square" rtlCol="0">
            <a:spAutoFit/>
          </a:bodyPr>
          <a:lstStyle/>
          <a:p>
            <a:r>
              <a:rPr lang="en-US" sz="2400" dirty="0" smtClean="0"/>
              <a:t>Hall effect. </a:t>
            </a:r>
          </a:p>
          <a:p>
            <a:endParaRPr lang="en-US" sz="2400" dirty="0"/>
          </a:p>
          <a:p>
            <a:r>
              <a:rPr lang="en-US" sz="2400" dirty="0" smtClean="0"/>
              <a:t>If we apply a field only along x, what happens?</a:t>
            </a:r>
            <a:endParaRPr lang="en-US" sz="2400" dirty="0"/>
          </a:p>
        </p:txBody>
      </p:sp>
      <p:pic>
        <p:nvPicPr>
          <p:cNvPr id="8" name="Picture 7"/>
          <p:cNvPicPr>
            <a:picLocks noChangeAspect="1"/>
          </p:cNvPicPr>
          <p:nvPr/>
        </p:nvPicPr>
        <p:blipFill>
          <a:blip r:embed="rId3"/>
          <a:stretch>
            <a:fillRect/>
          </a:stretch>
        </p:blipFill>
        <p:spPr>
          <a:xfrm>
            <a:off x="592666" y="2027766"/>
            <a:ext cx="7748414" cy="884767"/>
          </a:xfrm>
          <a:prstGeom prst="rect">
            <a:avLst/>
          </a:prstGeom>
        </p:spPr>
      </p:pic>
      <p:sp>
        <p:nvSpPr>
          <p:cNvPr id="7" name="TextBox 6"/>
          <p:cNvSpPr txBox="1"/>
          <p:nvPr/>
        </p:nvSpPr>
        <p:spPr>
          <a:xfrm>
            <a:off x="965199" y="3403600"/>
            <a:ext cx="7890934" cy="369332"/>
          </a:xfrm>
          <a:prstGeom prst="rect">
            <a:avLst/>
          </a:prstGeom>
          <a:noFill/>
        </p:spPr>
        <p:txBody>
          <a:bodyPr wrap="square" rtlCol="0">
            <a:spAutoFit/>
          </a:bodyPr>
          <a:lstStyle/>
          <a:p>
            <a:r>
              <a:rPr lang="en-US" dirty="0" smtClean="0"/>
              <a:t>You will find that </a:t>
            </a:r>
            <a:r>
              <a:rPr lang="en-US" dirty="0" err="1" smtClean="0"/>
              <a:t>v</a:t>
            </a:r>
            <a:r>
              <a:rPr lang="en-US" baseline="-25000" dirty="0" err="1" smtClean="0"/>
              <a:t>x</a:t>
            </a:r>
            <a:r>
              <a:rPr lang="en-US" dirty="0" smtClean="0"/>
              <a:t> is				  (solve for </a:t>
            </a:r>
            <a:r>
              <a:rPr lang="en-US" dirty="0" err="1" smtClean="0"/>
              <a:t>v</a:t>
            </a:r>
            <a:r>
              <a:rPr lang="en-US" baseline="-25000" dirty="0" err="1" smtClean="0"/>
              <a:t>y</a:t>
            </a:r>
            <a:r>
              <a:rPr lang="en-US" dirty="0" smtClean="0"/>
              <a:t> and substitute in </a:t>
            </a:r>
            <a:r>
              <a:rPr lang="en-US" dirty="0" err="1" smtClean="0"/>
              <a:t>v</a:t>
            </a:r>
            <a:r>
              <a:rPr lang="en-US" baseline="-25000" dirty="0" err="1" smtClean="0"/>
              <a:t>x</a:t>
            </a:r>
            <a:r>
              <a:rPr lang="en-US" dirty="0" smtClean="0"/>
              <a:t> </a:t>
            </a:r>
            <a:r>
              <a:rPr lang="en-US" dirty="0" err="1" smtClean="0"/>
              <a:t>eqn</a:t>
            </a:r>
            <a:r>
              <a:rPr lang="en-US" dirty="0" smtClean="0"/>
              <a:t>)</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624504026"/>
              </p:ext>
            </p:extLst>
          </p:nvPr>
        </p:nvGraphicFramePr>
        <p:xfrm>
          <a:off x="3244998" y="3166537"/>
          <a:ext cx="1445545" cy="866963"/>
        </p:xfrm>
        <a:graphic>
          <a:graphicData uri="http://schemas.openxmlformats.org/presentationml/2006/ole">
            <mc:AlternateContent xmlns:mc="http://schemas.openxmlformats.org/markup-compatibility/2006">
              <mc:Choice xmlns:v="urn:schemas-microsoft-com:vml" Requires="v">
                <p:oleObj spid="_x0000_s2060" name="Equation" r:id="rId4" imgW="660400" imgH="419100" progId="Equation.3">
                  <p:embed/>
                </p:oleObj>
              </mc:Choice>
              <mc:Fallback>
                <p:oleObj name="Equation" r:id="rId4" imgW="660400" imgH="419100" progId="Equation.3">
                  <p:embed/>
                  <p:pic>
                    <p:nvPicPr>
                      <p:cNvPr id="0" name=""/>
                      <p:cNvPicPr/>
                      <p:nvPr/>
                    </p:nvPicPr>
                    <p:blipFill>
                      <a:blip r:embed="rId5"/>
                      <a:stretch>
                        <a:fillRect/>
                      </a:stretch>
                    </p:blipFill>
                    <p:spPr>
                      <a:xfrm>
                        <a:off x="3244998" y="3166537"/>
                        <a:ext cx="1445545" cy="866963"/>
                      </a:xfrm>
                      <a:prstGeom prst="rect">
                        <a:avLst/>
                      </a:prstGeom>
                    </p:spPr>
                  </p:pic>
                </p:oleObj>
              </mc:Fallback>
            </mc:AlternateContent>
          </a:graphicData>
        </a:graphic>
      </p:graphicFrame>
      <p:sp>
        <p:nvSpPr>
          <p:cNvPr id="11" name="TextBox 10"/>
          <p:cNvSpPr txBox="1"/>
          <p:nvPr/>
        </p:nvSpPr>
        <p:spPr>
          <a:xfrm>
            <a:off x="367576" y="4588933"/>
            <a:ext cx="3339376" cy="1754327"/>
          </a:xfrm>
          <a:prstGeom prst="rect">
            <a:avLst/>
          </a:prstGeom>
          <a:noFill/>
        </p:spPr>
        <p:txBody>
          <a:bodyPr wrap="none" rtlCol="0">
            <a:spAutoFit/>
          </a:bodyPr>
          <a:lstStyle/>
          <a:p>
            <a:r>
              <a:rPr lang="en-US" dirty="0" smtClean="0"/>
              <a:t>So </a:t>
            </a:r>
            <a:r>
              <a:rPr lang="en-US" dirty="0" err="1" smtClean="0"/>
              <a:t>v</a:t>
            </a:r>
            <a:r>
              <a:rPr lang="en-US" baseline="-25000" dirty="0" err="1" smtClean="0"/>
              <a:t>y</a:t>
            </a:r>
            <a:r>
              <a:rPr lang="en-US" dirty="0" smtClean="0"/>
              <a:t> is not zero. </a:t>
            </a:r>
          </a:p>
          <a:p>
            <a:endParaRPr lang="en-US" dirty="0"/>
          </a:p>
          <a:p>
            <a:r>
              <a:rPr lang="en-US" dirty="0" smtClean="0"/>
              <a:t>If we have slab of conductor:</a:t>
            </a:r>
          </a:p>
          <a:p>
            <a:endParaRPr lang="en-US" dirty="0"/>
          </a:p>
          <a:p>
            <a:r>
              <a:rPr lang="en-US" dirty="0" smtClean="0"/>
              <a:t>Current cannot flow along y, so </a:t>
            </a:r>
            <a:r>
              <a:rPr lang="en-US" dirty="0" err="1" smtClean="0"/>
              <a:t>v</a:t>
            </a:r>
            <a:r>
              <a:rPr lang="en-US" baseline="-25000" dirty="0" err="1" smtClean="0"/>
              <a:t>y</a:t>
            </a:r>
            <a:endParaRPr lang="en-US" dirty="0"/>
          </a:p>
          <a:p>
            <a:r>
              <a:rPr lang="en-US" dirty="0"/>
              <a:t>m</a:t>
            </a:r>
            <a:r>
              <a:rPr lang="en-US" dirty="0" smtClean="0"/>
              <a:t>ust be zero.</a:t>
            </a:r>
            <a:endParaRPr lang="en-US" dirty="0"/>
          </a:p>
        </p:txBody>
      </p:sp>
      <p:pic>
        <p:nvPicPr>
          <p:cNvPr id="12" name="Picture 11"/>
          <p:cNvPicPr>
            <a:picLocks noChangeAspect="1"/>
          </p:cNvPicPr>
          <p:nvPr/>
        </p:nvPicPr>
        <p:blipFill>
          <a:blip r:embed="rId6"/>
          <a:stretch>
            <a:fillRect/>
          </a:stretch>
        </p:blipFill>
        <p:spPr>
          <a:xfrm>
            <a:off x="3572933" y="4331770"/>
            <a:ext cx="3953934" cy="1590663"/>
          </a:xfrm>
          <a:prstGeom prst="rect">
            <a:avLst/>
          </a:prstGeom>
        </p:spPr>
      </p:pic>
    </p:spTree>
    <p:extLst>
      <p:ext uri="{BB962C8B-B14F-4D97-AF65-F5344CB8AC3E}">
        <p14:creationId xmlns:p14="http://schemas.microsoft.com/office/powerpoint/2010/main" val="77574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4481</TotalTime>
  <Words>1635</Words>
  <Application>Microsoft Macintosh PowerPoint</Application>
  <PresentationFormat>On-screen Show (4:3)</PresentationFormat>
  <Paragraphs>177</Paragraphs>
  <Slides>36</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Equation</vt:lpstr>
      <vt:lpstr>Lecture 13 &amp; 14 </vt:lpstr>
      <vt:lpstr>Electrical Conductivity</vt:lpstr>
      <vt:lpstr>At low T, fewer phonons. Lower resistivity.  Limit at T = 0K is from impurities / static imperfections only. </vt:lpstr>
      <vt:lpstr>Not all electron-phonon collisions are equally effective in “redirecting” the electron.   (In our model, t is the time for an electron to completely randomize its direction… to get to an “average” velocity of zero.)  Collisions with low energy (long wavelength) phonons don’t change the electron wavevector much. </vt:lpstr>
      <vt:lpstr>Because umklapp processes are most effective at scattering electrons through a big momentum change, the resistivity does NOT vary like T4…  </vt:lpstr>
      <vt:lpstr>The idea that collisions limit the “time domain” of the Lorentz force law     can be mathematically incorporated by writing</vt:lpstr>
      <vt:lpstr>PowerPoint Presentation</vt:lpstr>
      <vt:lpstr>PowerPoint Presentation</vt:lpstr>
      <vt:lpstr>PowerPoint Presentation</vt:lpstr>
      <vt:lpstr>PowerPoint Presentation</vt:lpstr>
      <vt:lpstr>Electronic Thermal Conductivity</vt:lpstr>
      <vt:lpstr>First strong support for the electron gas model:  Ratio of thermal conductivity to electrical conductivity is independent of specific metal – Wiedemann-Franz law.</vt:lpstr>
      <vt:lpstr>Chapter 7: Energy Bands</vt:lpstr>
      <vt:lpstr>Band Gaps</vt:lpstr>
      <vt:lpstr>Band Gaps</vt:lpstr>
      <vt:lpstr>Band Gaps</vt:lpstr>
      <vt:lpstr>Band Gaps</vt:lpstr>
      <vt:lpstr>PowerPoint Presentation</vt:lpstr>
      <vt:lpstr>Boardwork:</vt:lpstr>
      <vt:lpstr>Lecture 14 Last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free electron standing wave and the traveling wave are not eigenstates.    To find the exact eigenstates, we will use the Bloch Theorem.   </vt:lpstr>
      <vt:lpstr>PowerPoint Presentation</vt:lpstr>
      <vt:lpstr>Kronig – Penney Model</vt:lpstr>
      <vt:lpstr>Kronig – Penney Model</vt:lpstr>
      <vt:lpstr>Kronig – Penney Model</vt:lpstr>
      <vt:lpstr>Kronig – Penney Model – Delta function potentials</vt:lpstr>
      <vt:lpstr>Kronig – Penney Model– Delta function potentials</vt:lpstr>
    </vt:vector>
  </TitlesOfParts>
  <Company>UNM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13 &amp; 14 </dc:title>
  <dc:creator>James Thomas</dc:creator>
  <cp:lastModifiedBy>James Thomas</cp:lastModifiedBy>
  <cp:revision>31</cp:revision>
  <dcterms:created xsi:type="dcterms:W3CDTF">2016-02-29T16:18:48Z</dcterms:created>
  <dcterms:modified xsi:type="dcterms:W3CDTF">2016-03-05T22:51:30Z</dcterms:modified>
</cp:coreProperties>
</file>