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9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4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7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6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1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22E3-BBC2-2847-860B-4BD7138F772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A53B-69B3-C146-B058-7CAB1C755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374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Solid State Physics</a:t>
            </a:r>
            <a:br>
              <a:rPr lang="en-US" sz="2400" dirty="0" smtClean="0"/>
            </a:br>
            <a:r>
              <a:rPr lang="en-US" sz="2400" dirty="0" smtClean="0"/>
              <a:t>Lecture 11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11844" y="1339848"/>
            <a:ext cx="214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 6: Chapter 6, 1-4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665740"/>
            <a:ext cx="7617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few comments on normal modes.</a:t>
            </a:r>
          </a:p>
          <a:p>
            <a:endParaRPr lang="en-US" dirty="0"/>
          </a:p>
          <a:p>
            <a:r>
              <a:rPr lang="en-US" dirty="0" smtClean="0"/>
              <a:t>We counted the density of phonon states (one state per 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>
                <a:cs typeface="Symbol" charset="2"/>
              </a:rPr>
              <a:t>/L of k-space) using</a:t>
            </a:r>
            <a:r>
              <a:rPr lang="en-US" dirty="0" smtClean="0"/>
              <a:t> either fixed boundaries, or periodic boundary conditions (PBCs).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Are the “states” for each of these the same?</a:t>
            </a:r>
          </a:p>
          <a:p>
            <a:r>
              <a:rPr lang="en-US" dirty="0" smtClean="0">
                <a:cs typeface="Symbol" charset="2"/>
              </a:rPr>
              <a:t>If not, what states are real phonons in real crystals?</a:t>
            </a:r>
          </a:p>
        </p:txBody>
      </p:sp>
    </p:spTree>
    <p:extLst>
      <p:ext uri="{BB962C8B-B14F-4D97-AF65-F5344CB8AC3E}">
        <p14:creationId xmlns:p14="http://schemas.microsoft.com/office/powerpoint/2010/main" val="134239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3467" y="795867"/>
            <a:ext cx="482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Heat Capacity – Back of the envelope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7940" y="1373257"/>
            <a:ext cx="79185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Electrons can’t go into occupied orbitals. </a:t>
            </a:r>
          </a:p>
          <a:p>
            <a:r>
              <a:rPr lang="en-US" sz="2000" dirty="0" smtClean="0"/>
              <a:t>So… only electrons near the top of the Fermi sea can be thermally excited.</a:t>
            </a:r>
          </a:p>
          <a:p>
            <a:endParaRPr lang="en-US" sz="2000" dirty="0"/>
          </a:p>
          <a:p>
            <a:r>
              <a:rPr lang="en-US" sz="2000" dirty="0" smtClean="0"/>
              <a:t>The number of electrons within </a:t>
            </a:r>
            <a:r>
              <a:rPr lang="en-US" sz="2000" dirty="0" err="1" smtClean="0"/>
              <a:t>kT</a:t>
            </a:r>
            <a:r>
              <a:rPr lang="en-US" sz="2000" dirty="0" smtClean="0"/>
              <a:t> of the Fermi energy </a:t>
            </a:r>
          </a:p>
          <a:p>
            <a:r>
              <a:rPr lang="en-US" sz="2000" dirty="0" smtClean="0"/>
              <a:t>is NT/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. Each gets energy </a:t>
            </a:r>
            <a:r>
              <a:rPr lang="en-US" sz="2000" dirty="0" err="1" smtClean="0"/>
              <a:t>kT.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So U ~ </a:t>
            </a:r>
            <a:r>
              <a:rPr lang="en-US" sz="2000" dirty="0" smtClean="0"/>
              <a:t>NT/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 x (</a:t>
            </a:r>
            <a:r>
              <a:rPr lang="en-US" sz="2000" dirty="0" err="1" smtClean="0"/>
              <a:t>kT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55337"/>
          <a:stretch/>
        </p:blipFill>
        <p:spPr>
          <a:xfrm rot="60000">
            <a:off x="4759293" y="2904900"/>
            <a:ext cx="2953512" cy="3705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40" y="3977304"/>
            <a:ext cx="3532368" cy="6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3467" y="795867"/>
            <a:ext cx="707813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Heat Capacity – detailed calculation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Key points:</a:t>
            </a:r>
          </a:p>
          <a:p>
            <a:endParaRPr lang="en-US" sz="2400" dirty="0"/>
          </a:p>
          <a:p>
            <a:r>
              <a:rPr lang="en-US" sz="2400" dirty="0" smtClean="0"/>
              <a:t>At T low compared with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, the only electrons that are excitable are near the </a:t>
            </a:r>
            <a:r>
              <a:rPr lang="en-US" sz="2400" dirty="0" err="1" smtClean="0"/>
              <a:t>fermi</a:t>
            </a:r>
            <a:r>
              <a:rPr lang="en-US" sz="2400" dirty="0" smtClean="0"/>
              <a:t> surface. We can approximate the density of states as D(</a:t>
            </a:r>
            <a:r>
              <a:rPr lang="en-US" sz="2400" dirty="0" err="1" smtClean="0">
                <a:latin typeface="Symbol" charset="2"/>
                <a:cs typeface="Symbol" charset="2"/>
              </a:rPr>
              <a:t>e</a:t>
            </a:r>
            <a:r>
              <a:rPr lang="en-US" sz="2400" baseline="-25000" dirty="0" err="1" smtClean="0">
                <a:cs typeface="Symbol" charset="2"/>
              </a:rPr>
              <a:t>f</a:t>
            </a:r>
            <a:r>
              <a:rPr lang="en-US" sz="2400" dirty="0" smtClean="0">
                <a:cs typeface="Symbol" charset="2"/>
              </a:rPr>
              <a:t>).</a:t>
            </a:r>
          </a:p>
          <a:p>
            <a:endParaRPr lang="en-US" sz="2400" dirty="0">
              <a:cs typeface="Symbol" charset="2"/>
            </a:endParaRPr>
          </a:p>
          <a:p>
            <a:r>
              <a:rPr lang="en-US" sz="2400" dirty="0" smtClean="0">
                <a:cs typeface="Symbol" charset="2"/>
              </a:rPr>
              <a:t>We can also take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cs typeface="Symbol" charset="2"/>
              </a:rPr>
              <a:t> = </a:t>
            </a:r>
            <a:r>
              <a:rPr lang="en-US" sz="2400" dirty="0" err="1" smtClean="0">
                <a:latin typeface="Symbol" charset="2"/>
                <a:cs typeface="Symbol" charset="2"/>
              </a:rPr>
              <a:t>e</a:t>
            </a:r>
            <a:r>
              <a:rPr lang="en-US" sz="2400" baseline="-25000" dirty="0" err="1" smtClean="0">
                <a:cs typeface="Symbol" charset="2"/>
              </a:rPr>
              <a:t>f</a:t>
            </a:r>
            <a:r>
              <a:rPr lang="en-US" sz="2400" baseline="-25000" dirty="0" smtClean="0">
                <a:cs typeface="Symbol" charset="2"/>
              </a:rPr>
              <a:t>.</a:t>
            </a:r>
            <a:endParaRPr lang="en-US" sz="2400" dirty="0" smtClean="0">
              <a:cs typeface="Symbol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29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Practice with Density of States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What is the density of states in 2D for phonons, with v </a:t>
            </a:r>
            <a:r>
              <a:rPr lang="en-US" sz="1800" dirty="0" err="1" smtClean="0"/>
              <a:t>indp</a:t>
            </a:r>
            <a:r>
              <a:rPr lang="en-US" sz="1800" dirty="0" smtClean="0"/>
              <a:t> of k?</a:t>
            </a:r>
          </a:p>
          <a:p>
            <a:endParaRPr lang="en-US" sz="1800" dirty="0"/>
          </a:p>
          <a:p>
            <a:r>
              <a:rPr lang="en-US" sz="1800" dirty="0" smtClean="0"/>
              <a:t>What is the density of states in 2D for electrons?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29076"/>
              </p:ext>
            </p:extLst>
          </p:nvPr>
        </p:nvGraphicFramePr>
        <p:xfrm>
          <a:off x="2333625" y="2730500"/>
          <a:ext cx="11334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431800" imgH="203200" progId="Equation.3">
                  <p:embed/>
                </p:oleObj>
              </mc:Choice>
              <mc:Fallback>
                <p:oleObj name="Equation" r:id="rId3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625" y="2730500"/>
                        <a:ext cx="11334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67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A little more about </a:t>
            </a:r>
            <a:r>
              <a:rPr lang="en-US" sz="2000" dirty="0" smtClean="0">
                <a:latin typeface="Symbol" charset="2"/>
                <a:cs typeface="Symbol" charset="2"/>
              </a:rPr>
              <a:t>m </a:t>
            </a:r>
            <a:r>
              <a:rPr lang="en-US" sz="2000" dirty="0" smtClean="0">
                <a:latin typeface="+mn-lt"/>
                <a:cs typeface="Symbol" charset="2"/>
              </a:rPr>
              <a:t>and the density of states (orbitals)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282235" y="1417638"/>
            <a:ext cx="7946798" cy="39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Practice with Density of States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density of states for electrons in 2D is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What is the chemical potential (as a function of T)?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You will need the following definite integral:</a:t>
            </a:r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572864"/>
              </p:ext>
            </p:extLst>
          </p:nvPr>
        </p:nvGraphicFramePr>
        <p:xfrm>
          <a:off x="5164665" y="1417638"/>
          <a:ext cx="1434895" cy="80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749300" imgH="406400" progId="Equation.3">
                  <p:embed/>
                </p:oleObj>
              </mc:Choice>
              <mc:Fallback>
                <p:oleObj name="Equation" r:id="rId3" imgW="7493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4665" y="1417638"/>
                        <a:ext cx="1434895" cy="800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67" y="4389966"/>
            <a:ext cx="2218266" cy="1025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700" y="3340100"/>
            <a:ext cx="215900" cy="16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333" y="4656041"/>
            <a:ext cx="588433" cy="449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400" y="4535390"/>
            <a:ext cx="3903134" cy="5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1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636153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Electronic heat capacity varies like T in 3D. (What about other dimensions?)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54" y="2743629"/>
            <a:ext cx="2041534" cy="75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2232" y="3070694"/>
            <a:ext cx="181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from phonons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02" y="3830621"/>
            <a:ext cx="6338044" cy="26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59943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>The </a:t>
            </a:r>
            <a:r>
              <a:rPr lang="en-US" sz="2000" dirty="0" err="1" smtClean="0"/>
              <a:t>prefactor</a:t>
            </a:r>
            <a:r>
              <a:rPr lang="en-US" sz="2000" dirty="0" smtClean="0"/>
              <a:t> can be calculated (with difficulty) from the FD distribution and the free electron model: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This </a:t>
            </a:r>
            <a:r>
              <a:rPr lang="en-US" sz="2000" dirty="0" err="1" smtClean="0"/>
              <a:t>doesn</a:t>
            </a:r>
            <a:r>
              <a:rPr lang="fr-FR" sz="2000" dirty="0" smtClean="0"/>
              <a:t>’</a:t>
            </a:r>
            <a:r>
              <a:rPr lang="en-US" sz="2000" dirty="0" smtClean="0"/>
              <a:t>t give a result that agrees with expt.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21" y="1755438"/>
            <a:ext cx="2041534" cy="75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8" y="1901977"/>
            <a:ext cx="3123667" cy="424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721" y="2326796"/>
            <a:ext cx="2434483" cy="962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953" y="731331"/>
            <a:ext cx="2575601" cy="691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16" y="3476478"/>
            <a:ext cx="7204912" cy="986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498494"/>
            <a:ext cx="7233726" cy="20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7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Electrical Conductivity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9" y="755341"/>
            <a:ext cx="3617580" cy="880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9" y="1635810"/>
            <a:ext cx="2443496" cy="473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29" y="2225357"/>
            <a:ext cx="1343913" cy="40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41" y="2777705"/>
            <a:ext cx="2382184" cy="609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41" y="3412051"/>
            <a:ext cx="931584" cy="279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609" y="1730337"/>
            <a:ext cx="5786104" cy="4099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911" y="4461372"/>
            <a:ext cx="1041461" cy="491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910" y="4953173"/>
            <a:ext cx="1500095" cy="905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40" y="5829530"/>
            <a:ext cx="1510891" cy="4395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66404" y="58936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6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Electrical Conductivity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05646"/>
            <a:ext cx="6986770" cy="3577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39" y="4445573"/>
            <a:ext cx="1639526" cy="8048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547368"/>
            <a:ext cx="1606650" cy="6426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92793" y="5045371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phonons, </a:t>
            </a:r>
            <a:r>
              <a:rPr lang="en-US" dirty="0" err="1" smtClean="0"/>
              <a:t>i</a:t>
            </a:r>
            <a:r>
              <a:rPr lang="en-US" dirty="0" smtClean="0"/>
              <a:t> = impurities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2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476" y="990929"/>
            <a:ext cx="7617413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few comments on normal modes &amp; phonons</a:t>
            </a:r>
          </a:p>
          <a:p>
            <a:endParaRPr lang="en-US" dirty="0"/>
          </a:p>
          <a:p>
            <a:r>
              <a:rPr lang="en-US" dirty="0" smtClean="0"/>
              <a:t>We defined a phonon as a quantum of vibration, with energy h-bar omega.</a:t>
            </a:r>
          </a:p>
          <a:p>
            <a:r>
              <a:rPr lang="en-US" dirty="0" smtClean="0"/>
              <a:t>We did this rather informally. (And we will keep it that way.)</a:t>
            </a:r>
          </a:p>
          <a:p>
            <a:endParaRPr lang="en-US" dirty="0"/>
          </a:p>
          <a:p>
            <a:r>
              <a:rPr lang="en-US" dirty="0" smtClean="0"/>
              <a:t>FYI: the rigorous approach to phonons is to treat each normal mode as an independent (quantum) harmonic oscillator. Different </a:t>
            </a:r>
            <a:r>
              <a:rPr lang="en-US" dirty="0" err="1" smtClean="0"/>
              <a:t>eigenstates</a:t>
            </a:r>
            <a:r>
              <a:rPr lang="en-US" dirty="0" smtClean="0"/>
              <a:t> of the harmonic oscillator can be reached with raising and lowering operators. These operators can be combined to give the state number (phonon number). </a:t>
            </a:r>
          </a:p>
          <a:p>
            <a:endParaRPr lang="en-US" dirty="0"/>
          </a:p>
          <a:p>
            <a:r>
              <a:rPr lang="en-US" dirty="0" smtClean="0"/>
              <a:t>A phonon is an </a:t>
            </a:r>
            <a:r>
              <a:rPr lang="en-US" dirty="0" err="1" smtClean="0"/>
              <a:t>eigenstate</a:t>
            </a:r>
            <a:r>
              <a:rPr lang="en-US" dirty="0" smtClean="0"/>
              <a:t> of the phonon number operator (and also of energy.)</a:t>
            </a:r>
          </a:p>
          <a:p>
            <a:endParaRPr lang="en-US" dirty="0"/>
          </a:p>
          <a:p>
            <a:r>
              <a:rPr lang="en-US" dirty="0" smtClean="0"/>
              <a:t>It is not a “wave packet.”</a:t>
            </a:r>
          </a:p>
          <a:p>
            <a:endParaRPr lang="en-US" dirty="0"/>
          </a:p>
          <a:p>
            <a:r>
              <a:rPr lang="en-US" dirty="0" smtClean="0"/>
              <a:t>These </a:t>
            </a:r>
            <a:r>
              <a:rPr lang="en-US" dirty="0" err="1" smtClean="0"/>
              <a:t>eigenstates</a:t>
            </a:r>
            <a:r>
              <a:rPr lang="en-US" dirty="0" smtClean="0"/>
              <a:t> are important because</a:t>
            </a:r>
          </a:p>
          <a:p>
            <a:pPr marL="342900" indent="-342900">
              <a:buAutoNum type="arabicParenR"/>
            </a:pPr>
            <a:r>
              <a:rPr lang="en-US" dirty="0" smtClean="0"/>
              <a:t>They are what we count in statistical mechanics</a:t>
            </a:r>
          </a:p>
          <a:p>
            <a:pPr marL="342900" indent="-342900">
              <a:buAutoNum type="arabicParenR"/>
            </a:pPr>
            <a:r>
              <a:rPr lang="en-US" dirty="0" smtClean="0"/>
              <a:t>Transitions between these states are used in “interactions”</a:t>
            </a:r>
          </a:p>
          <a:p>
            <a:endParaRPr lang="en-US" dirty="0"/>
          </a:p>
          <a:p>
            <a:r>
              <a:rPr lang="en-US" dirty="0" smtClean="0"/>
              <a:t>(Compare with photons.)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8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476" y="516400"/>
            <a:ext cx="761741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comment on </a:t>
            </a:r>
            <a:r>
              <a:rPr lang="en-US" dirty="0" err="1" smtClean="0"/>
              <a:t>anharmonic</a:t>
            </a:r>
            <a:r>
              <a:rPr lang="en-US" dirty="0" smtClean="0"/>
              <a:t> potentials – classical picture</a:t>
            </a:r>
          </a:p>
          <a:p>
            <a:endParaRPr lang="en-US" dirty="0"/>
          </a:p>
          <a:p>
            <a:r>
              <a:rPr lang="en-US" dirty="0" smtClean="0"/>
              <a:t>Consider wave 1 and wave 2 in the same region of a crystal. </a:t>
            </a:r>
          </a:p>
          <a:p>
            <a:r>
              <a:rPr lang="en-US" dirty="0" smtClean="0"/>
              <a:t>Let’s think about wave 1 being stationary, for the time being. </a:t>
            </a:r>
          </a:p>
          <a:p>
            <a:endParaRPr lang="en-US" dirty="0"/>
          </a:p>
          <a:p>
            <a:r>
              <a:rPr lang="en-US" dirty="0" smtClean="0"/>
              <a:t>Wave 1 displaces the </a:t>
            </a:r>
            <a:r>
              <a:rPr lang="en-US" dirty="0" err="1" smtClean="0"/>
              <a:t>nucleii</a:t>
            </a:r>
            <a:r>
              <a:rPr lang="en-US" dirty="0" smtClean="0"/>
              <a:t> in their potential wells. If the well is harmonic, then wave 2 will see the same “spring constant” as if wave 1 were </a:t>
            </a:r>
            <a:r>
              <a:rPr lang="en-US" b="1" dirty="0" smtClean="0"/>
              <a:t>not present at all!</a:t>
            </a:r>
          </a:p>
          <a:p>
            <a:endParaRPr lang="en-US" b="1" dirty="0"/>
          </a:p>
          <a:p>
            <a:r>
              <a:rPr lang="en-US" dirty="0" smtClean="0"/>
              <a:t>However, if the well is </a:t>
            </a:r>
            <a:r>
              <a:rPr lang="en-US" dirty="0" err="1" smtClean="0"/>
              <a:t>anharmonic</a:t>
            </a:r>
            <a:r>
              <a:rPr lang="en-US" dirty="0" smtClean="0"/>
              <a:t>, then the spring constant seen by wave 2 will be either stiffer or softer (if there is a cubic term) than in the absence of wave 1.</a:t>
            </a:r>
          </a:p>
          <a:p>
            <a:endParaRPr lang="en-US" dirty="0"/>
          </a:p>
          <a:p>
            <a:r>
              <a:rPr lang="en-US" dirty="0" smtClean="0"/>
              <a:t>So wave 2 will “see” a grating of periodic elasticity changes. </a:t>
            </a:r>
          </a:p>
          <a:p>
            <a:endParaRPr lang="en-US" dirty="0"/>
          </a:p>
          <a:p>
            <a:r>
              <a:rPr lang="en-US" dirty="0" smtClean="0"/>
              <a:t>Wave 2 can then diffract off this grating (creating wave 3!)</a:t>
            </a:r>
          </a:p>
          <a:p>
            <a:endParaRPr lang="en-US" dirty="0"/>
          </a:p>
          <a:p>
            <a:r>
              <a:rPr lang="en-US" dirty="0" smtClean="0"/>
              <a:t>This is why </a:t>
            </a:r>
            <a:r>
              <a:rPr lang="en-US" dirty="0" err="1" smtClean="0"/>
              <a:t>bosonic</a:t>
            </a:r>
            <a:r>
              <a:rPr lang="en-US" dirty="0" smtClean="0"/>
              <a:t> excitations of harmonic potentials do not interact. (e.g. photons in vacuum.) But </a:t>
            </a:r>
            <a:r>
              <a:rPr lang="en-US" dirty="0" err="1" smtClean="0"/>
              <a:t>bosonic</a:t>
            </a:r>
            <a:r>
              <a:rPr lang="en-US" dirty="0" smtClean="0"/>
              <a:t> excitations of </a:t>
            </a:r>
            <a:r>
              <a:rPr lang="en-US" dirty="0" err="1" smtClean="0"/>
              <a:t>anharmonic</a:t>
            </a:r>
            <a:r>
              <a:rPr lang="en-US" dirty="0" smtClean="0"/>
              <a:t> potentials (phonons, photons in nonlinear crystals) do.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1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Free electron Fermi gas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1" y="1168400"/>
            <a:ext cx="7713392" cy="3325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667" y="4995333"/>
            <a:ext cx="620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is “kinetic” – but expectation value of momentum  = 0 (!)</a:t>
            </a:r>
          </a:p>
          <a:p>
            <a:endParaRPr lang="en-US" dirty="0"/>
          </a:p>
          <a:p>
            <a:r>
              <a:rPr lang="en-US" dirty="0" smtClean="0"/>
              <a:t>Difference with phonons: there is no upper limit on 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5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Free electron Fermi gas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7638"/>
            <a:ext cx="7992107" cy="1952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1" y="5228164"/>
            <a:ext cx="3651249" cy="1058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539067"/>
            <a:ext cx="8923867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7467" y="4673600"/>
            <a:ext cx="24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Fermi-Dirac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5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Free electron Fermi gas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167" y="274638"/>
            <a:ext cx="3651249" cy="1058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4" y="1417638"/>
            <a:ext cx="6810169" cy="52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52" y="25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3D Fermi Gas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637867" cy="1215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2" y="2963333"/>
            <a:ext cx="2336174" cy="630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165" y="254000"/>
            <a:ext cx="3758197" cy="82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1734" y="54346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Schroedinger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826" y="3047999"/>
            <a:ext cx="2621285" cy="546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66" y="4144433"/>
            <a:ext cx="3039533" cy="5756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5840" y="3083467"/>
            <a:ext cx="289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Eigenstates</a:t>
            </a:r>
            <a:r>
              <a:rPr lang="en-US" dirty="0" smtClean="0"/>
              <a:t> of p, as well as 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76" y="4923302"/>
            <a:ext cx="6029758" cy="175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1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7" y="524933"/>
            <a:ext cx="8112513" cy="3285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9681" y="4301067"/>
            <a:ext cx="431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Fermi surfaces are not perfect spheres.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7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9681" y="4301067"/>
            <a:ext cx="180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of states: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346737" y="537907"/>
            <a:ext cx="6612826" cy="3705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81" y="4670399"/>
            <a:ext cx="1981200" cy="85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0" y="4735145"/>
            <a:ext cx="1695946" cy="756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000">
            <a:off x="2986858" y="5504000"/>
            <a:ext cx="4103392" cy="1082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83" y="5525035"/>
            <a:ext cx="639149" cy="9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8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702</Words>
  <Application>Microsoft Macintosh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Equation</vt:lpstr>
      <vt:lpstr> Solid State Physics Lecture 11</vt:lpstr>
      <vt:lpstr>PowerPoint Presentation</vt:lpstr>
      <vt:lpstr>PowerPoint Presentation</vt:lpstr>
      <vt:lpstr>Free electron Fermi gas</vt:lpstr>
      <vt:lpstr>Free electron Fermi gas</vt:lpstr>
      <vt:lpstr>Free electron Fermi gas</vt:lpstr>
      <vt:lpstr>3D Fermi Gas</vt:lpstr>
      <vt:lpstr>PowerPoint Presentation</vt:lpstr>
      <vt:lpstr>PowerPoint Presentation</vt:lpstr>
      <vt:lpstr>PowerPoint Presentation</vt:lpstr>
      <vt:lpstr>PowerPoint Presentation</vt:lpstr>
      <vt:lpstr>Practice with Density of States</vt:lpstr>
      <vt:lpstr>A little more about m and the density of states (orbitals)</vt:lpstr>
      <vt:lpstr>Practice with Density of States</vt:lpstr>
      <vt:lpstr>Electronic heat capacity varies like T in 3D. (What about other dimensions?)  </vt:lpstr>
      <vt:lpstr>The prefactor can be calculated (with difficulty) from the FD distribution and the free electron model:   This doesn’t give a result that agrees with expt.  </vt:lpstr>
      <vt:lpstr>Electrical Conductivity</vt:lpstr>
      <vt:lpstr>Electrical Conductivity</vt:lpstr>
    </vt:vector>
  </TitlesOfParts>
  <Company>UNM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Solid State Physics Lecture 11</dc:title>
  <dc:creator>James Thomas</dc:creator>
  <cp:lastModifiedBy>James Thomas</cp:lastModifiedBy>
  <cp:revision>13</cp:revision>
  <dcterms:created xsi:type="dcterms:W3CDTF">2016-02-23T16:30:11Z</dcterms:created>
  <dcterms:modified xsi:type="dcterms:W3CDTF">2016-02-25T22:05:31Z</dcterms:modified>
</cp:coreProperties>
</file>