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1" r:id="rId2"/>
    <p:sldId id="395" r:id="rId3"/>
    <p:sldId id="411" r:id="rId4"/>
    <p:sldId id="412" r:id="rId5"/>
    <p:sldId id="397" r:id="rId6"/>
    <p:sldId id="398" r:id="rId7"/>
    <p:sldId id="400" r:id="rId8"/>
    <p:sldId id="405" r:id="rId9"/>
    <p:sldId id="404" r:id="rId10"/>
    <p:sldId id="408" r:id="rId11"/>
    <p:sldId id="406" r:id="rId12"/>
    <p:sldId id="409" r:id="rId13"/>
    <p:sldId id="407" r:id="rId14"/>
    <p:sldId id="422" r:id="rId15"/>
    <p:sldId id="426" r:id="rId16"/>
    <p:sldId id="423" r:id="rId17"/>
    <p:sldId id="424" r:id="rId18"/>
    <p:sldId id="425" r:id="rId19"/>
    <p:sldId id="420" r:id="rId20"/>
    <p:sldId id="419" r:id="rId21"/>
    <p:sldId id="421" r:id="rId22"/>
    <p:sldId id="410" r:id="rId2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4948DC"/>
    <a:srgbClr val="BA1F19"/>
    <a:srgbClr val="AB1D17"/>
    <a:srgbClr val="1C587D"/>
    <a:srgbClr val="D5D3FC"/>
    <a:srgbClr val="FF0000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8" autoAdjust="0"/>
    <p:restoredTop sz="94660" autoAdjust="0"/>
  </p:normalViewPr>
  <p:slideViewPr>
    <p:cSldViewPr>
      <p:cViewPr>
        <p:scale>
          <a:sx n="90" d="100"/>
          <a:sy n="90" d="100"/>
        </p:scale>
        <p:origin x="-1190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76BD85-2CF5-41DF-AC73-BCE371C90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59969D0-D609-4768-997A-24E9EAE509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6DB2C-A844-47C4-96BE-B6BBA60D5941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775B1-D98D-4196-AC59-5FB987D2F6B6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31ABA-B6D2-4795-B65A-2A80FA4FB33C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2F171-4DA3-4D3C-A8BB-C6B31DE51EE8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C1E85-038F-4908-85EC-EB533052E245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571" tIns="45286" rIns="90571" bIns="45286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20B2-6A87-4EF4-8940-90543AEF5117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20B2-6A87-4EF4-8940-90543AEF5117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20B2-6A87-4EF4-8940-90543AEF5117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20B2-6A87-4EF4-8940-90543AEF5117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A9BFB-7A3B-47A4-853B-443F911980CC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20B2-6A87-4EF4-8940-90543AEF5117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D90B0-CAFA-4105-96FB-95FE0C331476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20B2-6A87-4EF4-8940-90543AEF5117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20B2-6A87-4EF4-8940-90543AEF5117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C5B89-D071-468F-B731-BA9D2B73D4B6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D90B0-CAFA-4105-96FB-95FE0C331476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D90B0-CAFA-4105-96FB-95FE0C331476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34AF2-A2A5-4AD5-B3AA-F9AA00E91D36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C9880-A338-4FA7-AF00-ED74B2BA9CB0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kumimoji="1"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20B2-6A87-4EF4-8940-90543AEF5117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BB171-8BA7-4CF1-88F5-F6E0C71E1E35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AC6BC-039E-4E43-B579-95C93470FAF5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B424B-7CDB-4861-B9BF-A9FD160944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D3D3-F500-41A9-9577-0E975A6A51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20193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59055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A01C7-BD17-4FD8-BA3D-086E58B1F0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481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76400"/>
            <a:ext cx="38481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38481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B98C-C8EB-49D3-8CF2-8419078A0A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AA7FE-1452-4B05-89B8-E3BAB56397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B2769-2D8C-4D69-B4D9-9047507B3A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48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3848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237E-AA3F-4106-A813-F46CEDD677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FD1D-2E1B-43F5-BA64-DECD285848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D667-1803-4913-B5AD-5B877F6767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1409E-87F0-4383-9707-23BCFF7986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C9E0-48AB-425B-9655-8E8BFE409C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5BD7-475D-42DA-B7D8-DC5199A1D2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77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80"/>
                </a:solidFill>
              </a:defRPr>
            </a:lvl1pPr>
          </a:lstStyle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15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B28443C-1D1D-4EEA-A536-EDEAC4E700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4" name="Picture 11" descr="logo_2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321425"/>
            <a:ext cx="13335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lanllogo"/>
          <p:cNvPicPr>
            <a:picLocks noChangeAspect="1" noChangeArrowheads="1"/>
          </p:cNvPicPr>
          <p:nvPr userDrawn="1"/>
        </p:nvPicPr>
        <p:blipFill>
          <a:blip r:embed="rId15" cstate="print"/>
          <a:stretch>
            <a:fillRect/>
          </a:stretch>
        </p:blipFill>
        <p:spPr bwMode="auto">
          <a:xfrm>
            <a:off x="6934200" y="6324600"/>
            <a:ext cx="2114291" cy="44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1066800"/>
            <a:ext cx="9144000" cy="71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oleObject" Target="../embeddings/Microsoft_Office_Word_97_-_2003_Document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C0A7376-1E49-41DE-8492-226C9E2895AD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838200" y="1752600"/>
            <a:ext cx="7378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/>
              <a:t>The Forward Silicon Vertex Detector Upgrade</a:t>
            </a:r>
          </a:p>
          <a:p>
            <a:r>
              <a:rPr lang="en-US" altLang="zh-CN" sz="2800"/>
              <a:t> for the PHENIX Experiment at RHIC</a:t>
            </a: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3076801" y="3886200"/>
            <a:ext cx="284911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zh-CN" sz="2000" dirty="0" smtClean="0">
                <a:solidFill>
                  <a:srgbClr val="4948DC"/>
                </a:solidFill>
                <a:latin typeface="Calibri" pitchFamily="34" charset="0"/>
                <a:ea typeface="宋体" pitchFamily="1" charset="-122"/>
              </a:rPr>
              <a:t>Douglas Fields</a:t>
            </a:r>
            <a:endParaRPr lang="en-US" altLang="zh-CN" sz="2000" dirty="0">
              <a:solidFill>
                <a:srgbClr val="4948DC"/>
              </a:solidFill>
              <a:latin typeface="Calibri" pitchFamily="34" charset="0"/>
              <a:ea typeface="宋体" pitchFamily="1" charset="-122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zh-CN" sz="2000" dirty="0" smtClean="0">
                <a:solidFill>
                  <a:srgbClr val="4948DC"/>
                </a:solidFill>
                <a:latin typeface="Calibri" pitchFamily="34" charset="0"/>
                <a:ea typeface="宋体" pitchFamily="1" charset="-122"/>
              </a:rPr>
              <a:t>University of New Mexico</a:t>
            </a:r>
            <a:endParaRPr lang="en-US" altLang="zh-CN" sz="2000" dirty="0">
              <a:solidFill>
                <a:srgbClr val="4948DC"/>
              </a:solidFill>
              <a:latin typeface="Calibri" pitchFamily="34" charset="0"/>
              <a:ea typeface="宋体" pitchFamily="1" charset="-122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zh-CN" sz="2000" dirty="0" smtClean="0">
                <a:solidFill>
                  <a:srgbClr val="4948DC"/>
                </a:solidFill>
                <a:latin typeface="Calibri" pitchFamily="34" charset="0"/>
                <a:ea typeface="宋体" pitchFamily="1" charset="-122"/>
              </a:rPr>
              <a:t>Feb. 12, 2011</a:t>
            </a:r>
            <a:endParaRPr lang="en-US" altLang="zh-CN" sz="2000" dirty="0">
              <a:solidFill>
                <a:srgbClr val="4948DC"/>
              </a:solidFill>
              <a:latin typeface="Calibri" pitchFamily="34" charset="0"/>
              <a:ea typeface="宋体" pitchFamily="1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Douglas Fields, WWND11, Feb 12th 2011</a:t>
            </a:r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60BB5B-57C1-4CF8-BA00-3B0541D8C0B7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114800"/>
          </a:xfrm>
        </p:spPr>
        <p:txBody>
          <a:bodyPr/>
          <a:lstStyle/>
          <a:p>
            <a:pPr eaLnBrk="1" hangingPunct="1"/>
            <a:endParaRPr lang="zh-CN" altLang="en-US" sz="1800" smtClean="0"/>
          </a:p>
          <a:p>
            <a:pPr lvl="1" eaLnBrk="1" hangingPunct="1"/>
            <a:endParaRPr lang="zh-CN" altLang="en-US" sz="1800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00400" y="1949450"/>
            <a:ext cx="588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/>
            <a:r>
              <a:rPr lang="en-US" altLang="zh-CN" sz="1800"/>
              <a:t>Using FVTX related cuts to improve single/background</a:t>
            </a:r>
          </a:p>
          <a:p>
            <a:pPr marL="171450" indent="-171450" algn="l"/>
            <a:r>
              <a:rPr lang="en-US" altLang="zh-CN" sz="1800"/>
              <a:t>ratio in charm and beauty measurements</a:t>
            </a:r>
          </a:p>
        </p:txBody>
      </p:sp>
      <p:grpSp>
        <p:nvGrpSpPr>
          <p:cNvPr id="12294" name="Group 33"/>
          <p:cNvGrpSpPr>
            <a:grpSpLocks/>
          </p:cNvGrpSpPr>
          <p:nvPr/>
        </p:nvGrpSpPr>
        <p:grpSpPr bwMode="auto">
          <a:xfrm>
            <a:off x="0" y="1371600"/>
            <a:ext cx="3276600" cy="3200400"/>
            <a:chOff x="0" y="1440"/>
            <a:chExt cx="2064" cy="2016"/>
          </a:xfrm>
        </p:grpSpPr>
        <p:grpSp>
          <p:nvGrpSpPr>
            <p:cNvPr id="12302" name="Group 32"/>
            <p:cNvGrpSpPr>
              <a:grpSpLocks/>
            </p:cNvGrpSpPr>
            <p:nvPr/>
          </p:nvGrpSpPr>
          <p:grpSpPr bwMode="auto">
            <a:xfrm>
              <a:off x="0" y="1440"/>
              <a:ext cx="2064" cy="2016"/>
              <a:chOff x="0" y="1440"/>
              <a:chExt cx="2064" cy="2016"/>
            </a:xfrm>
          </p:grpSpPr>
          <p:grpSp>
            <p:nvGrpSpPr>
              <p:cNvPr id="12305" name="Group 16"/>
              <p:cNvGrpSpPr>
                <a:grpSpLocks/>
              </p:cNvGrpSpPr>
              <p:nvPr/>
            </p:nvGrpSpPr>
            <p:grpSpPr bwMode="auto">
              <a:xfrm>
                <a:off x="0" y="1440"/>
                <a:ext cx="2064" cy="2016"/>
                <a:chOff x="3255" y="751"/>
                <a:chExt cx="2145" cy="2179"/>
              </a:xfrm>
            </p:grpSpPr>
            <p:pic>
              <p:nvPicPr>
                <p:cNvPr id="12307" name="Picture 17" descr="mi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951" r="3769"/>
                <a:stretch>
                  <a:fillRect/>
                </a:stretch>
              </p:blipFill>
              <p:spPr bwMode="auto">
                <a:xfrm>
                  <a:off x="3255" y="807"/>
                  <a:ext cx="2145" cy="212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30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901" y="751"/>
                  <a:ext cx="786" cy="2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zh-CN" sz="1800">
                      <a:solidFill>
                        <a:srgbClr val="CC3300"/>
                      </a:solidFill>
                      <a:latin typeface="Arial Unicode MS" pitchFamily="1" charset="0"/>
                    </a:rPr>
                    <a:t>Real Data</a:t>
                  </a:r>
                </a:p>
              </p:txBody>
            </p:sp>
          </p:grpSp>
          <p:sp>
            <p:nvSpPr>
              <p:cNvPr id="12306" name="Text Box 19"/>
              <p:cNvSpPr txBox="1">
                <a:spLocks noChangeArrowheads="1"/>
              </p:cNvSpPr>
              <p:nvPr/>
            </p:nvSpPr>
            <p:spPr bwMode="auto">
              <a:xfrm>
                <a:off x="698" y="1897"/>
                <a:ext cx="979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>
                    <a:solidFill>
                      <a:srgbClr val="0000FF"/>
                    </a:solidFill>
                    <a:latin typeface="Symbol" pitchFamily="1" charset="2"/>
                  </a:rPr>
                  <a:t>m</a:t>
                </a:r>
                <a:r>
                  <a:rPr lang="en-US" altLang="zh-CN" sz="1600">
                    <a:solidFill>
                      <a:srgbClr val="0000FF"/>
                    </a:solidFill>
                    <a:latin typeface="Arial Unicode MS" pitchFamily="1" charset="0"/>
                  </a:rPr>
                  <a:t> from D and B</a:t>
                </a:r>
              </a:p>
            </p:txBody>
          </p:sp>
        </p:grpSp>
        <p:sp>
          <p:nvSpPr>
            <p:cNvPr id="12303" name="Line 20"/>
            <p:cNvSpPr>
              <a:spLocks noChangeShapeType="1"/>
            </p:cNvSpPr>
            <p:nvPr/>
          </p:nvSpPr>
          <p:spPr bwMode="auto">
            <a:xfrm>
              <a:off x="606" y="2463"/>
              <a:ext cx="0" cy="347"/>
            </a:xfrm>
            <a:prstGeom prst="line">
              <a:avLst/>
            </a:prstGeom>
            <a:noFill/>
            <a:ln w="19050">
              <a:solidFill>
                <a:srgbClr val="BA1F1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Line 21"/>
            <p:cNvSpPr>
              <a:spLocks noChangeShapeType="1"/>
            </p:cNvSpPr>
            <p:nvPr/>
          </p:nvSpPr>
          <p:spPr bwMode="auto">
            <a:xfrm>
              <a:off x="382" y="1918"/>
              <a:ext cx="0" cy="347"/>
            </a:xfrm>
            <a:prstGeom prst="line">
              <a:avLst/>
            </a:prstGeom>
            <a:noFill/>
            <a:ln w="19050">
              <a:solidFill>
                <a:srgbClr val="BA1F1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5" name="Group 24"/>
          <p:cNvGrpSpPr>
            <a:grpSpLocks/>
          </p:cNvGrpSpPr>
          <p:nvPr/>
        </p:nvGrpSpPr>
        <p:grpSpPr bwMode="auto">
          <a:xfrm>
            <a:off x="3276600" y="3048000"/>
            <a:ext cx="5795963" cy="2971800"/>
            <a:chOff x="240" y="2316"/>
            <a:chExt cx="3843" cy="2004"/>
          </a:xfrm>
        </p:grpSpPr>
        <p:grpSp>
          <p:nvGrpSpPr>
            <p:cNvPr id="12297" name="Group 7"/>
            <p:cNvGrpSpPr>
              <a:grpSpLocks/>
            </p:cNvGrpSpPr>
            <p:nvPr/>
          </p:nvGrpSpPr>
          <p:grpSpPr bwMode="auto">
            <a:xfrm>
              <a:off x="240" y="2499"/>
              <a:ext cx="3843" cy="1821"/>
              <a:chOff x="1728" y="960"/>
              <a:chExt cx="3843" cy="1821"/>
            </a:xfrm>
          </p:grpSpPr>
          <p:pic>
            <p:nvPicPr>
              <p:cNvPr id="1229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8" y="960"/>
                <a:ext cx="3608" cy="1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00" name="Line 5"/>
              <p:cNvSpPr>
                <a:spLocks noChangeShapeType="1"/>
              </p:cNvSpPr>
              <p:nvPr/>
            </p:nvSpPr>
            <p:spPr bwMode="auto">
              <a:xfrm flipV="1">
                <a:off x="5568" y="1248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00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Text Box 6"/>
              <p:cNvSpPr txBox="1">
                <a:spLocks noChangeArrowheads="1"/>
              </p:cNvSpPr>
              <p:nvPr/>
            </p:nvSpPr>
            <p:spPr bwMode="auto">
              <a:xfrm flipV="1">
                <a:off x="5328" y="1057"/>
                <a:ext cx="243" cy="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 algn="l" eaLnBrk="1" hangingPunct="1"/>
                <a:r>
                  <a:rPr lang="en-US" altLang="zh-CN" sz="1200">
                    <a:solidFill>
                      <a:srgbClr val="FF0000"/>
                    </a:solidFill>
                    <a:ea typeface="宋体" pitchFamily="1" charset="-122"/>
                  </a:rPr>
                  <a:t>x 10 improvement</a:t>
                </a:r>
              </a:p>
            </p:txBody>
          </p:sp>
        </p:grpSp>
        <p:sp>
          <p:nvSpPr>
            <p:cNvPr id="12298" name="Text Box 29"/>
            <p:cNvSpPr txBox="1">
              <a:spLocks noChangeArrowheads="1"/>
            </p:cNvSpPr>
            <p:nvPr/>
          </p:nvSpPr>
          <p:spPr bwMode="auto">
            <a:xfrm>
              <a:off x="1344" y="2316"/>
              <a:ext cx="1714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rgbClr val="FF0000"/>
                  </a:solidFill>
                  <a:ea typeface="宋体" pitchFamily="1" charset="-122"/>
                </a:rPr>
                <a:t>FVTX S/B improvement</a:t>
              </a:r>
            </a:p>
          </p:txBody>
        </p:sp>
      </p:grpSp>
      <p:sp>
        <p:nvSpPr>
          <p:cNvPr id="12296" name="Rectangle 3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1143000"/>
          </a:xfrm>
          <a:noFill/>
        </p:spPr>
        <p:txBody>
          <a:bodyPr/>
          <a:lstStyle/>
          <a:p>
            <a:r>
              <a:rPr lang="en-US" altLang="zh-CN" smtClean="0">
                <a:solidFill>
                  <a:srgbClr val="4948DC"/>
                </a:solidFill>
              </a:rPr>
              <a:t>Improvement of Charm&amp;Beauty / Background ratio </a:t>
            </a:r>
            <a:endParaRPr lang="en-US" altLang="zh-CN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0C8B8E-E2C9-4183-B3AD-5EB699EE25B0}" type="slidenum">
              <a:rPr lang="en-US" altLang="zh-CN"/>
              <a:pPr/>
              <a:t>11</a:t>
            </a:fld>
            <a:endParaRPr lang="en-US" altLang="zh-CN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33400" y="2209800"/>
          <a:ext cx="4014788" cy="3871913"/>
        </p:xfrm>
        <a:graphic>
          <a:graphicData uri="http://schemas.openxmlformats.org/presentationml/2006/ole">
            <p:oleObj spid="_x0000_s1026" name="Document" r:id="rId4" imgW="4014216" imgH="3870960" progId="Word.Document.8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641850" y="2162175"/>
          <a:ext cx="4044950" cy="3810000"/>
        </p:xfrm>
        <a:graphic>
          <a:graphicData uri="http://schemas.openxmlformats.org/presentationml/2006/ole">
            <p:oleObj spid="_x0000_s1027" name="Document" r:id="rId5" imgW="4044696" imgH="2865120" progId="Word.Document.8">
              <p:embed/>
            </p:oleObj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dirty="0"/>
              <a:t>Heavy Flavor </a:t>
            </a:r>
            <a:r>
              <a:rPr lang="en-US" altLang="zh-CN" sz="2000" dirty="0" smtClean="0"/>
              <a:t>nuclear modification factor (R</a:t>
            </a:r>
            <a:r>
              <a:rPr lang="en-US" altLang="zh-CN" sz="2000" baseline="-25000" dirty="0" smtClean="0"/>
              <a:t>AA</a:t>
            </a:r>
            <a:r>
              <a:rPr lang="en-US" altLang="zh-CN" sz="2000" dirty="0"/>
              <a:t>) in heavy ion collisions</a:t>
            </a:r>
          </a:p>
          <a:p>
            <a:pPr algn="l"/>
            <a:r>
              <a:rPr lang="en-US" altLang="zh-CN" sz="2000" dirty="0"/>
              <a:t>Heavy Flavor </a:t>
            </a:r>
            <a:r>
              <a:rPr lang="en-US" altLang="zh-CN" sz="2000" dirty="0" smtClean="0"/>
              <a:t>double spin asymmetry A</a:t>
            </a:r>
            <a:r>
              <a:rPr lang="en-US" altLang="zh-CN" sz="2000" baseline="-25000" dirty="0" smtClean="0"/>
              <a:t>LL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measurement in </a:t>
            </a:r>
            <a:r>
              <a:rPr lang="en-US" altLang="zh-CN" sz="2000" dirty="0" err="1"/>
              <a:t>p+p</a:t>
            </a:r>
            <a:r>
              <a:rPr lang="en-US" altLang="zh-CN" sz="2000" dirty="0"/>
              <a:t> collisions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CN" sz="2800">
                <a:solidFill>
                  <a:srgbClr val="4948DC"/>
                </a:solidFill>
              </a:rPr>
              <a:t>R</a:t>
            </a:r>
            <a:r>
              <a:rPr lang="en-US" altLang="zh-CN" sz="2800" baseline="-25000">
                <a:solidFill>
                  <a:srgbClr val="4948DC"/>
                </a:solidFill>
              </a:rPr>
              <a:t>AA</a:t>
            </a:r>
            <a:r>
              <a:rPr lang="en-US" altLang="zh-CN" sz="2800">
                <a:solidFill>
                  <a:srgbClr val="4948DC"/>
                </a:solidFill>
              </a:rPr>
              <a:t> and A</a:t>
            </a:r>
            <a:r>
              <a:rPr lang="en-US" altLang="zh-CN" sz="2800" baseline="-25000">
                <a:solidFill>
                  <a:srgbClr val="4948DC"/>
                </a:solidFill>
              </a:rPr>
              <a:t>LL</a:t>
            </a:r>
            <a:r>
              <a:rPr lang="en-US" altLang="zh-CN" sz="2800">
                <a:solidFill>
                  <a:srgbClr val="4948DC"/>
                </a:solidFill>
              </a:rPr>
              <a:t> measurements</a:t>
            </a:r>
            <a:endParaRPr lang="en-US" altLang="zh-CN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64F4E5-4C6C-4951-ABA8-84B279305061}" type="slidenum">
              <a:rPr lang="en-US" altLang="zh-CN"/>
              <a:pPr/>
              <a:t>12</a:t>
            </a:fld>
            <a:endParaRPr lang="en-US" altLang="zh-CN"/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4876800" y="1828800"/>
            <a:ext cx="4191000" cy="2971800"/>
            <a:chOff x="2881" y="432"/>
            <a:chExt cx="2879" cy="1930"/>
          </a:xfrm>
        </p:grpSpPr>
        <p:pic>
          <p:nvPicPr>
            <p:cNvPr id="133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95" t="6668" r="795" b="1111"/>
            <a:stretch>
              <a:fillRect/>
            </a:stretch>
          </p:blipFill>
          <p:spPr bwMode="auto">
            <a:xfrm>
              <a:off x="2881" y="432"/>
              <a:ext cx="2879" cy="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2" name="Text Box 4"/>
            <p:cNvSpPr txBox="1">
              <a:spLocks noChangeArrowheads="1"/>
            </p:cNvSpPr>
            <p:nvPr/>
          </p:nvSpPr>
          <p:spPr bwMode="auto">
            <a:xfrm>
              <a:off x="3881" y="1248"/>
              <a:ext cx="774" cy="2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altLang="zh-CN" sz="1600">
                  <a:solidFill>
                    <a:schemeClr val="hlink"/>
                  </a:solidFill>
                  <a:latin typeface="Arial Unicode MS" pitchFamily="1" charset="0"/>
                  <a:ea typeface="宋体" pitchFamily="1" charset="-122"/>
                </a:rPr>
                <a:t>Drell Yan</a:t>
              </a:r>
            </a:p>
          </p:txBody>
        </p:sp>
        <p:sp>
          <p:nvSpPr>
            <p:cNvPr id="13333" name="Rectangle 5"/>
            <p:cNvSpPr>
              <a:spLocks noChangeArrowheads="1"/>
            </p:cNvSpPr>
            <p:nvPr/>
          </p:nvSpPr>
          <p:spPr bwMode="auto">
            <a:xfrm>
              <a:off x="3442" y="1859"/>
              <a:ext cx="545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>
                  <a:solidFill>
                    <a:srgbClr val="FF3399"/>
                  </a:solidFill>
                  <a:latin typeface="Arial Unicode MS" pitchFamily="1" charset="0"/>
                  <a:cs typeface="Arial Unicode MS" pitchFamily="1" charset="0"/>
                </a:rPr>
                <a:t>beauty</a:t>
              </a:r>
            </a:p>
          </p:txBody>
        </p:sp>
        <p:sp>
          <p:nvSpPr>
            <p:cNvPr id="13334" name="Text Box 6"/>
            <p:cNvSpPr txBox="1">
              <a:spLocks noChangeArrowheads="1"/>
            </p:cNvSpPr>
            <p:nvPr/>
          </p:nvSpPr>
          <p:spPr bwMode="auto">
            <a:xfrm>
              <a:off x="4384" y="1728"/>
              <a:ext cx="465" cy="19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400">
                  <a:solidFill>
                    <a:srgbClr val="0000CC"/>
                  </a:solidFill>
                  <a:latin typeface="Arial Unicode MS" pitchFamily="1" charset="0"/>
                  <a:cs typeface="Arial Unicode MS" pitchFamily="1" charset="0"/>
                </a:rPr>
                <a:t>charm</a:t>
              </a:r>
              <a:endParaRPr lang="el-GR" sz="1400">
                <a:solidFill>
                  <a:srgbClr val="0000CC"/>
                </a:solidFill>
                <a:latin typeface="Arial Unicode MS" pitchFamily="1" charset="0"/>
                <a:cs typeface="Arial Unicode MS" pitchFamily="1" charset="0"/>
              </a:endParaRPr>
            </a:p>
          </p:txBody>
        </p:sp>
        <p:sp>
          <p:nvSpPr>
            <p:cNvPr id="13335" name="Text Box 7"/>
            <p:cNvSpPr txBox="1">
              <a:spLocks noChangeArrowheads="1"/>
            </p:cNvSpPr>
            <p:nvPr/>
          </p:nvSpPr>
          <p:spPr bwMode="auto">
            <a:xfrm>
              <a:off x="3666" y="2029"/>
              <a:ext cx="1526" cy="19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400">
                  <a:latin typeface="Arial Unicode MS" pitchFamily="1" charset="0"/>
                  <a:cs typeface="Arial Unicode MS" pitchFamily="1" charset="0"/>
                </a:rPr>
                <a:t>combinatorial background</a:t>
              </a:r>
              <a:endParaRPr lang="el-GR" sz="1400">
                <a:latin typeface="Arial Unicode MS" pitchFamily="1" charset="0"/>
                <a:cs typeface="Arial Unicode MS" pitchFamily="1" charset="0"/>
              </a:endParaRPr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5410200" y="4981575"/>
            <a:ext cx="3124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600">
                <a:ea typeface="宋体" pitchFamily="1" charset="-122"/>
              </a:rPr>
              <a:t>DCA &lt; 1 </a:t>
            </a:r>
            <a:r>
              <a:rPr lang="el-GR" altLang="zh-CN" sz="1600">
                <a:ea typeface="宋体" pitchFamily="1" charset="-122"/>
              </a:rPr>
              <a:t>σ</a:t>
            </a:r>
            <a:r>
              <a:rPr lang="en-US" altLang="zh-CN" sz="1600">
                <a:ea typeface="宋体" pitchFamily="1" charset="-122"/>
              </a:rPr>
              <a:t> cut: </a:t>
            </a:r>
          </a:p>
          <a:p>
            <a:pPr algn="l"/>
            <a:r>
              <a:rPr lang="en-US" altLang="zh-CN" sz="1600">
                <a:ea typeface="宋体" pitchFamily="1" charset="-122"/>
              </a:rPr>
              <a:t>Increase </a:t>
            </a:r>
            <a:r>
              <a:rPr lang="en-US" altLang="zh-CN" sz="1600">
                <a:solidFill>
                  <a:srgbClr val="009999"/>
                </a:solidFill>
                <a:ea typeface="宋体" pitchFamily="1" charset="-122"/>
              </a:rPr>
              <a:t>DY</a:t>
            </a:r>
            <a:r>
              <a:rPr lang="en-US" altLang="zh-CN" sz="1600">
                <a:ea typeface="宋体" pitchFamily="1" charset="-122"/>
              </a:rPr>
              <a:t>/</a:t>
            </a:r>
            <a:r>
              <a:rPr lang="en-US" altLang="zh-CN" sz="1600">
                <a:solidFill>
                  <a:srgbClr val="FF33CC"/>
                </a:solidFill>
                <a:ea typeface="宋体" pitchFamily="1" charset="-122"/>
              </a:rPr>
              <a:t>bb</a:t>
            </a:r>
            <a:r>
              <a:rPr lang="en-US" altLang="zh-CN" sz="1600">
                <a:ea typeface="宋体" pitchFamily="1" charset="-122"/>
              </a:rPr>
              <a:t> ~ 5</a:t>
            </a:r>
          </a:p>
        </p:txBody>
      </p:sp>
      <p:grpSp>
        <p:nvGrpSpPr>
          <p:cNvPr id="13318" name="Group 10"/>
          <p:cNvGrpSpPr>
            <a:grpSpLocks/>
          </p:cNvGrpSpPr>
          <p:nvPr/>
        </p:nvGrpSpPr>
        <p:grpSpPr bwMode="auto">
          <a:xfrm>
            <a:off x="152400" y="1371600"/>
            <a:ext cx="4648200" cy="4610100"/>
            <a:chOff x="1410" y="1071"/>
            <a:chExt cx="3006" cy="2974"/>
          </a:xfrm>
        </p:grpSpPr>
        <p:pic>
          <p:nvPicPr>
            <p:cNvPr id="1332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10" y="1337"/>
              <a:ext cx="3006" cy="20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grpSp>
          <p:nvGrpSpPr>
            <p:cNvPr id="13321" name="Group 12"/>
            <p:cNvGrpSpPr>
              <a:grpSpLocks/>
            </p:cNvGrpSpPr>
            <p:nvPr/>
          </p:nvGrpSpPr>
          <p:grpSpPr bwMode="auto">
            <a:xfrm>
              <a:off x="1440" y="1071"/>
              <a:ext cx="2585" cy="2974"/>
              <a:chOff x="2807" y="1087"/>
              <a:chExt cx="2585" cy="2974"/>
            </a:xfrm>
          </p:grpSpPr>
          <p:sp>
            <p:nvSpPr>
              <p:cNvPr id="13322" name="Text Box 13"/>
              <p:cNvSpPr txBox="1">
                <a:spLocks noChangeArrowheads="1"/>
              </p:cNvSpPr>
              <p:nvPr/>
            </p:nvSpPr>
            <p:spPr bwMode="auto">
              <a:xfrm>
                <a:off x="2807" y="1087"/>
                <a:ext cx="1981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zh-CN" altLang="en-US" sz="2000">
                    <a:latin typeface="Arial Unicode MS" pitchFamily="1" charset="0"/>
                    <a:cs typeface="Arial Unicode MS" pitchFamily="1" charset="0"/>
                    <a:sym typeface="Wingdings" pitchFamily="1" charset="2"/>
                  </a:rPr>
                  <a:t> </a:t>
                </a:r>
                <a:r>
                  <a:rPr lang="en-US" altLang="zh-CN" sz="2000">
                    <a:latin typeface="Arial Unicode MS" pitchFamily="1" charset="0"/>
                    <a:cs typeface="Arial Unicode MS" pitchFamily="1" charset="0"/>
                    <a:sym typeface="Wingdings" pitchFamily="1" charset="2"/>
                  </a:rPr>
                  <a:t>Heavy flavor background</a:t>
                </a:r>
                <a:endParaRPr lang="en-US" altLang="zh-CN" sz="2000">
                  <a:latin typeface="Arial Unicode MS" pitchFamily="1" charset="0"/>
                  <a:cs typeface="Arial Unicode MS" pitchFamily="1" charset="0"/>
                </a:endParaRPr>
              </a:p>
            </p:txBody>
          </p:sp>
          <p:sp>
            <p:nvSpPr>
              <p:cNvPr id="13323" name="Text Box 14"/>
              <p:cNvSpPr txBox="1">
                <a:spLocks noChangeArrowheads="1"/>
              </p:cNvSpPr>
              <p:nvPr/>
            </p:nvSpPr>
            <p:spPr bwMode="auto">
              <a:xfrm>
                <a:off x="4676" y="2329"/>
                <a:ext cx="716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l-GR" sz="2000">
                    <a:solidFill>
                      <a:srgbClr val="996600"/>
                    </a:solidFill>
                    <a:latin typeface="Arial Unicode MS" pitchFamily="1" charset="0"/>
                    <a:cs typeface="Arial Unicode MS" pitchFamily="1" charset="0"/>
                  </a:rPr>
                  <a:t>ϒ</a:t>
                </a:r>
                <a:r>
                  <a:rPr lang="en-US" altLang="zh-CN" sz="2000">
                    <a:solidFill>
                      <a:srgbClr val="996600"/>
                    </a:solidFill>
                    <a:latin typeface="Arial Unicode MS" pitchFamily="1" charset="0"/>
                    <a:cs typeface="Arial Unicode MS" pitchFamily="1" charset="0"/>
                  </a:rPr>
                  <a:t>-states</a:t>
                </a:r>
                <a:endParaRPr lang="el-GR" sz="2000">
                  <a:solidFill>
                    <a:srgbClr val="996600"/>
                  </a:solidFill>
                  <a:latin typeface="Arial Unicode MS" pitchFamily="1" charset="0"/>
                  <a:cs typeface="Arial Unicode MS" pitchFamily="1" charset="0"/>
                </a:endParaRPr>
              </a:p>
            </p:txBody>
          </p:sp>
          <p:sp>
            <p:nvSpPr>
              <p:cNvPr id="13324" name="Line 15"/>
              <p:cNvSpPr>
                <a:spLocks noChangeShapeType="1"/>
              </p:cNvSpPr>
              <p:nvPr/>
            </p:nvSpPr>
            <p:spPr bwMode="auto">
              <a:xfrm flipH="1">
                <a:off x="4912" y="2595"/>
                <a:ext cx="73" cy="339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 type="stealth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5" name="Text Box 16"/>
              <p:cNvSpPr txBox="1">
                <a:spLocks noChangeArrowheads="1"/>
              </p:cNvSpPr>
              <p:nvPr/>
            </p:nvSpPr>
            <p:spPr bwMode="auto">
              <a:xfrm>
                <a:off x="3261" y="2620"/>
                <a:ext cx="378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2000">
                    <a:solidFill>
                      <a:srgbClr val="3333FF"/>
                    </a:solidFill>
                    <a:latin typeface="Arial Unicode MS" pitchFamily="1" charset="0"/>
                    <a:cs typeface="Arial Unicode MS" pitchFamily="1" charset="0"/>
                  </a:rPr>
                  <a:t>J/</a:t>
                </a:r>
                <a:r>
                  <a:rPr lang="el-GR" sz="2000">
                    <a:solidFill>
                      <a:srgbClr val="3333FF"/>
                    </a:solidFill>
                    <a:latin typeface="Arial Unicode MS" pitchFamily="1" charset="0"/>
                    <a:cs typeface="Arial Unicode MS" pitchFamily="1" charset="0"/>
                  </a:rPr>
                  <a:t>Ψ</a:t>
                </a:r>
              </a:p>
            </p:txBody>
          </p:sp>
          <p:sp>
            <p:nvSpPr>
              <p:cNvPr id="13326" name="Text Box 17"/>
              <p:cNvSpPr txBox="1">
                <a:spLocks noChangeArrowheads="1"/>
              </p:cNvSpPr>
              <p:nvPr/>
            </p:nvSpPr>
            <p:spPr bwMode="auto">
              <a:xfrm>
                <a:off x="4056" y="1954"/>
                <a:ext cx="795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2000">
                    <a:solidFill>
                      <a:schemeClr val="hlink"/>
                    </a:solidFill>
                    <a:latin typeface="Arial Unicode MS" pitchFamily="1" charset="0"/>
                    <a:cs typeface="Arial Unicode MS" pitchFamily="1" charset="0"/>
                  </a:rPr>
                  <a:t>Drell Yan</a:t>
                </a:r>
              </a:p>
            </p:txBody>
          </p:sp>
          <p:sp>
            <p:nvSpPr>
              <p:cNvPr id="13327" name="Line 18"/>
              <p:cNvSpPr>
                <a:spLocks noChangeShapeType="1"/>
              </p:cNvSpPr>
              <p:nvPr/>
            </p:nvSpPr>
            <p:spPr bwMode="auto">
              <a:xfrm>
                <a:off x="4477" y="2184"/>
                <a:ext cx="48" cy="678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stealth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8" name="Text Box 19"/>
              <p:cNvSpPr txBox="1">
                <a:spLocks noChangeArrowheads="1"/>
              </p:cNvSpPr>
              <p:nvPr/>
            </p:nvSpPr>
            <p:spPr bwMode="auto">
              <a:xfrm rot="3110566">
                <a:off x="3799" y="2826"/>
                <a:ext cx="575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2000">
                    <a:solidFill>
                      <a:srgbClr val="0000CC"/>
                    </a:solidFill>
                    <a:latin typeface="Arial Unicode MS" pitchFamily="1" charset="0"/>
                    <a:cs typeface="Arial Unicode MS" pitchFamily="1" charset="0"/>
                  </a:rPr>
                  <a:t>charm</a:t>
                </a:r>
                <a:endParaRPr lang="el-GR" sz="2000">
                  <a:solidFill>
                    <a:srgbClr val="0000CC"/>
                  </a:solidFill>
                  <a:latin typeface="Arial Unicode MS" pitchFamily="1" charset="0"/>
                  <a:cs typeface="Arial Unicode MS" pitchFamily="1" charset="0"/>
                </a:endParaRPr>
              </a:p>
            </p:txBody>
          </p:sp>
          <p:sp>
            <p:nvSpPr>
              <p:cNvPr id="13329" name="Text Box 20"/>
              <p:cNvSpPr txBox="1">
                <a:spLocks noChangeArrowheads="1"/>
              </p:cNvSpPr>
              <p:nvPr/>
            </p:nvSpPr>
            <p:spPr bwMode="auto">
              <a:xfrm rot="2013217">
                <a:off x="4038" y="2854"/>
                <a:ext cx="612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2000">
                    <a:solidFill>
                      <a:srgbClr val="FF3399"/>
                    </a:solidFill>
                    <a:latin typeface="Arial Unicode MS" pitchFamily="1" charset="0"/>
                    <a:cs typeface="Arial Unicode MS" pitchFamily="1" charset="0"/>
                  </a:rPr>
                  <a:t>beauty</a:t>
                </a:r>
                <a:endParaRPr lang="el-GR" sz="2000">
                  <a:solidFill>
                    <a:srgbClr val="FF3399"/>
                  </a:solidFill>
                  <a:latin typeface="Arial Unicode MS" pitchFamily="1" charset="0"/>
                  <a:cs typeface="Arial Unicode MS" pitchFamily="1" charset="0"/>
                </a:endParaRPr>
              </a:p>
            </p:txBody>
          </p:sp>
          <p:sp>
            <p:nvSpPr>
              <p:cNvPr id="13330" name="Text Box 21"/>
              <p:cNvSpPr txBox="1">
                <a:spLocks noChangeArrowheads="1"/>
              </p:cNvSpPr>
              <p:nvPr/>
            </p:nvSpPr>
            <p:spPr bwMode="auto">
              <a:xfrm>
                <a:off x="2826" y="3491"/>
                <a:ext cx="1991" cy="57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buFont typeface="Wingdings" pitchFamily="1" charset="2"/>
                  <a:buChar char="è"/>
                </a:pPr>
                <a:r>
                  <a:rPr lang="en-US" altLang="zh-CN" sz="2000">
                    <a:latin typeface="Arial Unicode MS" pitchFamily="1" charset="0"/>
                    <a:cs typeface="Arial Unicode MS" pitchFamily="1" charset="0"/>
                  </a:rPr>
                  <a:t>4 GeV &lt; M &lt; 10 GeV</a:t>
                </a:r>
              </a:p>
              <a:p>
                <a:pPr algn="l" eaLnBrk="1" hangingPunct="1">
                  <a:buFont typeface="Wingdings" pitchFamily="1" charset="2"/>
                  <a:buChar char="è"/>
                </a:pPr>
                <a:endParaRPr lang="en-US" altLang="zh-CN" sz="1200">
                  <a:latin typeface="Arial Unicode MS" pitchFamily="1" charset="0"/>
                  <a:cs typeface="Arial Unicode MS" pitchFamily="1" charset="0"/>
                </a:endParaRPr>
              </a:p>
              <a:p>
                <a:pPr algn="l" eaLnBrk="1" hangingPunct="1"/>
                <a:r>
                  <a:rPr lang="en-US" altLang="zh-CN" sz="2000">
                    <a:latin typeface="Arial Unicode MS" pitchFamily="1" charset="0"/>
                    <a:cs typeface="Arial Unicode MS" pitchFamily="1" charset="0"/>
                  </a:rPr>
                  <a:t>b</a:t>
                </a:r>
                <a:r>
                  <a:rPr lang="en-US" altLang="zh-CN" sz="2000">
                    <a:latin typeface="Arial Unicode MS" pitchFamily="1" charset="0"/>
                    <a:cs typeface="Arial Unicode MS" pitchFamily="1" charset="0"/>
                    <a:sym typeface="Wingdings" pitchFamily="1" charset="2"/>
                  </a:rPr>
                  <a:t>-background: use FVTX </a:t>
                </a:r>
                <a:endParaRPr lang="en-US" altLang="zh-CN" sz="2000">
                  <a:latin typeface="Arial Unicode MS" pitchFamily="1" charset="0"/>
                  <a:cs typeface="Arial Unicode MS" pitchFamily="1" charset="0"/>
                </a:endParaRPr>
              </a:p>
            </p:txBody>
          </p:sp>
        </p:grpSp>
      </p:grpSp>
      <p:sp>
        <p:nvSpPr>
          <p:cNvPr id="13319" name="Rectangle 23"/>
          <p:cNvSpPr>
            <a:spLocks noChangeArrowheads="1"/>
          </p:cNvSpPr>
          <p:nvPr/>
        </p:nvSpPr>
        <p:spPr bwMode="auto">
          <a:xfrm>
            <a:off x="4572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CN" sz="2800">
                <a:solidFill>
                  <a:srgbClr val="4948DC"/>
                </a:solidFill>
              </a:rPr>
              <a:t>Drell-Yan measurements</a:t>
            </a:r>
            <a:endParaRPr lang="en-US" altLang="zh-CN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57C82E-BDAD-4F2E-B54E-14DF020A9083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76200" y="1290638"/>
            <a:ext cx="469741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/>
            <a:r>
              <a:rPr lang="en-US" altLang="zh-CN" sz="1800" dirty="0">
                <a:solidFill>
                  <a:srgbClr val="CC3300"/>
                </a:solidFill>
              </a:rPr>
              <a:t>Single muon spectrum contributions from:</a:t>
            </a:r>
          </a:p>
          <a:p>
            <a:pPr marL="171450" indent="-171450" algn="l">
              <a:buFontTx/>
              <a:buChar char="•"/>
            </a:pPr>
            <a:r>
              <a:rPr lang="en-US" altLang="zh-CN" sz="1800" dirty="0"/>
              <a:t>W--&gt;</a:t>
            </a:r>
            <a:r>
              <a:rPr lang="en-US" altLang="zh-CN" sz="1800" dirty="0">
                <a:latin typeface="Symbol" pitchFamily="1" charset="2"/>
                <a:sym typeface="Symbol" pitchFamily="1" charset="2"/>
              </a:rPr>
              <a:t></a:t>
            </a:r>
            <a:r>
              <a:rPr lang="en-US" altLang="zh-CN" sz="1800" dirty="0" smtClean="0"/>
              <a:t>X,</a:t>
            </a:r>
            <a:endParaRPr lang="en-US" altLang="zh-CN" sz="1800" dirty="0"/>
          </a:p>
          <a:p>
            <a:pPr marL="171450" indent="-171450" algn="l">
              <a:buFontTx/>
              <a:buChar char="•"/>
            </a:pPr>
            <a:r>
              <a:rPr lang="en-US" altLang="zh-CN" sz="1800" dirty="0" err="1"/>
              <a:t>Hadron</a:t>
            </a:r>
            <a:r>
              <a:rPr lang="en-US" altLang="zh-CN" sz="1800" dirty="0"/>
              <a:t> punch-</a:t>
            </a:r>
            <a:r>
              <a:rPr lang="en-US" altLang="zh-CN" sz="1800" dirty="0" err="1"/>
              <a:t>throughs</a:t>
            </a:r>
            <a:r>
              <a:rPr lang="en-US" altLang="zh-CN" sz="1800" dirty="0"/>
              <a:t>, </a:t>
            </a:r>
            <a:r>
              <a:rPr lang="en-US" altLang="zh-CN" sz="1800" dirty="0" smtClean="0"/>
              <a:t>decays,</a:t>
            </a:r>
            <a:endParaRPr lang="en-US" altLang="zh-CN" sz="1800" dirty="0"/>
          </a:p>
          <a:p>
            <a:pPr marL="171450" indent="-171450" algn="l">
              <a:buFontTx/>
              <a:buChar char="•"/>
            </a:pPr>
            <a:r>
              <a:rPr lang="en-US" altLang="zh-CN" sz="1800" dirty="0" err="1"/>
              <a:t>Mis</a:t>
            </a:r>
            <a:r>
              <a:rPr lang="en-US" altLang="zh-CN" sz="1800" dirty="0"/>
              <a:t>-reconstructed </a:t>
            </a:r>
            <a:r>
              <a:rPr lang="en-US" altLang="zh-CN" sz="1800" dirty="0" smtClean="0"/>
              <a:t>hadrons.</a:t>
            </a:r>
            <a:endParaRPr lang="en-US" altLang="zh-CN" sz="1800" dirty="0"/>
          </a:p>
          <a:p>
            <a:pPr marL="171450" indent="-171450" algn="l">
              <a:buFontTx/>
              <a:buChar char="•"/>
            </a:pPr>
            <a:r>
              <a:rPr lang="en-US" altLang="zh-CN" sz="1800" dirty="0"/>
              <a:t>Tight </a:t>
            </a:r>
            <a:r>
              <a:rPr lang="en-US" altLang="zh-CN" sz="1800" dirty="0" err="1"/>
              <a:t>MuTr</a:t>
            </a:r>
            <a:r>
              <a:rPr lang="en-US" altLang="zh-CN" sz="1800" dirty="0"/>
              <a:t> cuts plus FVTX cuts improve </a:t>
            </a:r>
            <a:r>
              <a:rPr lang="en-US" altLang="zh-CN" sz="1800" dirty="0" err="1"/>
              <a:t>signal:background</a:t>
            </a:r>
            <a:r>
              <a:rPr lang="en-US" altLang="zh-CN" sz="1800" dirty="0"/>
              <a:t> by ~10</a:t>
            </a:r>
            <a:r>
              <a:rPr lang="en-US" altLang="zh-CN" sz="1800" baseline="30000" dirty="0"/>
              <a:t>5</a:t>
            </a:r>
            <a:endParaRPr lang="en-US" altLang="zh-CN" sz="1800" dirty="0"/>
          </a:p>
          <a:p>
            <a:pPr marL="171450" indent="-171450" algn="l">
              <a:buFontTx/>
              <a:buChar char="•"/>
            </a:pPr>
            <a:endParaRPr lang="en-US" altLang="zh-CN" sz="1800" dirty="0"/>
          </a:p>
          <a:p>
            <a:pPr marL="682625" lvl="1" indent="-168275" algn="l">
              <a:buFontTx/>
              <a:buChar char="•"/>
            </a:pPr>
            <a:endParaRPr lang="en-US" altLang="zh-CN" sz="1800" dirty="0"/>
          </a:p>
          <a:p>
            <a:pPr marL="171450" indent="-171450" algn="l">
              <a:buFontTx/>
              <a:buChar char="•"/>
            </a:pPr>
            <a:endParaRPr lang="zh-CN" altLang="en-US" sz="1800" dirty="0"/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4648200" y="1155700"/>
            <a:ext cx="4249738" cy="2578100"/>
            <a:chOff x="232" y="0"/>
            <a:chExt cx="2839" cy="2040"/>
          </a:xfrm>
        </p:grpSpPr>
        <p:pic>
          <p:nvPicPr>
            <p:cNvPr id="14358" name="Picture 6" descr="draw_WPt_c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" y="0"/>
              <a:ext cx="2839" cy="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9" name="Text Box 7"/>
            <p:cNvSpPr txBox="1">
              <a:spLocks noChangeArrowheads="1"/>
            </p:cNvSpPr>
            <p:nvPr/>
          </p:nvSpPr>
          <p:spPr bwMode="auto">
            <a:xfrm>
              <a:off x="526" y="225"/>
              <a:ext cx="1903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/>
                <a:t>Simulated </a:t>
              </a:r>
              <a:r>
                <a:rPr lang="en-US" altLang="zh-CN" sz="1600">
                  <a:solidFill>
                    <a:srgbClr val="CC3300"/>
                  </a:solidFill>
                </a:rPr>
                <a:t>signal, </a:t>
              </a:r>
              <a:r>
                <a:rPr lang="en-US" altLang="zh-CN" sz="1600">
                  <a:solidFill>
                    <a:srgbClr val="004AA5"/>
                  </a:solidFill>
                </a:rPr>
                <a:t>background</a:t>
              </a:r>
              <a:endParaRPr lang="en-US" altLang="zh-CN" sz="1600"/>
            </a:p>
          </p:txBody>
        </p:sp>
      </p:grpSp>
      <p:grpSp>
        <p:nvGrpSpPr>
          <p:cNvPr id="14342" name="Group 26"/>
          <p:cNvGrpSpPr>
            <a:grpSpLocks/>
          </p:cNvGrpSpPr>
          <p:nvPr/>
        </p:nvGrpSpPr>
        <p:grpSpPr bwMode="auto">
          <a:xfrm>
            <a:off x="381000" y="3733800"/>
            <a:ext cx="4106863" cy="2771775"/>
            <a:chOff x="240" y="2315"/>
            <a:chExt cx="2587" cy="1746"/>
          </a:xfrm>
        </p:grpSpPr>
        <p:grpSp>
          <p:nvGrpSpPr>
            <p:cNvPr id="14351" name="Group 18"/>
            <p:cNvGrpSpPr>
              <a:grpSpLocks/>
            </p:cNvGrpSpPr>
            <p:nvPr/>
          </p:nvGrpSpPr>
          <p:grpSpPr bwMode="auto">
            <a:xfrm>
              <a:off x="240" y="2355"/>
              <a:ext cx="2587" cy="1706"/>
              <a:chOff x="4488" y="2044"/>
              <a:chExt cx="2219" cy="1595"/>
            </a:xfrm>
          </p:grpSpPr>
          <p:pic>
            <p:nvPicPr>
              <p:cNvPr id="14354" name="Picture 19" descr="draw_allWCut_c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88" y="2044"/>
                <a:ext cx="2219" cy="1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5" name="Text Box 20"/>
              <p:cNvSpPr txBox="1">
                <a:spLocks noChangeArrowheads="1"/>
              </p:cNvSpPr>
              <p:nvPr/>
            </p:nvSpPr>
            <p:spPr bwMode="auto">
              <a:xfrm>
                <a:off x="5227" y="2305"/>
                <a:ext cx="887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>
                    <a:solidFill>
                      <a:srgbClr val="0000FF"/>
                    </a:solidFill>
                  </a:rPr>
                  <a:t>Tight MuTr Cuts</a:t>
                </a:r>
              </a:p>
            </p:txBody>
          </p:sp>
          <p:sp>
            <p:nvSpPr>
              <p:cNvPr id="14356" name="Text Box 21"/>
              <p:cNvSpPr txBox="1">
                <a:spLocks noChangeArrowheads="1"/>
              </p:cNvSpPr>
              <p:nvPr/>
            </p:nvSpPr>
            <p:spPr bwMode="auto">
              <a:xfrm>
                <a:off x="5239" y="2679"/>
                <a:ext cx="51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>
                    <a:solidFill>
                      <a:srgbClr val="00FF00"/>
                    </a:solidFill>
                  </a:rPr>
                  <a:t>FVTX </a:t>
                </a:r>
                <a:r>
                  <a:rPr lang="en-US" altLang="zh-CN" sz="1600">
                    <a:solidFill>
                      <a:srgbClr val="00FF00"/>
                    </a:solidFill>
                    <a:latin typeface="Symbol" pitchFamily="1" charset="2"/>
                    <a:sym typeface="Symbol" pitchFamily="1" charset="2"/>
                  </a:rPr>
                  <a:t></a:t>
                </a:r>
                <a:r>
                  <a:rPr lang="en-US" altLang="zh-CN" sz="1600" baseline="30000">
                    <a:solidFill>
                      <a:srgbClr val="00FF00"/>
                    </a:solidFill>
                  </a:rPr>
                  <a:t>2</a:t>
                </a:r>
                <a:endParaRPr lang="en-US" altLang="zh-CN" sz="1600"/>
              </a:p>
            </p:txBody>
          </p:sp>
          <p:sp>
            <p:nvSpPr>
              <p:cNvPr id="14357" name="Text Box 22"/>
              <p:cNvSpPr txBox="1">
                <a:spLocks noChangeArrowheads="1"/>
              </p:cNvSpPr>
              <p:nvPr/>
            </p:nvSpPr>
            <p:spPr bwMode="auto">
              <a:xfrm>
                <a:off x="5167" y="2925"/>
                <a:ext cx="50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/>
                  <a:t>Isolation</a:t>
                </a:r>
              </a:p>
            </p:txBody>
          </p:sp>
        </p:grpSp>
        <p:sp>
          <p:nvSpPr>
            <p:cNvPr id="14352" name="Text Box 23"/>
            <p:cNvSpPr txBox="1">
              <a:spLocks noChangeArrowheads="1"/>
            </p:cNvSpPr>
            <p:nvPr/>
          </p:nvSpPr>
          <p:spPr bwMode="auto">
            <a:xfrm>
              <a:off x="1862" y="2315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800">
                  <a:solidFill>
                    <a:srgbClr val="FF0000"/>
                  </a:solidFill>
                </a:rPr>
                <a:t>W, all cuts</a:t>
              </a:r>
              <a:endParaRPr lang="en-US" altLang="zh-CN" sz="1800"/>
            </a:p>
          </p:txBody>
        </p:sp>
        <p:sp>
          <p:nvSpPr>
            <p:cNvPr id="14353" name="Line 24"/>
            <p:cNvSpPr>
              <a:spLocks noChangeShapeType="1"/>
            </p:cNvSpPr>
            <p:nvPr/>
          </p:nvSpPr>
          <p:spPr bwMode="auto">
            <a:xfrm flipH="1">
              <a:off x="2128" y="2496"/>
              <a:ext cx="192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3" name="Rectangle 25"/>
          <p:cNvSpPr>
            <a:spLocks noChangeArrowheads="1"/>
          </p:cNvSpPr>
          <p:nvPr/>
        </p:nvSpPr>
        <p:spPr bwMode="auto">
          <a:xfrm>
            <a:off x="4572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CN" sz="2800">
                <a:solidFill>
                  <a:srgbClr val="4948DC"/>
                </a:solidFill>
              </a:rPr>
              <a:t>W Background Offline Rejection</a:t>
            </a:r>
            <a:endParaRPr lang="en-US" altLang="zh-CN" sz="1800">
              <a:solidFill>
                <a:schemeClr val="tx2"/>
              </a:solidFill>
            </a:endParaRPr>
          </a:p>
        </p:txBody>
      </p:sp>
      <p:grpSp>
        <p:nvGrpSpPr>
          <p:cNvPr id="14344" name="Group 31"/>
          <p:cNvGrpSpPr>
            <a:grpSpLocks/>
          </p:cNvGrpSpPr>
          <p:nvPr/>
        </p:nvGrpSpPr>
        <p:grpSpPr bwMode="auto">
          <a:xfrm>
            <a:off x="4651375" y="3763963"/>
            <a:ext cx="4311650" cy="2673350"/>
            <a:chOff x="2948" y="2371"/>
            <a:chExt cx="2716" cy="1684"/>
          </a:xfrm>
        </p:grpSpPr>
        <p:pic>
          <p:nvPicPr>
            <p:cNvPr id="14345" name="Picture 10" descr="pT_cut_iso_fvtx_mu_on_no_c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8" y="2371"/>
              <a:ext cx="2680" cy="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4196" y="2812"/>
              <a:ext cx="14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/>
                <a:t>Background before cuts</a:t>
              </a:r>
            </a:p>
          </p:txBody>
        </p:sp>
        <p:sp>
          <p:nvSpPr>
            <p:cNvPr id="14347" name="Text Box 27"/>
            <p:cNvSpPr txBox="1">
              <a:spLocks noChangeArrowheads="1"/>
            </p:cNvSpPr>
            <p:nvPr/>
          </p:nvSpPr>
          <p:spPr bwMode="auto">
            <a:xfrm>
              <a:off x="4467" y="3196"/>
              <a:ext cx="1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>
                  <a:solidFill>
                    <a:srgbClr val="FF0000"/>
                  </a:solidFill>
                </a:rPr>
                <a:t>W before/after cuts</a:t>
              </a:r>
            </a:p>
          </p:txBody>
        </p:sp>
        <p:sp>
          <p:nvSpPr>
            <p:cNvPr id="14348" name="Line 28"/>
            <p:cNvSpPr>
              <a:spLocks noChangeShapeType="1"/>
            </p:cNvSpPr>
            <p:nvPr/>
          </p:nvSpPr>
          <p:spPr bwMode="auto">
            <a:xfrm flipH="1">
              <a:off x="4656" y="3360"/>
              <a:ext cx="96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Line 29"/>
            <p:cNvSpPr>
              <a:spLocks noChangeShapeType="1"/>
            </p:cNvSpPr>
            <p:nvPr/>
          </p:nvSpPr>
          <p:spPr bwMode="auto">
            <a:xfrm flipH="1">
              <a:off x="5040" y="3360"/>
              <a:ext cx="96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Text Box 30"/>
            <p:cNvSpPr txBox="1">
              <a:spLocks noChangeArrowheads="1"/>
            </p:cNvSpPr>
            <p:nvPr/>
          </p:nvSpPr>
          <p:spPr bwMode="auto">
            <a:xfrm>
              <a:off x="3328" y="3668"/>
              <a:ext cx="13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/>
                <a:t>Background after cuts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3AEFA2-E1FE-4088-833C-65033D21617D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7178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4948DC"/>
                </a:solidFill>
              </a:rPr>
              <a:t>FVTX Status</a:t>
            </a:r>
            <a:endParaRPr lang="en-US" altLang="zh-CN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3AEFA2-E1FE-4088-833C-65033D21617D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327150"/>
            <a:ext cx="83058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l">
              <a:buFontTx/>
              <a:buChar char="•"/>
            </a:pPr>
            <a:r>
              <a:rPr lang="en-US" altLang="zh-CN" sz="1600" dirty="0" smtClean="0"/>
              <a:t>400 x p on n </a:t>
            </a:r>
            <a:r>
              <a:rPr lang="en-US" altLang="zh-CN" sz="1600" dirty="0" smtClean="0"/>
              <a:t>mini-strip </a:t>
            </a:r>
            <a:r>
              <a:rPr lang="en-US" altLang="zh-CN" sz="1600" dirty="0" smtClean="0"/>
              <a:t>sensors, 75 </a:t>
            </a:r>
            <a:r>
              <a:rPr lang="en-US" altLang="zh-CN" sz="1600" dirty="0" smtClean="0">
                <a:latin typeface="Symbol" pitchFamily="1" charset="2"/>
                <a:sym typeface="Symbol" pitchFamily="1" charset="2"/>
              </a:rPr>
              <a:t></a:t>
            </a:r>
            <a:r>
              <a:rPr lang="en-US" altLang="zh-CN" sz="1600" dirty="0" smtClean="0"/>
              <a:t>m pitch spacing x 3.75º </a:t>
            </a:r>
          </a:p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1664 (640) strips per column for large (small) sensors</a:t>
            </a:r>
          </a:p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AC-coupled to readout.</a:t>
            </a:r>
          </a:p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Bias connected to strips via ~1.5M</a:t>
            </a:r>
            <a:r>
              <a:rPr lang="en-US" altLang="zh-CN" sz="1700" dirty="0" smtClean="0">
                <a:latin typeface="Symbol" pitchFamily="18" charset="2"/>
              </a:rPr>
              <a:t>W </a:t>
            </a:r>
            <a:r>
              <a:rPr lang="en-US" altLang="zh-CN" sz="1700" dirty="0" err="1" smtClean="0">
                <a:latin typeface="+mn-lt"/>
              </a:rPr>
              <a:t>polysilicon</a:t>
            </a:r>
            <a:r>
              <a:rPr lang="en-US" altLang="zh-CN" sz="1700" dirty="0" smtClean="0">
                <a:latin typeface="+mn-lt"/>
              </a:rPr>
              <a:t> resistor.</a:t>
            </a:r>
            <a:endParaRPr lang="en-US" altLang="zh-CN" sz="1700" dirty="0"/>
          </a:p>
        </p:txBody>
      </p:sp>
      <p:sp>
        <p:nvSpPr>
          <p:cNvPr id="7178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4948DC"/>
                </a:solidFill>
              </a:rPr>
              <a:t>FVTX Sensors </a:t>
            </a:r>
            <a:r>
              <a:rPr lang="en-US" altLang="zh-CN" dirty="0" smtClean="0">
                <a:solidFill>
                  <a:srgbClr val="4948DC"/>
                </a:solidFill>
              </a:rPr>
              <a:t>[Hamamatsu]</a:t>
            </a:r>
            <a:endParaRPr lang="en-US" altLang="zh-CN" sz="1800" dirty="0" smtClean="0"/>
          </a:p>
        </p:txBody>
      </p:sp>
      <p:pic>
        <p:nvPicPr>
          <p:cNvPr id="10" name="Picture 9" descr="sensorsch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743200"/>
            <a:ext cx="4389120" cy="3566160"/>
          </a:xfrm>
          <a:prstGeom prst="rect">
            <a:avLst/>
          </a:prstGeom>
        </p:spPr>
      </p:pic>
      <p:pic>
        <p:nvPicPr>
          <p:cNvPr id="11" name="Picture 10" descr="resistorpad8x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164696" y="2531504"/>
            <a:ext cx="3832702" cy="36464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3AEFA2-E1FE-4088-833C-65033D21617D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327150"/>
            <a:ext cx="8305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7-layer polyimide readout </a:t>
            </a:r>
            <a:r>
              <a:rPr lang="en-US" altLang="zh-CN" sz="1700" dirty="0"/>
              <a:t>cable, carbon </a:t>
            </a:r>
            <a:r>
              <a:rPr lang="en-US" altLang="zh-CN" sz="1700" dirty="0" smtClean="0"/>
              <a:t>(cooling) backplane.</a:t>
            </a:r>
          </a:p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Input (power, ground, slow control, clock, sensor bias, calibration).</a:t>
            </a:r>
          </a:p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Output (serial out).</a:t>
            </a:r>
          </a:p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Some production issues (delays).</a:t>
            </a:r>
          </a:p>
        </p:txBody>
      </p:sp>
      <p:sp>
        <p:nvSpPr>
          <p:cNvPr id="717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924800" cy="1143000"/>
          </a:xfrm>
          <a:noFill/>
        </p:spPr>
        <p:txBody>
          <a:bodyPr/>
          <a:lstStyle/>
          <a:p>
            <a:r>
              <a:rPr lang="en-US" altLang="zh-CN" dirty="0" smtClean="0">
                <a:solidFill>
                  <a:srgbClr val="4948DC"/>
                </a:solidFill>
              </a:rPr>
              <a:t>FVTX High-Density </a:t>
            </a:r>
            <a:r>
              <a:rPr lang="en-US" altLang="zh-CN" dirty="0" smtClean="0">
                <a:solidFill>
                  <a:srgbClr val="4948DC"/>
                </a:solidFill>
              </a:rPr>
              <a:t>Interface [</a:t>
            </a:r>
            <a:r>
              <a:rPr lang="en-US" altLang="zh-CN" dirty="0" err="1" smtClean="0">
                <a:solidFill>
                  <a:srgbClr val="4948DC"/>
                </a:solidFill>
              </a:rPr>
              <a:t>Dyconex</a:t>
            </a:r>
            <a:r>
              <a:rPr lang="en-US" altLang="zh-CN" dirty="0" smtClean="0">
                <a:solidFill>
                  <a:srgbClr val="4948DC"/>
                </a:solidFill>
              </a:rPr>
              <a:t>/MSE]</a:t>
            </a:r>
            <a:endParaRPr lang="en-US" altLang="zh-CN" sz="1800" dirty="0" smtClean="0"/>
          </a:p>
        </p:txBody>
      </p:sp>
      <p:pic>
        <p:nvPicPr>
          <p:cNvPr id="8" name="Picture 7" descr="SmallH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743200"/>
            <a:ext cx="4468000" cy="3351000"/>
          </a:xfrm>
          <a:prstGeom prst="rect">
            <a:avLst/>
          </a:prstGeom>
        </p:spPr>
      </p:pic>
      <p:pic>
        <p:nvPicPr>
          <p:cNvPr id="9" name="Picture 8" descr="SmallWedgeMatryoshka_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7400" y="27432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3AEFA2-E1FE-4088-833C-65033D21617D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sz="1600" dirty="0" smtClean="0"/>
              <a:t>2.720 </a:t>
            </a:r>
            <a:r>
              <a:rPr lang="en-US" sz="1600" dirty="0" smtClean="0"/>
              <a:t>mm x 9.148 mm x 320 microns (after thinning).</a:t>
            </a:r>
          </a:p>
          <a:p>
            <a:pPr marL="171450" indent="-171450" algn="l">
              <a:buFontTx/>
              <a:buChar char="•"/>
            </a:pPr>
            <a:r>
              <a:rPr lang="en-US" altLang="zh-CN" sz="1600" dirty="0" smtClean="0"/>
              <a:t>128 channels of programmable integrator, shaper and </a:t>
            </a:r>
            <a:r>
              <a:rPr lang="en-US" altLang="zh-CN" sz="1600" dirty="0" smtClean="0"/>
              <a:t>comparator with channel mask.</a:t>
            </a:r>
            <a:endParaRPr lang="en-US" altLang="zh-CN" sz="1600" dirty="0" smtClean="0"/>
          </a:p>
          <a:p>
            <a:pPr marL="171450" indent="-171450" algn="l">
              <a:buFontTx/>
              <a:buChar char="•"/>
            </a:pPr>
            <a:r>
              <a:rPr lang="en-US" altLang="zh-CN" sz="1600" dirty="0" smtClean="0"/>
              <a:t>3-bit ADC </a:t>
            </a:r>
            <a:r>
              <a:rPr lang="en-US" altLang="zh-CN" sz="1600" dirty="0" smtClean="0"/>
              <a:t>resolution using 8 comparators. </a:t>
            </a:r>
          </a:p>
          <a:p>
            <a:pPr marL="171450" indent="-171450" algn="l">
              <a:buFontTx/>
              <a:buChar char="•"/>
            </a:pPr>
            <a:r>
              <a:rPr lang="en-US" altLang="zh-CN" sz="1600" dirty="0" smtClean="0"/>
              <a:t>S</a:t>
            </a:r>
            <a:r>
              <a:rPr lang="en-US" altLang="zh-CN" sz="1600" dirty="0" smtClean="0"/>
              <a:t>erial </a:t>
            </a:r>
            <a:r>
              <a:rPr lang="en-US" altLang="zh-CN" sz="1600" dirty="0" smtClean="0"/>
              <a:t>output on two LVDS pairs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  <p:sp>
        <p:nvSpPr>
          <p:cNvPr id="7178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4948DC"/>
                </a:solidFill>
              </a:rPr>
              <a:t>FVTX Read-out Chips (FPHX</a:t>
            </a:r>
            <a:r>
              <a:rPr lang="en-US" altLang="zh-CN" dirty="0" smtClean="0">
                <a:solidFill>
                  <a:srgbClr val="4948DC"/>
                </a:solidFill>
              </a:rPr>
              <a:t>) [FNAL]</a:t>
            </a:r>
            <a:endParaRPr lang="en-US" altLang="zh-CN" sz="1800" dirty="0" smtClean="0"/>
          </a:p>
        </p:txBody>
      </p:sp>
      <p:pic>
        <p:nvPicPr>
          <p:cNvPr id="36866" name="Picture 2" descr="Block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5537" y="2286000"/>
            <a:ext cx="5478463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FPHXproto_wProbes_op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026" y="2362200"/>
            <a:ext cx="2470576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9" descr="FVTXandVTX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t="7310"/>
          <a:stretch>
            <a:fillRect/>
          </a:stretch>
        </p:blipFill>
        <p:spPr bwMode="auto">
          <a:xfrm>
            <a:off x="5715000" y="1322388"/>
            <a:ext cx="274320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9" descr="126Y_267898_FVTX_ROC_mechanical_2.jpg"/>
          <p:cNvPicPr>
            <a:picLocks noChangeAspect="1"/>
          </p:cNvPicPr>
          <p:nvPr/>
        </p:nvPicPr>
        <p:blipFill>
          <a:blip r:embed="rId4" cstate="print"/>
          <a:srcRect t="18520" b="18518"/>
          <a:stretch>
            <a:fillRect/>
          </a:stretch>
        </p:blipFill>
        <p:spPr bwMode="auto">
          <a:xfrm rot="5400000">
            <a:off x="3949700" y="3746500"/>
            <a:ext cx="26035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WedgeAssemb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352800"/>
            <a:ext cx="11017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FVTXHalfDisk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 t="1761" r="2881"/>
          <a:stretch>
            <a:fillRect/>
          </a:stretch>
        </p:blipFill>
        <p:spPr bwMode="auto">
          <a:xfrm>
            <a:off x="152400" y="3505200"/>
            <a:ext cx="17081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6019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l">
              <a:buFontTx/>
              <a:buChar char="•"/>
            </a:pPr>
            <a:r>
              <a:rPr lang="en-US" altLang="zh-CN" sz="1800" dirty="0" smtClean="0"/>
              <a:t>Data </a:t>
            </a:r>
            <a:r>
              <a:rPr lang="en-US" altLang="zh-CN" sz="1800" dirty="0"/>
              <a:t>push FPHX readout chip </a:t>
            </a:r>
            <a:endParaRPr lang="en-US" altLang="zh-CN" sz="1800" dirty="0">
              <a:sym typeface="Symbol" pitchFamily="1" charset="2"/>
            </a:endParaRPr>
          </a:p>
          <a:p>
            <a:pPr marL="169863" indent="-169863" algn="l">
              <a:buFontTx/>
              <a:buChar char="•"/>
            </a:pPr>
            <a:r>
              <a:rPr lang="en-US" altLang="zh-CN" sz="1800" dirty="0">
                <a:sym typeface="Symbol" pitchFamily="1" charset="2"/>
              </a:rPr>
              <a:t>High density interconnect cable </a:t>
            </a:r>
          </a:p>
          <a:p>
            <a:pPr marL="169863" indent="-169863" algn="l">
              <a:buFontTx/>
              <a:buChar char="•"/>
            </a:pPr>
            <a:r>
              <a:rPr lang="en-US" altLang="zh-CN" sz="1800" dirty="0">
                <a:sym typeface="Symbol" pitchFamily="1" charset="2"/>
              </a:rPr>
              <a:t>ROC (big wheel area in IR) </a:t>
            </a:r>
          </a:p>
          <a:p>
            <a:pPr marL="169863" indent="-169863" algn="l">
              <a:buFontTx/>
              <a:buChar char="•"/>
            </a:pPr>
            <a:r>
              <a:rPr lang="en-US" altLang="zh-CN" sz="1800" dirty="0">
                <a:sym typeface="Symbol" pitchFamily="1" charset="2"/>
              </a:rPr>
              <a:t>FEM (VME crate in CH) </a:t>
            </a:r>
          </a:p>
          <a:p>
            <a:pPr marL="169863" indent="-169863" algn="l">
              <a:buFontTx/>
              <a:buChar char="•"/>
            </a:pPr>
            <a:r>
              <a:rPr lang="en-US" altLang="zh-CN" sz="1800" dirty="0">
                <a:sym typeface="Symbol" pitchFamily="1" charset="2"/>
              </a:rPr>
              <a:t>PHENIX DCMs</a:t>
            </a:r>
            <a:endParaRPr lang="en-US" altLang="zh-CN" sz="1800" dirty="0"/>
          </a:p>
        </p:txBody>
      </p:sp>
      <p:pic>
        <p:nvPicPr>
          <p:cNvPr id="8198" name="Picture 6" descr="vme_crate_p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114800"/>
            <a:ext cx="2438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270125" y="3429000"/>
            <a:ext cx="49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400"/>
              <a:t>HDI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981200" y="4419600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400"/>
              <a:t>FPHX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2133600" y="3962400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400"/>
              <a:t>sensor</a:t>
            </a: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>
            <a:off x="2743200" y="3581400"/>
            <a:ext cx="6096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2819400" y="4114800"/>
            <a:ext cx="3810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2590800" y="4572000"/>
            <a:ext cx="381000" cy="152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5"/>
          <p:cNvSpPr>
            <a:spLocks noChangeShapeType="1"/>
          </p:cNvSpPr>
          <p:nvPr/>
        </p:nvSpPr>
        <p:spPr bwMode="auto">
          <a:xfrm flipV="1">
            <a:off x="1524000" y="5334000"/>
            <a:ext cx="121920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4343400" y="6019800"/>
            <a:ext cx="21355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ROC, </a:t>
            </a:r>
            <a:r>
              <a:rPr lang="en-US" altLang="zh-CN" sz="1400" dirty="0" smtClean="0"/>
              <a:t>Interaction Region</a:t>
            </a:r>
            <a:endParaRPr lang="en-US" altLang="zh-CN" sz="1400" dirty="0"/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>
            <a:off x="6781800" y="5791200"/>
            <a:ext cx="193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400"/>
              <a:t>FEM, Counting House</a:t>
            </a:r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7315200" y="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22"/>
          <p:cNvSpPr>
            <a:spLocks noChangeShapeType="1"/>
          </p:cNvSpPr>
          <p:nvPr/>
        </p:nvSpPr>
        <p:spPr bwMode="auto">
          <a:xfrm flipH="1">
            <a:off x="5410200" y="2971800"/>
            <a:ext cx="106680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Rectangle 28"/>
          <p:cNvSpPr>
            <a:spLocks noChangeArrowheads="1"/>
          </p:cNvSpPr>
          <p:nvPr/>
        </p:nvSpPr>
        <p:spPr bwMode="auto">
          <a:xfrm>
            <a:off x="457200" y="762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CN" sz="2800">
                <a:solidFill>
                  <a:srgbClr val="4948DC"/>
                </a:solidFill>
              </a:rPr>
              <a:t>FVTX Electrical Design</a:t>
            </a:r>
          </a:p>
        </p:txBody>
      </p:sp>
      <p:sp>
        <p:nvSpPr>
          <p:cNvPr id="8217" name="Line 7"/>
          <p:cNvSpPr>
            <a:spLocks noChangeShapeType="1"/>
          </p:cNvSpPr>
          <p:nvPr/>
        </p:nvSpPr>
        <p:spPr bwMode="auto">
          <a:xfrm>
            <a:off x="5562600" y="4495800"/>
            <a:ext cx="1676400" cy="762000"/>
          </a:xfrm>
          <a:prstGeom prst="line">
            <a:avLst/>
          </a:prstGeom>
          <a:noFill/>
          <a:ln w="19050">
            <a:solidFill>
              <a:srgbClr val="D1092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8"/>
          <p:cNvSpPr>
            <a:spLocks noChangeShapeType="1"/>
          </p:cNvSpPr>
          <p:nvPr/>
        </p:nvSpPr>
        <p:spPr bwMode="auto">
          <a:xfrm>
            <a:off x="3429000" y="4114800"/>
            <a:ext cx="1752600" cy="1143000"/>
          </a:xfrm>
          <a:prstGeom prst="line">
            <a:avLst/>
          </a:prstGeom>
          <a:noFill/>
          <a:ln w="19050">
            <a:solidFill>
              <a:srgbClr val="D1092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3AEFA2-E1FE-4088-833C-65033D21617D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327150"/>
            <a:ext cx="8305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Carbon composite disks with cooling channels.</a:t>
            </a:r>
          </a:p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All small wedges assembled.</a:t>
            </a:r>
          </a:p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Two small disks assembled.</a:t>
            </a:r>
            <a:endParaRPr lang="en-US" altLang="zh-CN" sz="1700" dirty="0"/>
          </a:p>
          <a:p>
            <a:pPr marL="171450" indent="-171450" algn="l">
              <a:buFontTx/>
              <a:buChar char="•"/>
            </a:pPr>
            <a:endParaRPr lang="zh-CN" altLang="en-US" sz="1700" dirty="0"/>
          </a:p>
        </p:txBody>
      </p:sp>
      <p:sp>
        <p:nvSpPr>
          <p:cNvPr id="7178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4948DC"/>
                </a:solidFill>
              </a:rPr>
              <a:t>FVTX </a:t>
            </a:r>
            <a:r>
              <a:rPr lang="en-US" altLang="zh-CN" dirty="0" smtClean="0">
                <a:solidFill>
                  <a:srgbClr val="4948DC"/>
                </a:solidFill>
              </a:rPr>
              <a:t>Disk [LBNL]</a:t>
            </a:r>
            <a:endParaRPr lang="en-US" altLang="zh-CN" sz="1800" dirty="0" smtClean="0"/>
          </a:p>
        </p:txBody>
      </p:sp>
      <p:pic>
        <p:nvPicPr>
          <p:cNvPr id="8" name="Picture 7" descr="FVTX_Half_Disk_explode2_2-29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0"/>
            <a:ext cx="4346283" cy="2934534"/>
          </a:xfrm>
          <a:prstGeom prst="rect">
            <a:avLst/>
          </a:prstGeom>
        </p:spPr>
      </p:pic>
      <p:pic>
        <p:nvPicPr>
          <p:cNvPr id="9" name="Picture 8" descr="smalldiskful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480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3200" y="6400800"/>
            <a:ext cx="3886200" cy="4572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52575C-CCEF-432B-8172-EDFD814DD2C3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1371600"/>
            <a:ext cx="4800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zh-CN" altLang="en-US" sz="2000" dirty="0"/>
              <a:t> </a:t>
            </a:r>
            <a:r>
              <a:rPr lang="en-US" altLang="zh-CN" sz="2800" dirty="0" smtClean="0"/>
              <a:t>Quick PHENIX overview</a:t>
            </a:r>
          </a:p>
          <a:p>
            <a:pPr algn="l">
              <a:buFontTx/>
              <a:buChar char="•"/>
            </a:pPr>
            <a:endParaRPr lang="en-US" altLang="zh-CN" sz="1600" dirty="0" smtClean="0"/>
          </a:p>
          <a:p>
            <a:pPr algn="l">
              <a:buFontTx/>
              <a:buChar char="•"/>
            </a:pPr>
            <a:r>
              <a:rPr lang="en-US" altLang="zh-CN" sz="2800" dirty="0" smtClean="0"/>
              <a:t> Physics </a:t>
            </a:r>
            <a:r>
              <a:rPr lang="en-US" altLang="zh-CN" sz="2800" dirty="0"/>
              <a:t>Motivation</a:t>
            </a:r>
          </a:p>
          <a:p>
            <a:pPr algn="l"/>
            <a:endParaRPr lang="en-US" altLang="zh-CN" sz="1100" dirty="0"/>
          </a:p>
          <a:p>
            <a:pPr algn="l">
              <a:buFontTx/>
              <a:buChar char="•"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FVTX </a:t>
            </a:r>
            <a:r>
              <a:rPr lang="en-US" altLang="zh-CN" sz="2800" dirty="0"/>
              <a:t>Design</a:t>
            </a:r>
          </a:p>
          <a:p>
            <a:pPr algn="l">
              <a:buFontTx/>
              <a:buChar char="•"/>
            </a:pPr>
            <a:endParaRPr lang="en-US" altLang="zh-CN" sz="1100" dirty="0"/>
          </a:p>
          <a:p>
            <a:pPr algn="l">
              <a:buFontTx/>
              <a:buChar char="•"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Performance Simulations</a:t>
            </a:r>
          </a:p>
          <a:p>
            <a:pPr algn="l">
              <a:buFontTx/>
              <a:buChar char="•"/>
            </a:pPr>
            <a:endParaRPr lang="en-US" altLang="zh-CN" sz="1600" dirty="0" smtClean="0"/>
          </a:p>
          <a:p>
            <a:pPr algn="l">
              <a:buFontTx/>
              <a:buChar char="•"/>
            </a:pPr>
            <a:r>
              <a:rPr lang="en-US" altLang="zh-CN" sz="2800" dirty="0" smtClean="0"/>
              <a:t> Construction Status</a:t>
            </a:r>
            <a:endParaRPr lang="en-US" altLang="zh-CN" sz="2000" dirty="0"/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4948DC"/>
                </a:solidFill>
              </a:rPr>
              <a:t>Talk Outline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3AEFA2-E1FE-4088-833C-65033D21617D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327150"/>
            <a:ext cx="8305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Each completed wedge is tested without and with a source.</a:t>
            </a:r>
            <a:endParaRPr lang="en-US" altLang="zh-CN" sz="1700" dirty="0"/>
          </a:p>
          <a:p>
            <a:pPr marL="171450" indent="-171450" algn="l">
              <a:buFontTx/>
              <a:buChar char="•"/>
            </a:pPr>
            <a:endParaRPr lang="zh-CN" altLang="en-US" sz="1700" dirty="0"/>
          </a:p>
        </p:txBody>
      </p:sp>
      <p:sp>
        <p:nvSpPr>
          <p:cNvPr id="7178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4948DC"/>
                </a:solidFill>
              </a:rPr>
              <a:t>FVTX Tests</a:t>
            </a:r>
            <a:endParaRPr lang="en-US" altLang="zh-CN" sz="1800" dirty="0" smtClean="0"/>
          </a:p>
        </p:txBody>
      </p:sp>
      <p:pic>
        <p:nvPicPr>
          <p:cNvPr id="10" name="Picture 9" descr="fphx_raw_wedge048_Small_20110131-1051_5760_chann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00400"/>
            <a:ext cx="4175760" cy="2831837"/>
          </a:xfrm>
          <a:prstGeom prst="rect">
            <a:avLst/>
          </a:prstGeom>
        </p:spPr>
      </p:pic>
      <p:pic>
        <p:nvPicPr>
          <p:cNvPr id="11" name="Picture 10" descr="fphx_raw_wedge048_Small_20110131-1110_5763_sou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124200"/>
            <a:ext cx="4175760" cy="2831837"/>
          </a:xfrm>
          <a:prstGeom prst="rect">
            <a:avLst/>
          </a:prstGeom>
        </p:spPr>
      </p:pic>
      <p:pic>
        <p:nvPicPr>
          <p:cNvPr id="9" name="Picture 8" descr="DSC03786 LowRes.jpg"/>
          <p:cNvPicPr>
            <a:picLocks noChangeAspect="1"/>
          </p:cNvPicPr>
          <p:nvPr/>
        </p:nvPicPr>
        <p:blipFill>
          <a:blip r:embed="rId5" cstate="print"/>
          <a:srcRect l="2499" t="13698" b="22711"/>
          <a:stretch>
            <a:fillRect/>
          </a:stretch>
        </p:blipFill>
        <p:spPr bwMode="auto">
          <a:xfrm>
            <a:off x="1295400" y="1981200"/>
            <a:ext cx="66071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3AEFA2-E1FE-4088-833C-65033D21617D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327150"/>
            <a:ext cx="8305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altLang="zh-CN" sz="1700" dirty="0" smtClean="0"/>
              <a:t>Carbon composite.</a:t>
            </a:r>
            <a:endParaRPr lang="en-US" altLang="zh-CN" sz="1700" dirty="0"/>
          </a:p>
          <a:p>
            <a:pPr marL="171450" indent="-171450" algn="l">
              <a:buFontTx/>
              <a:buChar char="•"/>
            </a:pPr>
            <a:endParaRPr lang="zh-CN" altLang="en-US" sz="1700" dirty="0"/>
          </a:p>
        </p:txBody>
      </p:sp>
      <p:pic>
        <p:nvPicPr>
          <p:cNvPr id="7173" name="Picture 5" descr="FVTXHalfAssy1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5256" t="9793" r="20601" b="6702"/>
          <a:stretch>
            <a:fillRect/>
          </a:stretch>
        </p:blipFill>
        <p:spPr bwMode="auto">
          <a:xfrm>
            <a:off x="533400" y="2971800"/>
            <a:ext cx="2032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4948DC"/>
                </a:solidFill>
              </a:rPr>
              <a:t>FVTX </a:t>
            </a:r>
            <a:r>
              <a:rPr lang="en-US" altLang="zh-CN" dirty="0" smtClean="0">
                <a:solidFill>
                  <a:srgbClr val="4948DC"/>
                </a:solidFill>
              </a:rPr>
              <a:t>Cages [LBNL]</a:t>
            </a:r>
            <a:endParaRPr lang="en-US" altLang="zh-CN" sz="1800" dirty="0" smtClean="0"/>
          </a:p>
        </p:txBody>
      </p:sp>
      <p:pic>
        <p:nvPicPr>
          <p:cNvPr id="11" name="Picture 10" descr="halfcag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7432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73F7DE-C46B-4F37-AD00-E01618661CD6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smtClean="0">
                <a:solidFill>
                  <a:schemeClr val="tx2"/>
                </a:solidFill>
                <a:ea typeface="宋体" pitchFamily="1" charset="-122"/>
              </a:rPr>
              <a:t>The PHENIX Forward Silicon Vertex Detector provides good vertex resolution.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smtClean="0">
              <a:solidFill>
                <a:schemeClr val="tx2"/>
              </a:solidFill>
              <a:ea typeface="宋体" pitchFamily="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>
                <a:solidFill>
                  <a:schemeClr val="tx2"/>
                </a:solidFill>
                <a:ea typeface="宋体" pitchFamily="1" charset="-122"/>
              </a:rPr>
              <a:t>FVTX upgrade significantly improves hadronic background rejection for  leptons (</a:t>
            </a:r>
            <a:r>
              <a:rPr lang="el-GR" altLang="zh-CN" sz="2000" smtClean="0">
                <a:solidFill>
                  <a:schemeClr val="tx2"/>
                </a:solidFill>
                <a:ea typeface="宋体" pitchFamily="1" charset="-122"/>
              </a:rPr>
              <a:t>μ</a:t>
            </a:r>
            <a:r>
              <a:rPr lang="en-US" altLang="zh-CN" sz="2000" smtClean="0">
                <a:solidFill>
                  <a:schemeClr val="tx2"/>
                </a:solidFill>
                <a:ea typeface="宋体" pitchFamily="1" charset="-122"/>
              </a:rPr>
              <a:t>) physics observables. 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smtClean="0">
              <a:solidFill>
                <a:schemeClr val="tx2"/>
              </a:solidFill>
              <a:ea typeface="宋体" pitchFamily="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>
                <a:solidFill>
                  <a:schemeClr val="tx2"/>
                </a:solidFill>
                <a:ea typeface="宋体" pitchFamily="1" charset="-122"/>
              </a:rPr>
              <a:t>The improvements in the measurements enable us to access more interesting physics in heavy-ion as well as the proton spin.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smtClean="0">
              <a:solidFill>
                <a:schemeClr val="tx2"/>
              </a:solidFill>
              <a:ea typeface="宋体" pitchFamily="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>
                <a:solidFill>
                  <a:schemeClr val="tx2"/>
                </a:solidFill>
                <a:ea typeface="宋体" pitchFamily="1" charset="-122"/>
              </a:rPr>
              <a:t>Detector is planned to be put into operation in 2011.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572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CN" sz="2800">
                <a:solidFill>
                  <a:srgbClr val="4948DC"/>
                </a:solidFill>
              </a:rPr>
              <a:t>Summary and Outlook</a:t>
            </a:r>
            <a:endParaRPr lang="en-US" altLang="zh-CN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4948DC"/>
                </a:solidFill>
              </a:rPr>
              <a:t>PHENIX Overview</a:t>
            </a:r>
          </a:p>
        </p:txBody>
      </p:sp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2575C-CCEF-432B-8172-EDFD814DD2C3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17" name="TextBox 16"/>
          <p:cNvSpPr txBox="1"/>
          <p:nvPr/>
        </p:nvSpPr>
        <p:spPr>
          <a:xfrm>
            <a:off x="304800" y="1905000"/>
            <a:ext cx="403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Two Spectrometers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/>
              <a:t> Central Electron/</a:t>
            </a:r>
            <a:r>
              <a:rPr lang="en-US" sz="1600" dirty="0" err="1" smtClean="0"/>
              <a:t>Hadron</a:t>
            </a:r>
            <a:r>
              <a:rPr lang="en-US" sz="1600" dirty="0" smtClean="0"/>
              <a:t> with EM Calorimeter (also tags photons).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/>
              <a:t> Forward Muon with 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>
                <a:latin typeface="+mn-lt"/>
              </a:rPr>
              <a:t>/</a:t>
            </a:r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>
                <a:latin typeface="+mn-lt"/>
              </a:rPr>
              <a:t> separation based on penetration depth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Event characterization detectors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smtClean="0"/>
              <a:t>Reaction plane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smtClean="0"/>
              <a:t>Centrality (BBC/ZDC)</a:t>
            </a:r>
          </a:p>
        </p:txBody>
      </p:sp>
      <p:pic>
        <p:nvPicPr>
          <p:cNvPr id="20" name="Picture 19" descr="Phenix_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143000"/>
            <a:ext cx="3947160" cy="5128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enix_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3947160" cy="5128576"/>
          </a:xfrm>
          <a:prstGeom prst="rect">
            <a:avLst/>
          </a:prstGeom>
        </p:spPr>
      </p:pic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3200" y="6400800"/>
            <a:ext cx="3886200" cy="4572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52575C-CCEF-432B-8172-EDFD814DD2C3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4101" name="Picture 7" descr="FVTX station sub-assembly,  stations 2-3-4, slide 1.JPG"/>
          <p:cNvPicPr>
            <a:picLocks noChangeAspect="1"/>
          </p:cNvPicPr>
          <p:nvPr/>
        </p:nvPicPr>
        <p:blipFill>
          <a:blip r:embed="rId4" cstate="print"/>
          <a:srcRect l="22798" t="6339" r="33505" b="3522"/>
          <a:stretch>
            <a:fillRect/>
          </a:stretch>
        </p:blipFill>
        <p:spPr bwMode="auto">
          <a:xfrm>
            <a:off x="2438400" y="4953000"/>
            <a:ext cx="21913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4948DC"/>
                </a:solidFill>
              </a:rPr>
              <a:t>PHENIX Upgrade Vertex Trackers</a:t>
            </a:r>
          </a:p>
        </p:txBody>
      </p:sp>
      <p:pic>
        <p:nvPicPr>
          <p:cNvPr id="12" name="Picture 7" descr="FVTX station sub-assembly,  stations 2-3-4, slide 1.JPG"/>
          <p:cNvPicPr>
            <a:picLocks noChangeAspect="1"/>
          </p:cNvPicPr>
          <p:nvPr/>
        </p:nvPicPr>
        <p:blipFill>
          <a:blip r:embed="rId4" cstate="print"/>
          <a:srcRect l="22798" t="6339" r="33505" b="3522"/>
          <a:stretch>
            <a:fillRect/>
          </a:stretch>
        </p:blipFill>
        <p:spPr bwMode="auto">
          <a:xfrm>
            <a:off x="5638800" y="1752600"/>
            <a:ext cx="2881642" cy="400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434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VTX (Current run) +FVTX (Next run)</a:t>
            </a: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1721E-6 L 0.48333 -0.22207 " pathEditMode="relative" ptsTypes="AA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8" name="Group 6"/>
          <p:cNvGrpSpPr>
            <a:grpSpLocks/>
          </p:cNvGrpSpPr>
          <p:nvPr/>
        </p:nvGrpSpPr>
        <p:grpSpPr bwMode="auto">
          <a:xfrm>
            <a:off x="4217988" y="2895600"/>
            <a:ext cx="4849812" cy="3429000"/>
            <a:chOff x="1374" y="1118"/>
            <a:chExt cx="4191" cy="2435"/>
          </a:xfrm>
        </p:grpSpPr>
        <p:pic>
          <p:nvPicPr>
            <p:cNvPr id="513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5612" t="30766" r="5612" b="30766"/>
            <a:stretch>
              <a:fillRect/>
            </a:stretch>
          </p:blipFill>
          <p:spPr bwMode="auto">
            <a:xfrm>
              <a:off x="1374" y="1587"/>
              <a:ext cx="3146" cy="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Line 8"/>
            <p:cNvSpPr>
              <a:spLocks noChangeShapeType="1"/>
            </p:cNvSpPr>
            <p:nvPr/>
          </p:nvSpPr>
          <p:spPr bwMode="auto">
            <a:xfrm flipV="1">
              <a:off x="2937" y="1304"/>
              <a:ext cx="1677" cy="1259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 Box 9"/>
            <p:cNvSpPr txBox="1">
              <a:spLocks noChangeArrowheads="1"/>
            </p:cNvSpPr>
            <p:nvPr/>
          </p:nvSpPr>
          <p:spPr bwMode="auto">
            <a:xfrm>
              <a:off x="4700" y="1118"/>
              <a:ext cx="76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000">
                  <a:latin typeface="Symbol" pitchFamily="1" charset="2"/>
                  <a:sym typeface="Symbol" pitchFamily="1" charset="2"/>
                </a:rPr>
                <a:t></a:t>
              </a:r>
              <a:r>
                <a:rPr lang="en-US" altLang="zh-CN" sz="2000">
                  <a:latin typeface="Arial Unicode MS" pitchFamily="1" charset="0"/>
                </a:rPr>
                <a:t>= 1.2</a:t>
              </a:r>
            </a:p>
          </p:txBody>
        </p:sp>
        <p:sp>
          <p:nvSpPr>
            <p:cNvPr id="5133" name="Text Box 10"/>
            <p:cNvSpPr txBox="1">
              <a:spLocks noChangeArrowheads="1"/>
            </p:cNvSpPr>
            <p:nvPr/>
          </p:nvSpPr>
          <p:spPr bwMode="auto">
            <a:xfrm>
              <a:off x="4744" y="2092"/>
              <a:ext cx="821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000">
                  <a:latin typeface="Symbol" pitchFamily="1" charset="2"/>
                  <a:sym typeface="Symbol" pitchFamily="1" charset="2"/>
                </a:rPr>
                <a:t></a:t>
              </a:r>
              <a:r>
                <a:rPr lang="zh-CN" altLang="en-US" sz="2000">
                  <a:latin typeface="Arial Unicode MS" pitchFamily="1" charset="0"/>
                </a:rPr>
                <a:t> </a:t>
              </a:r>
              <a:r>
                <a:rPr lang="en-US" altLang="zh-CN" sz="2000">
                  <a:latin typeface="Arial Unicode MS" pitchFamily="1" charset="0"/>
                </a:rPr>
                <a:t>= 2.4</a:t>
              </a:r>
            </a:p>
          </p:txBody>
        </p:sp>
        <p:sp>
          <p:nvSpPr>
            <p:cNvPr id="5134" name="Line 11"/>
            <p:cNvSpPr>
              <a:spLocks noChangeShapeType="1"/>
            </p:cNvSpPr>
            <p:nvPr/>
          </p:nvSpPr>
          <p:spPr bwMode="auto">
            <a:xfrm flipV="1">
              <a:off x="2925" y="2246"/>
              <a:ext cx="1702" cy="33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F962D6-FF91-41D4-9C7F-5FB1F08E6F3C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5" name="Rectangle 14"/>
          <p:cNvSpPr/>
          <p:nvPr/>
        </p:nvSpPr>
        <p:spPr bwMode="auto">
          <a:xfrm>
            <a:off x="4038600" y="3276600"/>
            <a:ext cx="9906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4488" y="1143000"/>
            <a:ext cx="841851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/>
            <a:r>
              <a:rPr lang="en-US" altLang="zh-CN" sz="1700" dirty="0"/>
              <a:t>Current Muon System : </a:t>
            </a:r>
          </a:p>
          <a:p>
            <a:pPr marL="682625" lvl="1" indent="-168275" algn="l">
              <a:buFontTx/>
              <a:buChar char="•"/>
            </a:pPr>
            <a:r>
              <a:rPr lang="en-US" altLang="zh-CN" sz="1700" dirty="0"/>
              <a:t>Initial absorber to reduce hadrons that reach the active </a:t>
            </a:r>
            <a:r>
              <a:rPr lang="en-US" altLang="zh-CN" sz="1700" dirty="0" smtClean="0"/>
              <a:t>detectors.</a:t>
            </a:r>
            <a:r>
              <a:rPr lang="en-US" altLang="zh-CN" sz="1700" dirty="0"/>
              <a:t>	</a:t>
            </a:r>
          </a:p>
          <a:p>
            <a:pPr marL="682625" lvl="1" indent="-168275" algn="l">
              <a:buFontTx/>
              <a:buChar char="•"/>
            </a:pPr>
            <a:r>
              <a:rPr lang="en-US" altLang="zh-CN" sz="1700" dirty="0"/>
              <a:t>Muon Tracking stations inside magnet to find tracks and measure </a:t>
            </a:r>
            <a:r>
              <a:rPr lang="en-US" altLang="zh-CN" sz="1700" dirty="0" smtClean="0"/>
              <a:t>momentum.</a:t>
            </a:r>
            <a:endParaRPr lang="en-US" altLang="zh-CN" sz="1700" dirty="0"/>
          </a:p>
          <a:p>
            <a:pPr marL="682625" lvl="1" indent="-168275" algn="l">
              <a:buFontTx/>
              <a:buChar char="•"/>
            </a:pPr>
            <a:r>
              <a:rPr lang="en-US" altLang="zh-CN" sz="1700" dirty="0"/>
              <a:t>Muon Identifier for </a:t>
            </a:r>
            <a:r>
              <a:rPr lang="en-US" altLang="zh-CN" sz="1700" dirty="0">
                <a:latin typeface="Symbol" pitchFamily="1" charset="2"/>
                <a:sym typeface="Symbol" pitchFamily="1" charset="2"/>
              </a:rPr>
              <a:t></a:t>
            </a:r>
            <a:r>
              <a:rPr lang="en-US" altLang="zh-CN" sz="1700" dirty="0"/>
              <a:t>/</a:t>
            </a:r>
            <a:r>
              <a:rPr lang="en-US" altLang="zh-CN" sz="1700" dirty="0">
                <a:latin typeface="Symbol" pitchFamily="1" charset="2"/>
                <a:sym typeface="Symbol" pitchFamily="1" charset="2"/>
              </a:rPr>
              <a:t></a:t>
            </a:r>
            <a:r>
              <a:rPr lang="en-US" altLang="zh-CN" sz="1700" dirty="0"/>
              <a:t> separation,  Lvl-1 </a:t>
            </a:r>
            <a:r>
              <a:rPr lang="en-US" altLang="zh-CN" sz="1700" dirty="0" smtClean="0"/>
              <a:t>trigger.</a:t>
            </a:r>
            <a:endParaRPr lang="en-US" altLang="zh-CN" sz="1700" dirty="0"/>
          </a:p>
          <a:p>
            <a:pPr marL="682625" lvl="1" indent="-168275" algn="l">
              <a:buFontTx/>
              <a:buChar char="•"/>
            </a:pPr>
            <a:r>
              <a:rPr lang="en-US" altLang="zh-CN" sz="1700" dirty="0"/>
              <a:t>~1% “punch through”, ~1% decay into muon before absorber, ~1%*15% decay after the </a:t>
            </a:r>
            <a:r>
              <a:rPr lang="en-US" altLang="zh-CN" sz="1700" dirty="0" smtClean="0"/>
              <a:t>absorber.</a:t>
            </a:r>
            <a:endParaRPr lang="en-US" altLang="zh-CN" sz="1700" dirty="0"/>
          </a:p>
          <a:p>
            <a:pPr marL="171450" indent="-171450" algn="l"/>
            <a:r>
              <a:rPr lang="en-US" altLang="zh-CN" sz="1700" dirty="0">
                <a:solidFill>
                  <a:srgbClr val="BA1F19"/>
                </a:solidFill>
              </a:rPr>
              <a:t>Limitations :</a:t>
            </a:r>
            <a:r>
              <a:rPr lang="en-US" altLang="zh-CN" sz="1700" dirty="0"/>
              <a:t> </a:t>
            </a:r>
          </a:p>
          <a:p>
            <a:pPr marL="682625" lvl="1" indent="-168275" algn="l">
              <a:buFontTx/>
              <a:buChar char="•"/>
            </a:pPr>
            <a:r>
              <a:rPr lang="en-US" altLang="zh-CN" sz="1700" dirty="0">
                <a:solidFill>
                  <a:srgbClr val="BA1F19"/>
                </a:solidFill>
              </a:rPr>
              <a:t>No way to discriminate </a:t>
            </a:r>
            <a:r>
              <a:rPr lang="en-US" altLang="zh-CN" sz="1700" dirty="0">
                <a:solidFill>
                  <a:srgbClr val="BA1F19"/>
                </a:solidFill>
                <a:latin typeface="Symbol" pitchFamily="1" charset="2"/>
                <a:sym typeface="Symbol" pitchFamily="1" charset="2"/>
              </a:rPr>
              <a:t></a:t>
            </a:r>
            <a:r>
              <a:rPr lang="en-US" altLang="zh-CN" sz="1700" dirty="0">
                <a:solidFill>
                  <a:srgbClr val="BA1F19"/>
                </a:solidFill>
              </a:rPr>
              <a:t>--&gt;</a:t>
            </a:r>
            <a:r>
              <a:rPr lang="en-US" altLang="zh-CN" sz="1700" dirty="0">
                <a:solidFill>
                  <a:srgbClr val="BA1F19"/>
                </a:solidFill>
                <a:latin typeface="Symbol" pitchFamily="1" charset="2"/>
                <a:sym typeface="Symbol" pitchFamily="1" charset="2"/>
              </a:rPr>
              <a:t></a:t>
            </a:r>
            <a:r>
              <a:rPr lang="en-US" altLang="zh-CN" sz="1700" dirty="0">
                <a:solidFill>
                  <a:srgbClr val="BA1F19"/>
                </a:solidFill>
              </a:rPr>
              <a:t>, D/B</a:t>
            </a:r>
            <a:r>
              <a:rPr lang="en-US" altLang="zh-CN" sz="1700" dirty="0">
                <a:solidFill>
                  <a:srgbClr val="BA1F19"/>
                </a:solidFill>
                <a:sym typeface="Symbol" pitchFamily="1" charset="2"/>
              </a:rPr>
              <a:t></a:t>
            </a:r>
            <a:r>
              <a:rPr lang="en-US" altLang="zh-CN" sz="1700" dirty="0">
                <a:solidFill>
                  <a:srgbClr val="BA1F19"/>
                </a:solidFill>
                <a:latin typeface="Symbol" pitchFamily="1" charset="2"/>
                <a:sym typeface="Symbol" pitchFamily="1" charset="2"/>
              </a:rPr>
              <a:t></a:t>
            </a:r>
            <a:r>
              <a:rPr lang="en-US" altLang="zh-CN" sz="1700" dirty="0">
                <a:solidFill>
                  <a:srgbClr val="BA1F19"/>
                </a:solidFill>
              </a:rPr>
              <a:t>, </a:t>
            </a:r>
            <a:r>
              <a:rPr lang="en-US" altLang="zh-CN" sz="1700" dirty="0">
                <a:solidFill>
                  <a:srgbClr val="BA1F19"/>
                </a:solidFill>
                <a:latin typeface="Symbol" pitchFamily="1" charset="2"/>
                <a:sym typeface="Symbol" pitchFamily="1" charset="2"/>
              </a:rPr>
              <a:t></a:t>
            </a:r>
            <a:r>
              <a:rPr lang="en-US" altLang="zh-CN" sz="1700" dirty="0">
                <a:solidFill>
                  <a:srgbClr val="BA1F19"/>
                </a:solidFill>
              </a:rPr>
              <a:t> </a:t>
            </a:r>
            <a:r>
              <a:rPr lang="en-US" altLang="zh-CN" sz="1700" dirty="0" smtClean="0">
                <a:solidFill>
                  <a:srgbClr val="BA1F19"/>
                </a:solidFill>
              </a:rPr>
              <a:t>punch-through.</a:t>
            </a:r>
            <a:endParaRPr lang="en-US" altLang="zh-CN" sz="1700" dirty="0">
              <a:solidFill>
                <a:srgbClr val="BA1F19"/>
              </a:solidFill>
            </a:endParaRPr>
          </a:p>
          <a:p>
            <a:pPr marL="682625" lvl="1" indent="-168275" algn="l">
              <a:buFontTx/>
              <a:buChar char="•"/>
            </a:pPr>
            <a:r>
              <a:rPr lang="en-US" altLang="zh-CN" sz="1700" dirty="0">
                <a:solidFill>
                  <a:srgbClr val="BA1F19"/>
                </a:solidFill>
              </a:rPr>
              <a:t>Mass resolution limited by </a:t>
            </a:r>
            <a:r>
              <a:rPr lang="en-US" altLang="zh-CN" sz="1700" dirty="0" smtClean="0">
                <a:solidFill>
                  <a:srgbClr val="BA1F19"/>
                </a:solidFill>
              </a:rPr>
              <a:t>absorber.</a:t>
            </a:r>
            <a:endParaRPr lang="en-US" altLang="zh-CN" sz="1700" dirty="0">
              <a:solidFill>
                <a:srgbClr val="BA1F19"/>
              </a:solidFill>
            </a:endParaRPr>
          </a:p>
          <a:p>
            <a:pPr marL="682625" lvl="1" indent="-168275" algn="l">
              <a:buFontTx/>
              <a:buChar char="•"/>
            </a:pPr>
            <a:r>
              <a:rPr lang="en-US" altLang="zh-CN" sz="1700" dirty="0">
                <a:solidFill>
                  <a:srgbClr val="BA1F19"/>
                </a:solidFill>
              </a:rPr>
              <a:t>Track isolation information lost by </a:t>
            </a:r>
            <a:r>
              <a:rPr lang="en-US" altLang="zh-CN" sz="1700" dirty="0" smtClean="0">
                <a:solidFill>
                  <a:srgbClr val="BA1F19"/>
                </a:solidFill>
              </a:rPr>
              <a:t>absorber.</a:t>
            </a:r>
            <a:endParaRPr lang="en-US" altLang="zh-CN" sz="1700" dirty="0">
              <a:solidFill>
                <a:srgbClr val="BA1F19"/>
              </a:solidFill>
            </a:endParaRPr>
          </a:p>
          <a:p>
            <a:pPr marL="171450" indent="-171450" algn="l">
              <a:buFontTx/>
              <a:buChar char="•"/>
            </a:pPr>
            <a:endParaRPr lang="en-US" altLang="zh-CN" sz="1700" dirty="0"/>
          </a:p>
          <a:p>
            <a:pPr marL="171450" indent="-171450" algn="l">
              <a:buFontTx/>
              <a:buChar char="•"/>
            </a:pPr>
            <a:endParaRPr lang="zh-CN" altLang="en-US" sz="1700" dirty="0"/>
          </a:p>
        </p:txBody>
      </p:sp>
      <p:sp>
        <p:nvSpPr>
          <p:cNvPr id="5127" name="Rectangle 1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solidFill>
                  <a:srgbClr val="4948DC"/>
                </a:solidFill>
              </a:rPr>
              <a:t>Why FVTX Detector for Muons? </a:t>
            </a:r>
            <a:endParaRPr lang="en-US" altLang="zh-CN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8151DE-39AA-4FDE-AF72-46D969DC8022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7200" y="1303338"/>
            <a:ext cx="7848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1800" b="1" dirty="0">
                <a:solidFill>
                  <a:srgbClr val="BA1F19"/>
                </a:solidFill>
                <a:ea typeface="宋体" pitchFamily="1" charset="-122"/>
              </a:rPr>
              <a:t>Measurements in p + p, d + Au and Au + Au Collisions</a:t>
            </a:r>
            <a:r>
              <a:rPr lang="en-US" altLang="zh-CN" sz="1800" b="1" dirty="0">
                <a:solidFill>
                  <a:schemeClr val="accent2"/>
                </a:solidFill>
                <a:ea typeface="宋体" pitchFamily="1" charset="-122"/>
              </a:rPr>
              <a:t> </a:t>
            </a:r>
          </a:p>
          <a:p>
            <a:pPr algn="l" eaLnBrk="1" hangingPunct="1"/>
            <a:endParaRPr lang="en-US" altLang="zh-CN" sz="1000" b="1" dirty="0">
              <a:solidFill>
                <a:schemeClr val="accent2"/>
              </a:solidFill>
              <a:ea typeface="宋体" pitchFamily="1" charset="-122"/>
            </a:endParaRPr>
          </a:p>
          <a:p>
            <a:pPr lvl="1" algn="l" eaLnBrk="1" hangingPunct="1"/>
            <a:r>
              <a:rPr lang="en-US" altLang="zh-CN" sz="1800" b="1" dirty="0">
                <a:ea typeface="宋体" pitchFamily="1" charset="-122"/>
              </a:rPr>
              <a:t>Single </a:t>
            </a:r>
            <a:r>
              <a:rPr lang="en-US" altLang="zh-CN" sz="1800" b="1" dirty="0" err="1">
                <a:ea typeface="宋体" pitchFamily="1" charset="-122"/>
              </a:rPr>
              <a:t>Muons</a:t>
            </a:r>
            <a:r>
              <a:rPr lang="en-US" altLang="zh-CN" sz="1800" b="1" dirty="0">
                <a:ea typeface="宋体" pitchFamily="1" charset="-122"/>
              </a:rPr>
              <a:t> </a:t>
            </a:r>
            <a:r>
              <a:rPr lang="en-US" altLang="zh-CN" sz="1800" dirty="0">
                <a:ea typeface="宋体" pitchFamily="1" charset="-122"/>
              </a:rPr>
              <a:t>:</a:t>
            </a:r>
          </a:p>
          <a:p>
            <a:pPr lvl="2" algn="l" eaLnBrk="1" hangingPunct="1">
              <a:buFontTx/>
              <a:buChar char="•"/>
            </a:pPr>
            <a:r>
              <a:rPr lang="en-US" altLang="zh-CN" sz="1800" dirty="0">
                <a:ea typeface="宋体" pitchFamily="1" charset="-122"/>
              </a:rPr>
              <a:t> Precision heavy flavor and </a:t>
            </a:r>
            <a:r>
              <a:rPr lang="en-US" altLang="zh-CN" sz="1800" dirty="0" err="1">
                <a:ea typeface="宋体" pitchFamily="1" charset="-122"/>
              </a:rPr>
              <a:t>hadron</a:t>
            </a:r>
            <a:r>
              <a:rPr lang="en-US" altLang="zh-CN" sz="1800" dirty="0">
                <a:ea typeface="宋体" pitchFamily="1" charset="-122"/>
              </a:rPr>
              <a:t> </a:t>
            </a:r>
            <a:r>
              <a:rPr lang="en-US" altLang="zh-CN" sz="1800" dirty="0" smtClean="0">
                <a:ea typeface="宋体" pitchFamily="1" charset="-122"/>
              </a:rPr>
              <a:t>measurements.</a:t>
            </a:r>
            <a:endParaRPr lang="en-US" altLang="zh-CN" sz="1800" dirty="0">
              <a:ea typeface="宋体" pitchFamily="1" charset="-122"/>
            </a:endParaRPr>
          </a:p>
          <a:p>
            <a:pPr lvl="2" algn="l" eaLnBrk="1" hangingPunct="1">
              <a:buFontTx/>
              <a:buChar char="•"/>
            </a:pPr>
            <a:r>
              <a:rPr lang="en-US" altLang="zh-CN" sz="1800" dirty="0">
                <a:ea typeface="宋体" pitchFamily="1" charset="-122"/>
              </a:rPr>
              <a:t> Separation of charm and beauty through semi-</a:t>
            </a:r>
            <a:r>
              <a:rPr lang="en-US" altLang="zh-CN" sz="1800" dirty="0" err="1">
                <a:ea typeface="宋体" pitchFamily="1" charset="-122"/>
              </a:rPr>
              <a:t>leptonic</a:t>
            </a:r>
            <a:r>
              <a:rPr lang="en-US" altLang="zh-CN" sz="1800" dirty="0">
                <a:ea typeface="宋体" pitchFamily="1" charset="-122"/>
              </a:rPr>
              <a:t> </a:t>
            </a:r>
            <a:r>
              <a:rPr lang="en-US" altLang="zh-CN" sz="1800" dirty="0" smtClean="0">
                <a:ea typeface="宋体" pitchFamily="1" charset="-122"/>
              </a:rPr>
              <a:t>decay.</a:t>
            </a:r>
            <a:endParaRPr lang="en-US" altLang="zh-CN" sz="1800" dirty="0">
              <a:ea typeface="宋体" pitchFamily="1" charset="-122"/>
            </a:endParaRPr>
          </a:p>
          <a:p>
            <a:pPr lvl="2" algn="l" eaLnBrk="1" hangingPunct="1">
              <a:buFontTx/>
              <a:buChar char="•"/>
            </a:pPr>
            <a:r>
              <a:rPr lang="en-US" altLang="zh-CN" sz="1800" dirty="0">
                <a:ea typeface="宋体" pitchFamily="1" charset="-122"/>
              </a:rPr>
              <a:t> Improve W background </a:t>
            </a:r>
            <a:r>
              <a:rPr lang="en-US" altLang="zh-CN" sz="1800" dirty="0" smtClean="0">
                <a:ea typeface="宋体" pitchFamily="1" charset="-122"/>
              </a:rPr>
              <a:t>rejection. </a:t>
            </a:r>
            <a:endParaRPr lang="en-US" altLang="zh-CN" sz="1800" dirty="0">
              <a:ea typeface="宋体" pitchFamily="1" charset="-122"/>
            </a:endParaRPr>
          </a:p>
          <a:p>
            <a:pPr lvl="1" algn="l" eaLnBrk="1" hangingPunct="1"/>
            <a:r>
              <a:rPr lang="en-US" altLang="zh-CN" sz="1800" b="1" dirty="0">
                <a:ea typeface="宋体" pitchFamily="1" charset="-122"/>
              </a:rPr>
              <a:t>Di-</a:t>
            </a:r>
            <a:r>
              <a:rPr lang="en-US" altLang="zh-CN" sz="1800" b="1" dirty="0" err="1">
                <a:ea typeface="宋体" pitchFamily="1" charset="-122"/>
              </a:rPr>
              <a:t>Muons</a:t>
            </a:r>
            <a:r>
              <a:rPr lang="en-US" altLang="zh-CN" sz="1800" b="1" dirty="0">
                <a:ea typeface="宋体" pitchFamily="1" charset="-122"/>
              </a:rPr>
              <a:t> </a:t>
            </a:r>
            <a:r>
              <a:rPr lang="en-US" altLang="zh-CN" sz="1800" dirty="0">
                <a:ea typeface="宋体" pitchFamily="1" charset="-122"/>
              </a:rPr>
              <a:t>:</a:t>
            </a:r>
          </a:p>
          <a:p>
            <a:pPr lvl="2" algn="l" eaLnBrk="1" hangingPunct="1">
              <a:buFontTx/>
              <a:buChar char="•"/>
            </a:pPr>
            <a:r>
              <a:rPr lang="en-US" altLang="zh-CN" sz="1800" dirty="0">
                <a:ea typeface="宋体" pitchFamily="1" charset="-122"/>
              </a:rPr>
              <a:t> Separation of J/</a:t>
            </a:r>
            <a:r>
              <a:rPr lang="en-US" altLang="zh-CN" sz="1800" dirty="0">
                <a:ea typeface="宋体" pitchFamily="1" charset="-122"/>
                <a:sym typeface="Symbol" pitchFamily="1" charset="2"/>
              </a:rPr>
              <a:t></a:t>
            </a:r>
            <a:r>
              <a:rPr lang="en-US" altLang="zh-CN" sz="1800" dirty="0">
                <a:ea typeface="宋体" pitchFamily="1" charset="-122"/>
              </a:rPr>
              <a:t> from </a:t>
            </a:r>
            <a:r>
              <a:rPr lang="en-US" altLang="zh-CN" sz="1800" dirty="0">
                <a:ea typeface="宋体" pitchFamily="1" charset="-122"/>
                <a:sym typeface="Symbol" pitchFamily="1" charset="2"/>
              </a:rPr>
              <a:t></a:t>
            </a:r>
            <a:r>
              <a:rPr lang="en-US" altLang="zh-CN" sz="1800" dirty="0">
                <a:ea typeface="宋体" pitchFamily="1" charset="-122"/>
              </a:rPr>
              <a:t>’ at forward </a:t>
            </a:r>
            <a:r>
              <a:rPr lang="en-US" altLang="zh-CN" sz="1800" dirty="0" smtClean="0">
                <a:ea typeface="宋体" pitchFamily="1" charset="-122"/>
              </a:rPr>
              <a:t>rapidity.</a:t>
            </a:r>
            <a:endParaRPr lang="en-US" altLang="zh-CN" sz="1800" dirty="0">
              <a:ea typeface="宋体" pitchFamily="1" charset="-122"/>
            </a:endParaRPr>
          </a:p>
          <a:p>
            <a:pPr lvl="2" algn="l" eaLnBrk="1" hangingPunct="1">
              <a:buFontTx/>
              <a:buChar char="•"/>
            </a:pPr>
            <a:r>
              <a:rPr lang="en-US" altLang="zh-CN" sz="1800" dirty="0">
                <a:ea typeface="宋体" pitchFamily="1" charset="-122"/>
              </a:rPr>
              <a:t> B→J/</a:t>
            </a:r>
            <a:r>
              <a:rPr lang="el-GR" altLang="zh-CN" sz="1800" dirty="0">
                <a:cs typeface="Arial" charset="0"/>
                <a:sym typeface="Symbol" pitchFamily="1" charset="2"/>
              </a:rPr>
              <a:t>ψ</a:t>
            </a:r>
            <a:r>
              <a:rPr lang="en-US" altLang="zh-CN" sz="1800" dirty="0">
                <a:ea typeface="宋体" pitchFamily="1" charset="-122"/>
                <a:sym typeface="Symbol" pitchFamily="1" charset="2"/>
              </a:rPr>
              <a:t>, golden channel to measure B cross section.</a:t>
            </a:r>
          </a:p>
          <a:p>
            <a:pPr lvl="2" algn="l" eaLnBrk="1" hangingPunct="1">
              <a:buFontTx/>
              <a:buChar char="•"/>
            </a:pPr>
            <a:r>
              <a:rPr lang="en-US" altLang="zh-CN" sz="1800" dirty="0">
                <a:ea typeface="宋体" pitchFamily="1" charset="-122"/>
              </a:rPr>
              <a:t> First </a:t>
            </a:r>
            <a:r>
              <a:rPr lang="en-US" altLang="zh-CN" sz="1800" dirty="0" err="1">
                <a:ea typeface="宋体" pitchFamily="1" charset="-122"/>
              </a:rPr>
              <a:t>Drell</a:t>
            </a:r>
            <a:r>
              <a:rPr lang="en-US" altLang="zh-CN" sz="1800" dirty="0">
                <a:ea typeface="宋体" pitchFamily="1" charset="-122"/>
              </a:rPr>
              <a:t>-Yan </a:t>
            </a:r>
            <a:r>
              <a:rPr lang="en-US" altLang="zh-CN" sz="1800" dirty="0" smtClean="0">
                <a:ea typeface="宋体" pitchFamily="1" charset="-122"/>
              </a:rPr>
              <a:t>measurement.</a:t>
            </a:r>
            <a:endParaRPr lang="en-US" altLang="zh-CN" sz="1800" dirty="0">
              <a:ea typeface="宋体" pitchFamily="1" charset="-122"/>
            </a:endParaRPr>
          </a:p>
          <a:p>
            <a:pPr lvl="1" algn="l" eaLnBrk="1" hangingPunct="1"/>
            <a:endParaRPr lang="el-GR" altLang="zh-CN" sz="1000" dirty="0">
              <a:ea typeface="宋体" pitchFamily="1" charset="-122"/>
            </a:endParaRPr>
          </a:p>
          <a:p>
            <a:pPr algn="l" eaLnBrk="1" hangingPunct="1"/>
            <a:r>
              <a:rPr lang="en-US" altLang="ja-JP" sz="1800" b="1" dirty="0">
                <a:solidFill>
                  <a:srgbClr val="BA1F19"/>
                </a:solidFill>
              </a:rPr>
              <a:t>Physics FVTX Can Access:</a:t>
            </a:r>
            <a:r>
              <a:rPr lang="en-US" altLang="ja-JP" sz="1800" b="1" dirty="0"/>
              <a:t> </a:t>
            </a:r>
          </a:p>
          <a:p>
            <a:pPr algn="l" eaLnBrk="1" hangingPunct="1"/>
            <a:endParaRPr lang="en-US" altLang="ja-JP" sz="1000" b="1" dirty="0"/>
          </a:p>
          <a:p>
            <a:pPr lvl="1" algn="l" eaLnBrk="1" hangingPunct="1">
              <a:buFontTx/>
              <a:buChar char="•"/>
            </a:pPr>
            <a:r>
              <a:rPr lang="en-US" altLang="ja-JP" sz="1800" dirty="0"/>
              <a:t> E</a:t>
            </a:r>
            <a:r>
              <a:rPr kumimoji="1" lang="en-US" altLang="ja-JP" sz="1800" dirty="0"/>
              <a:t>nergy loss mechanism in hot dense medium (Heavy flavor R</a:t>
            </a:r>
            <a:r>
              <a:rPr kumimoji="1" lang="en-US" altLang="ja-JP" sz="1800" baseline="-25000" dirty="0"/>
              <a:t>AA</a:t>
            </a:r>
            <a:r>
              <a:rPr kumimoji="1" lang="en-US" altLang="ja-JP" sz="1800" dirty="0"/>
              <a:t>,</a:t>
            </a:r>
            <a:r>
              <a:rPr kumimoji="1" lang="en-US" altLang="ja-JP" sz="1800" baseline="-25000" dirty="0"/>
              <a:t> </a:t>
            </a:r>
            <a:r>
              <a:rPr kumimoji="1" lang="en-US" altLang="ja-JP" sz="1800" dirty="0"/>
              <a:t>v</a:t>
            </a:r>
            <a:r>
              <a:rPr kumimoji="1" lang="en-US" altLang="ja-JP" sz="1800" baseline="-25000" dirty="0"/>
              <a:t>2</a:t>
            </a:r>
            <a:r>
              <a:rPr kumimoji="1" lang="en-US" altLang="ja-JP" sz="1800" dirty="0" smtClean="0"/>
              <a:t>).</a:t>
            </a:r>
            <a:endParaRPr kumimoji="1" lang="en-US" altLang="ja-JP" sz="1800" dirty="0"/>
          </a:p>
          <a:p>
            <a:pPr lvl="1" algn="l" eaLnBrk="1" hangingPunct="1">
              <a:buFontTx/>
              <a:buChar char="•"/>
            </a:pPr>
            <a:r>
              <a:rPr kumimoji="1" lang="en-US" altLang="ja-JP" sz="1800" dirty="0"/>
              <a:t> Cold nuclear effects ( Heavy flavor </a:t>
            </a:r>
            <a:r>
              <a:rPr kumimoji="1" lang="en-US" altLang="ja-JP" sz="1800" dirty="0" err="1"/>
              <a:t>R</a:t>
            </a:r>
            <a:r>
              <a:rPr kumimoji="1" lang="en-US" altLang="ja-JP" sz="1800" baseline="-25000" dirty="0" err="1"/>
              <a:t>dAu</a:t>
            </a:r>
            <a:r>
              <a:rPr kumimoji="1" lang="en-US" altLang="ja-JP" sz="1800" dirty="0" smtClean="0"/>
              <a:t>).</a:t>
            </a:r>
            <a:endParaRPr kumimoji="1" lang="en-US" altLang="ja-JP" sz="1800" dirty="0"/>
          </a:p>
          <a:p>
            <a:pPr lvl="1" algn="l" eaLnBrk="1" hangingPunct="1">
              <a:buFontTx/>
              <a:buChar char="•"/>
            </a:pPr>
            <a:r>
              <a:rPr kumimoji="1" lang="en-US" altLang="ja-JP" sz="1800" dirty="0"/>
              <a:t> Gluon polarization </a:t>
            </a:r>
            <a:r>
              <a:rPr kumimoji="1" lang="en-US" altLang="ja-JP" sz="1800" dirty="0">
                <a:sym typeface="Symbol" pitchFamily="1" charset="2"/>
              </a:rPr>
              <a:t></a:t>
            </a:r>
            <a:r>
              <a:rPr kumimoji="1" lang="en-US" altLang="ja-JP" sz="1800" dirty="0"/>
              <a:t>G/G (Heavy flavor A</a:t>
            </a:r>
            <a:r>
              <a:rPr kumimoji="1" lang="en-US" altLang="ja-JP" sz="1800" baseline="-25000" dirty="0"/>
              <a:t>LL</a:t>
            </a:r>
            <a:r>
              <a:rPr kumimoji="1" lang="en-US" altLang="ja-JP" sz="1800" dirty="0" smtClean="0"/>
              <a:t>). </a:t>
            </a:r>
            <a:endParaRPr kumimoji="1" lang="en-US" altLang="ja-JP" sz="1800" dirty="0"/>
          </a:p>
          <a:p>
            <a:pPr lvl="1" algn="l" eaLnBrk="1" hangingPunct="1">
              <a:buFontTx/>
              <a:buChar char="•"/>
            </a:pPr>
            <a:r>
              <a:rPr kumimoji="1" lang="en-US" altLang="ja-JP" sz="1800" dirty="0"/>
              <a:t> </a:t>
            </a:r>
            <a:r>
              <a:rPr lang="en-US" altLang="zh-CN" sz="1800" dirty="0" err="1">
                <a:ea typeface="宋体" pitchFamily="1" charset="-122"/>
              </a:rPr>
              <a:t>Sivers</a:t>
            </a:r>
            <a:r>
              <a:rPr lang="en-US" altLang="zh-CN" sz="1800" dirty="0">
                <a:ea typeface="宋体" pitchFamily="1" charset="-122"/>
              </a:rPr>
              <a:t> function, higher twist (Heavy flavor A</a:t>
            </a:r>
            <a:r>
              <a:rPr lang="en-US" altLang="zh-CN" sz="1800" baseline="-25000" dirty="0">
                <a:ea typeface="宋体" pitchFamily="1" charset="-122"/>
              </a:rPr>
              <a:t>N</a:t>
            </a:r>
            <a:r>
              <a:rPr lang="en-US" altLang="zh-CN" sz="1800" dirty="0" smtClean="0">
                <a:ea typeface="宋体" pitchFamily="1" charset="-122"/>
              </a:rPr>
              <a:t>).</a:t>
            </a:r>
            <a:endParaRPr lang="en-US" altLang="zh-CN" sz="1800" dirty="0">
              <a:ea typeface="宋体" pitchFamily="1" charset="-122"/>
            </a:endParaRPr>
          </a:p>
          <a:p>
            <a:pPr lvl="1" algn="l" eaLnBrk="1" hangingPunct="1">
              <a:buFontTx/>
              <a:buChar char="•"/>
            </a:pPr>
            <a:r>
              <a:rPr lang="en-US" altLang="zh-CN" sz="1800" dirty="0">
                <a:ea typeface="宋体" pitchFamily="1" charset="-122"/>
              </a:rPr>
              <a:t> </a:t>
            </a:r>
            <a:r>
              <a:rPr lang="en-US" altLang="zh-CN" sz="1800" dirty="0" smtClean="0">
                <a:ea typeface="宋体" pitchFamily="1" charset="-122"/>
              </a:rPr>
              <a:t>Crucial </a:t>
            </a:r>
            <a:r>
              <a:rPr lang="en-US" altLang="zh-CN" sz="1800" dirty="0">
                <a:ea typeface="宋体" pitchFamily="1" charset="-122"/>
              </a:rPr>
              <a:t>test of QCD non-universality (</a:t>
            </a:r>
            <a:r>
              <a:rPr lang="en-US" altLang="zh-CN" sz="1800" dirty="0" err="1">
                <a:ea typeface="宋体" pitchFamily="1" charset="-122"/>
              </a:rPr>
              <a:t>Drell</a:t>
            </a:r>
            <a:r>
              <a:rPr lang="en-US" altLang="zh-CN" sz="1800" dirty="0">
                <a:ea typeface="宋体" pitchFamily="1" charset="-122"/>
              </a:rPr>
              <a:t>-Yan A</a:t>
            </a:r>
            <a:r>
              <a:rPr lang="en-US" altLang="zh-CN" sz="1800" baseline="-25000" dirty="0">
                <a:ea typeface="宋体" pitchFamily="1" charset="-122"/>
              </a:rPr>
              <a:t>N</a:t>
            </a:r>
            <a:r>
              <a:rPr lang="en-US" altLang="zh-CN" sz="1800" dirty="0" smtClean="0">
                <a:ea typeface="宋体" pitchFamily="1" charset="-122"/>
              </a:rPr>
              <a:t>).</a:t>
            </a:r>
            <a:endParaRPr lang="en-US" altLang="zh-CN" sz="1800" dirty="0">
              <a:ea typeface="宋体" pitchFamily="1" charset="-122"/>
            </a:endParaRPr>
          </a:p>
          <a:p>
            <a:pPr lvl="1" algn="l" eaLnBrk="1" hangingPunct="1">
              <a:buFontTx/>
              <a:buChar char="•"/>
            </a:pPr>
            <a:endParaRPr lang="en-US" altLang="ja-JP" sz="1600" dirty="0">
              <a:solidFill>
                <a:schemeClr val="hlink"/>
              </a:solidFill>
              <a:ea typeface="宋体" pitchFamily="1" charset="-122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57200" y="762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CN" sz="2800" dirty="0">
                <a:solidFill>
                  <a:srgbClr val="4948DC"/>
                </a:solidFill>
              </a:rPr>
              <a:t>Physics </a:t>
            </a:r>
            <a:r>
              <a:rPr lang="en-US" altLang="zh-CN" sz="2800" dirty="0" smtClean="0">
                <a:solidFill>
                  <a:srgbClr val="4948DC"/>
                </a:solidFill>
              </a:rPr>
              <a:t>Motivation for FVTX</a:t>
            </a:r>
            <a:endParaRPr lang="en-US" altLang="zh-CN" sz="2800" dirty="0">
              <a:solidFill>
                <a:srgbClr val="4948D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3AEFA2-E1FE-4088-833C-65033D21617D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327150"/>
            <a:ext cx="83058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altLang="zh-CN" sz="1700" dirty="0"/>
              <a:t>4 planes with overlapping sensors to give hermetic coverage in </a:t>
            </a:r>
            <a:r>
              <a:rPr lang="en-US" altLang="zh-CN" sz="1700" dirty="0" smtClean="0">
                <a:latin typeface="Symbol" pitchFamily="1" charset="2"/>
                <a:sym typeface="Symbol" pitchFamily="1" charset="2"/>
              </a:rPr>
              <a:t>.</a:t>
            </a:r>
            <a:endParaRPr lang="en-US" altLang="zh-CN" sz="1700" dirty="0"/>
          </a:p>
          <a:p>
            <a:pPr marL="171450" indent="-171450" algn="l">
              <a:buFontTx/>
              <a:buChar char="•"/>
            </a:pPr>
            <a:r>
              <a:rPr lang="en-US" altLang="zh-CN" sz="1700" dirty="0"/>
              <a:t>75 </a:t>
            </a:r>
            <a:r>
              <a:rPr lang="en-US" altLang="zh-CN" sz="1700" dirty="0">
                <a:latin typeface="Symbol" pitchFamily="1" charset="2"/>
                <a:sym typeface="Symbol" pitchFamily="1" charset="2"/>
              </a:rPr>
              <a:t></a:t>
            </a:r>
            <a:r>
              <a:rPr lang="en-US" altLang="zh-CN" sz="1700" dirty="0"/>
              <a:t>m pitch </a:t>
            </a:r>
            <a:r>
              <a:rPr lang="en-US" altLang="zh-CN" sz="1700" dirty="0" smtClean="0"/>
              <a:t>strips, segmented in radial direction, with 3.75°staggered </a:t>
            </a:r>
            <a:r>
              <a:rPr lang="en-US" altLang="zh-CN" sz="1700" dirty="0" smtClean="0">
                <a:latin typeface="Symbol" pitchFamily="18" charset="2"/>
              </a:rPr>
              <a:t>f</a:t>
            </a:r>
            <a:r>
              <a:rPr lang="en-US" altLang="zh-CN" sz="1700" dirty="0" smtClean="0"/>
              <a:t> segmentation.</a:t>
            </a:r>
            <a:endParaRPr lang="en-US" altLang="zh-CN" sz="1700" dirty="0"/>
          </a:p>
          <a:p>
            <a:pPr marL="171450" indent="-171450" algn="l">
              <a:buFontTx/>
              <a:buChar char="•"/>
            </a:pPr>
            <a:r>
              <a:rPr lang="en-US" altLang="zh-CN" sz="1700" dirty="0"/>
              <a:t>Tracks typically fire 2-3 strips in radial </a:t>
            </a:r>
            <a:r>
              <a:rPr lang="en-US" altLang="zh-CN" sz="1700" dirty="0" smtClean="0"/>
              <a:t>direction.</a:t>
            </a:r>
            <a:endParaRPr lang="en-US" altLang="zh-CN" sz="1700" dirty="0"/>
          </a:p>
          <a:p>
            <a:pPr marL="171450" indent="-171450" algn="l">
              <a:buFontTx/>
              <a:buChar char="•"/>
            </a:pPr>
            <a:r>
              <a:rPr lang="en-US" altLang="zh-CN" sz="1700" dirty="0"/>
              <a:t>Material in active area: sensors, readout chips, </a:t>
            </a:r>
            <a:r>
              <a:rPr lang="en-US" altLang="zh-CN" sz="1700" dirty="0" smtClean="0"/>
              <a:t>polyamide readout </a:t>
            </a:r>
            <a:r>
              <a:rPr lang="en-US" altLang="zh-CN" sz="1700" dirty="0"/>
              <a:t>cable, carbon backplane, various VTX </a:t>
            </a:r>
            <a:r>
              <a:rPr lang="en-US" altLang="zh-CN" sz="1700" dirty="0" smtClean="0"/>
              <a:t>materials, beryllium beam pipe.</a:t>
            </a:r>
            <a:endParaRPr lang="en-US" altLang="zh-CN" sz="1700" dirty="0"/>
          </a:p>
          <a:p>
            <a:pPr marL="171450" indent="-171450" algn="l">
              <a:buFontTx/>
              <a:buChar char="•"/>
            </a:pPr>
            <a:endParaRPr lang="zh-CN" altLang="en-US" sz="1700" dirty="0"/>
          </a:p>
        </p:txBody>
      </p:sp>
      <p:pic>
        <p:nvPicPr>
          <p:cNvPr id="7173" name="Picture 5" descr="FVTXHalfAssy1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5256" t="9793" r="20601" b="6702"/>
          <a:stretch>
            <a:fillRect/>
          </a:stretch>
        </p:blipFill>
        <p:spPr bwMode="auto">
          <a:xfrm>
            <a:off x="4413250" y="3124200"/>
            <a:ext cx="2032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PhenixCentralUpgradeAssy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" y="3186113"/>
            <a:ext cx="34480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3346450" y="4800600"/>
            <a:ext cx="1219200" cy="103188"/>
          </a:xfrm>
          <a:prstGeom prst="line">
            <a:avLst/>
          </a:prstGeom>
          <a:noFill/>
          <a:ln w="19050">
            <a:solidFill>
              <a:srgbClr val="D1092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6" name="Picture 8" descr="WedgeExploded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7850" y="3135313"/>
            <a:ext cx="183515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5181600" y="4267200"/>
            <a:ext cx="1981200" cy="171450"/>
          </a:xfrm>
          <a:prstGeom prst="line">
            <a:avLst/>
          </a:prstGeom>
          <a:noFill/>
          <a:ln w="19050">
            <a:solidFill>
              <a:srgbClr val="D1092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solidFill>
                  <a:srgbClr val="4948DC"/>
                </a:solidFill>
              </a:rPr>
              <a:t>FVTX Geometrical Design</a:t>
            </a:r>
            <a:endParaRPr lang="en-US" altLang="zh-CN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7C851D-2AD8-4DFB-9248-AFC21EF4B027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92075" y="1219200"/>
            <a:ext cx="4526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1800" b="1" dirty="0">
                <a:solidFill>
                  <a:srgbClr val="FF0000"/>
                </a:solidFill>
                <a:ea typeface="宋体" pitchFamily="1" charset="-122"/>
              </a:rPr>
              <a:t>   DCA</a:t>
            </a:r>
            <a:r>
              <a:rPr lang="en-US" altLang="zh-CN" sz="1800" b="1" baseline="-25000" dirty="0">
                <a:solidFill>
                  <a:srgbClr val="FF0000"/>
                </a:solidFill>
                <a:ea typeface="宋体" pitchFamily="1" charset="-122"/>
              </a:rPr>
              <a:t>R</a:t>
            </a:r>
            <a:r>
              <a:rPr lang="en-US" altLang="zh-CN" sz="1800" b="1" dirty="0">
                <a:solidFill>
                  <a:srgbClr val="FF0000"/>
                </a:solidFill>
                <a:ea typeface="宋体" pitchFamily="1" charset="-122"/>
              </a:rPr>
              <a:t>(Distance of Closest </a:t>
            </a:r>
            <a:r>
              <a:rPr lang="en-US" altLang="zh-CN" sz="1800" b="1" dirty="0" smtClean="0">
                <a:solidFill>
                  <a:srgbClr val="FF0000"/>
                </a:solidFill>
                <a:ea typeface="宋体" pitchFamily="1" charset="-122"/>
              </a:rPr>
              <a:t>Approach) </a:t>
            </a:r>
            <a:endParaRPr lang="en-US" altLang="zh-CN" sz="1800" b="1" dirty="0">
              <a:solidFill>
                <a:srgbClr val="FF0000"/>
              </a:solidFill>
              <a:ea typeface="宋体" pitchFamily="1" charset="-122"/>
            </a:endParaRPr>
          </a:p>
          <a:p>
            <a:pPr algn="l" eaLnBrk="1" hangingPunct="1"/>
            <a:r>
              <a:rPr lang="en-US" altLang="zh-CN" sz="1800" b="1" dirty="0">
                <a:solidFill>
                  <a:srgbClr val="FF0000"/>
                </a:solidFill>
                <a:ea typeface="宋体" pitchFamily="1" charset="-122"/>
              </a:rPr>
              <a:t>= impact parameter projected onto </a:t>
            </a:r>
            <a:r>
              <a:rPr lang="el-GR" sz="1800" b="1" dirty="0">
                <a:solidFill>
                  <a:srgbClr val="FF0000"/>
                </a:solidFill>
                <a:cs typeface="Arial" charset="0"/>
              </a:rPr>
              <a:t>μ</a:t>
            </a:r>
            <a:r>
              <a:rPr lang="en-US" altLang="zh-CN" sz="1800" b="1" dirty="0">
                <a:solidFill>
                  <a:srgbClr val="FF0000"/>
                </a:solidFill>
                <a:ea typeface="宋体" pitchFamily="1" charset="-122"/>
              </a:rPr>
              <a:t> </a:t>
            </a:r>
            <a:r>
              <a:rPr lang="en-US" altLang="zh-CN" sz="1800" b="1" dirty="0" err="1">
                <a:solidFill>
                  <a:srgbClr val="FF0000"/>
                </a:solidFill>
                <a:ea typeface="宋体" pitchFamily="1" charset="-122"/>
              </a:rPr>
              <a:t>p</a:t>
            </a:r>
            <a:r>
              <a:rPr lang="en-US" altLang="zh-CN" sz="1800" b="1" baseline="-25000" dirty="0" err="1">
                <a:solidFill>
                  <a:srgbClr val="FF0000"/>
                </a:solidFill>
                <a:ea typeface="宋体" pitchFamily="1" charset="-122"/>
              </a:rPr>
              <a:t>T</a:t>
            </a:r>
            <a:r>
              <a:rPr lang="en-US" altLang="zh-CN" sz="1800" b="1" dirty="0" err="1">
                <a:solidFill>
                  <a:srgbClr val="FF0000"/>
                </a:solidFill>
                <a:ea typeface="宋体" pitchFamily="1" charset="-122"/>
              </a:rPr>
              <a:t>.</a:t>
            </a:r>
            <a:endParaRPr lang="en-US" altLang="zh-CN" sz="1800" b="1" dirty="0">
              <a:solidFill>
                <a:srgbClr val="FF0000"/>
              </a:solidFill>
              <a:ea typeface="宋体" pitchFamily="1" charset="-122"/>
            </a:endParaRPr>
          </a:p>
        </p:txBody>
      </p:sp>
      <p:pic>
        <p:nvPicPr>
          <p:cNvPr id="10246" name="Picture 7" descr="DCA-v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400" y="1981200"/>
            <a:ext cx="3403600" cy="4114800"/>
          </a:xfrm>
        </p:spPr>
      </p:pic>
      <p:sp>
        <p:nvSpPr>
          <p:cNvPr id="1024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1143000"/>
          </a:xfrm>
          <a:noFill/>
        </p:spPr>
        <p:txBody>
          <a:bodyPr/>
          <a:lstStyle/>
          <a:p>
            <a:r>
              <a:rPr lang="en-US" altLang="zh-CN" dirty="0" smtClean="0">
                <a:solidFill>
                  <a:srgbClr val="4948DC"/>
                </a:solidFill>
              </a:rPr>
              <a:t>Simulation — Charm/Beauty separation by </a:t>
            </a:r>
            <a:r>
              <a:rPr lang="en-US" altLang="zh-CN" dirty="0" smtClean="0">
                <a:solidFill>
                  <a:srgbClr val="4948DC"/>
                </a:solidFill>
              </a:rPr>
              <a:t>DCA</a:t>
            </a:r>
            <a:r>
              <a:rPr lang="en-US" altLang="zh-CN" baseline="-25000" dirty="0" smtClean="0">
                <a:solidFill>
                  <a:srgbClr val="4948DC"/>
                </a:solidFill>
              </a:rPr>
              <a:t>R</a:t>
            </a:r>
            <a:endParaRPr lang="en-US" altLang="zh-CN" sz="1800" dirty="0" smtClean="0"/>
          </a:p>
        </p:txBody>
      </p:sp>
      <p:pic>
        <p:nvPicPr>
          <p:cNvPr id="10248" name="Picture 23" descr="DCA_r_pt2G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81200"/>
            <a:ext cx="5638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90800" y="6477000"/>
            <a:ext cx="3886200" cy="381000"/>
          </a:xfrm>
          <a:noFill/>
        </p:spPr>
        <p:txBody>
          <a:bodyPr/>
          <a:lstStyle/>
          <a:p>
            <a:r>
              <a:rPr lang="en-US" altLang="zh-CN" dirty="0" smtClean="0"/>
              <a:t>Douglas Fields, WWND11, Feb 12th 2011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BA9F6C-1B83-4456-B681-ED05F7A05BD8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76200" y="6553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1200" b="1">
                <a:ea typeface="宋体" pitchFamily="1" charset="-122"/>
              </a:rPr>
              <a:t>13 Jan 2010</a:t>
            </a:r>
          </a:p>
        </p:txBody>
      </p:sp>
      <p:sp>
        <p:nvSpPr>
          <p:cNvPr id="11269" name="Slide Number Placeholder 5"/>
          <p:cNvSpPr txBox="1">
            <a:spLocks noGrp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41A0EE8-5CC6-47E2-8A99-F569EBC3F0B4}" type="slidenum">
              <a:rPr lang="en-US" altLang="zh-CN" sz="1200" b="1">
                <a:ea typeface="宋体" pitchFamily="1" charset="-122"/>
              </a:rPr>
              <a:pPr algn="r" eaLnBrk="1" hangingPunct="1"/>
              <a:t>9</a:t>
            </a:fld>
            <a:endParaRPr lang="en-US" altLang="zh-CN" sz="1200" b="1">
              <a:ea typeface="宋体" pitchFamily="1" charset="-122"/>
            </a:endParaRPr>
          </a:p>
        </p:txBody>
      </p:sp>
      <p:grpSp>
        <p:nvGrpSpPr>
          <p:cNvPr id="11270" name="Group 12"/>
          <p:cNvGrpSpPr>
            <a:grpSpLocks/>
          </p:cNvGrpSpPr>
          <p:nvPr/>
        </p:nvGrpSpPr>
        <p:grpSpPr bwMode="auto">
          <a:xfrm>
            <a:off x="1447800" y="2438400"/>
            <a:ext cx="6096000" cy="3733800"/>
            <a:chOff x="720" y="1536"/>
            <a:chExt cx="3840" cy="2352"/>
          </a:xfrm>
        </p:grpSpPr>
        <p:pic>
          <p:nvPicPr>
            <p:cNvPr id="11273" name="Picture 37" descr="bratio_240b_no_train_sta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1536"/>
              <a:ext cx="3840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Text Box 30"/>
            <p:cNvSpPr txBox="1">
              <a:spLocks noChangeArrowheads="1"/>
            </p:cNvSpPr>
            <p:nvPr/>
          </p:nvSpPr>
          <p:spPr bwMode="auto">
            <a:xfrm>
              <a:off x="1559" y="1824"/>
              <a:ext cx="13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600">
                  <a:ea typeface="宋体" pitchFamily="1" charset="-122"/>
                </a:rPr>
                <a:t>With 10 pb</a:t>
              </a:r>
              <a:r>
                <a:rPr lang="en-US" altLang="zh-CN" sz="1600" baseline="30000">
                  <a:ea typeface="宋体" pitchFamily="1" charset="-122"/>
                </a:rPr>
                <a:t>-1 </a:t>
              </a:r>
              <a:r>
                <a:rPr lang="en-US" altLang="zh-CN" sz="1600">
                  <a:ea typeface="宋体" pitchFamily="1" charset="-122"/>
                </a:rPr>
                <a:t>statistics</a:t>
              </a:r>
            </a:p>
          </p:txBody>
        </p:sp>
      </p:grp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136525" y="1295400"/>
            <a:ext cx="87582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zh-CN" altLang="en-US" sz="1800">
                <a:ea typeface="宋体" pitchFamily="1" charset="-122"/>
              </a:rPr>
              <a:t> </a:t>
            </a:r>
            <a:r>
              <a:rPr lang="en-US" altLang="zh-CN" sz="1800">
                <a:ea typeface="宋体" pitchFamily="1" charset="-122"/>
              </a:rPr>
              <a:t>The b/(c+b) ratio was extracted from a sample which included c, b and background.</a:t>
            </a:r>
          </a:p>
          <a:p>
            <a:pPr algn="l" eaLnBrk="1" hangingPunct="1">
              <a:buFontTx/>
              <a:buChar char="•"/>
            </a:pPr>
            <a:endParaRPr lang="en-US" altLang="zh-CN" sz="1800">
              <a:ea typeface="宋体" pitchFamily="1" charset="-122"/>
            </a:endParaRPr>
          </a:p>
          <a:p>
            <a:pPr algn="l" eaLnBrk="1" hangingPunct="1">
              <a:buFontTx/>
              <a:buChar char="•"/>
            </a:pPr>
            <a:r>
              <a:rPr lang="en-US" altLang="zh-CN" sz="1800">
                <a:ea typeface="宋体" pitchFamily="1" charset="-122"/>
              </a:rPr>
              <a:t> Re-scaled the error bar to PHENIX Run6pp statistics (10pb </a:t>
            </a:r>
            <a:r>
              <a:rPr lang="en-US" altLang="zh-CN" sz="1800" baseline="30000">
                <a:ea typeface="宋体" pitchFamily="1" charset="-122"/>
              </a:rPr>
              <a:t>-1</a:t>
            </a:r>
            <a:r>
              <a:rPr lang="en-US" altLang="zh-CN" sz="1800">
                <a:ea typeface="宋体" pitchFamily="1" charset="-122"/>
              </a:rPr>
              <a:t>).</a:t>
            </a: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CN" sz="2800">
                <a:solidFill>
                  <a:srgbClr val="4948DC"/>
                </a:solidFill>
              </a:rPr>
              <a:t>Beauty Charm ratio extraction</a:t>
            </a:r>
            <a:endParaRPr lang="en-US" altLang="zh-CN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36332</TotalTime>
  <Words>1054</Words>
  <Application>Microsoft Office PowerPoint</Application>
  <PresentationFormat>On-screen Show (4:3)</PresentationFormat>
  <Paragraphs>219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 Presentation</vt:lpstr>
      <vt:lpstr>Document</vt:lpstr>
      <vt:lpstr>Slide 1</vt:lpstr>
      <vt:lpstr>Talk Outline</vt:lpstr>
      <vt:lpstr>PHENIX Overview</vt:lpstr>
      <vt:lpstr>PHENIX Upgrade Vertex Trackers</vt:lpstr>
      <vt:lpstr>Why FVTX Detector for Muons? </vt:lpstr>
      <vt:lpstr>Slide 6</vt:lpstr>
      <vt:lpstr>FVTX Geometrical Design</vt:lpstr>
      <vt:lpstr>Simulation — Charm/Beauty separation by DCAR</vt:lpstr>
      <vt:lpstr>Slide 9</vt:lpstr>
      <vt:lpstr>Improvement of Charm&amp;Beauty / Background ratio </vt:lpstr>
      <vt:lpstr>Slide 11</vt:lpstr>
      <vt:lpstr>Slide 12</vt:lpstr>
      <vt:lpstr>Slide 13</vt:lpstr>
      <vt:lpstr>FVTX Status</vt:lpstr>
      <vt:lpstr>FVTX Sensors [Hamamatsu]</vt:lpstr>
      <vt:lpstr>FVTX High-Density Interface [Dyconex/MSE]</vt:lpstr>
      <vt:lpstr>FVTX Read-out Chips (FPHX) [FNAL]</vt:lpstr>
      <vt:lpstr>Slide 18</vt:lpstr>
      <vt:lpstr>FVTX Disk [LBNL]</vt:lpstr>
      <vt:lpstr>FVTX Tests</vt:lpstr>
      <vt:lpstr>FVTX Cages [LBNL]</vt:lpstr>
      <vt:lpstr>Slide 22</vt:lpstr>
    </vt:vector>
  </TitlesOfParts>
  <Company>Los Alamos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  P-25</dc:creator>
  <cp:lastModifiedBy>Douglas Fields</cp:lastModifiedBy>
  <cp:revision>599</cp:revision>
  <cp:lastPrinted>2010-02-02T16:36:12Z</cp:lastPrinted>
  <dcterms:created xsi:type="dcterms:W3CDTF">2007-10-22T20:46:35Z</dcterms:created>
  <dcterms:modified xsi:type="dcterms:W3CDTF">2011-02-11T23:50:27Z</dcterms:modified>
</cp:coreProperties>
</file>