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58" r:id="rId5"/>
    <p:sldId id="274" r:id="rId6"/>
    <p:sldId id="280" r:id="rId7"/>
    <p:sldId id="263" r:id="rId8"/>
    <p:sldId id="259" r:id="rId9"/>
    <p:sldId id="271" r:id="rId10"/>
    <p:sldId id="264" r:id="rId11"/>
    <p:sldId id="266" r:id="rId12"/>
    <p:sldId id="281" r:id="rId13"/>
    <p:sldId id="269" r:id="rId14"/>
    <p:sldId id="282" r:id="rId15"/>
    <p:sldId id="268" r:id="rId16"/>
    <p:sldId id="275" r:id="rId17"/>
    <p:sldId id="276" r:id="rId18"/>
    <p:sldId id="267" r:id="rId19"/>
    <p:sldId id="283" r:id="rId20"/>
    <p:sldId id="265" r:id="rId21"/>
  </p:sldIdLst>
  <p:sldSz cx="9144000" cy="6858000" type="screen4x3"/>
  <p:notesSz cx="6858000" cy="9144000"/>
  <p:embeddedFontLst>
    <p:embeddedFont>
      <p:font typeface="Comic Sans MS" pitchFamily="66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0" autoAdjust="0"/>
    <p:restoredTop sz="86450" autoAdjust="0"/>
  </p:normalViewPr>
  <p:slideViewPr>
    <p:cSldViewPr>
      <p:cViewPr varScale="1">
        <p:scale>
          <a:sx n="84" d="100"/>
          <a:sy n="84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2221-0579-4D2E-A332-134B262DBC01}" type="datetimeFigureOut">
              <a:rPr lang="en-US" smtClean="0"/>
              <a:pPr/>
              <a:t>4/8/2008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1357-4711-4027-BF1C-D72565B61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Douglas Fields for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4/9/2008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1828800" cy="3651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Douglas Fields for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302411AF-FB4D-4025-943A-4498339A6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4/9/2008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Douglas Fields for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fld id="{302411AF-FB4D-4025-943A-4498339A69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anda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19400" y="6229649"/>
            <a:ext cx="533400" cy="628352"/>
          </a:xfrm>
          <a:prstGeom prst="rect">
            <a:avLst/>
          </a:prstGeom>
        </p:spPr>
      </p:pic>
      <p:pic>
        <p:nvPicPr>
          <p:cNvPr id="10" name="Picture 9" descr="logo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31871" y="6213817"/>
            <a:ext cx="1059329" cy="4155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5200" y="65532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 2008, London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Transverse Spin Physics at PHENIX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Douglas Fields</a:t>
            </a:r>
          </a:p>
          <a:p>
            <a:r>
              <a:rPr lang="en-US" dirty="0" smtClean="0"/>
              <a:t>(University of New Mexico)</a:t>
            </a:r>
          </a:p>
          <a:p>
            <a:r>
              <a:rPr lang="en-US" dirty="0" smtClean="0"/>
              <a:t>For the PHENIX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N_resu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733800"/>
            <a:ext cx="4964113" cy="24465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Hadrons (Central)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800" dirty="0" smtClean="0">
                <a:cs typeface="ＭＳ Ｐゴシック"/>
              </a:rPr>
              <a:t>A</a:t>
            </a:r>
            <a:r>
              <a:rPr lang="en-US" altLang="ja-JP" sz="2800" baseline="-25000" dirty="0" smtClean="0">
                <a:cs typeface="ＭＳ Ｐゴシック"/>
              </a:rPr>
              <a:t>N</a:t>
            </a:r>
            <a:r>
              <a:rPr lang="en-US" altLang="ja-JP" sz="2800" dirty="0" smtClean="0">
                <a:cs typeface="ＭＳ Ｐゴシック"/>
              </a:rPr>
              <a:t> is 0 within 1% </a:t>
            </a:r>
            <a:r>
              <a:rPr lang="en-US" altLang="ja-JP" sz="2800" dirty="0" smtClean="0">
                <a:cs typeface="ＭＳ Ｐゴシック"/>
                <a:sym typeface="Wingdings" pitchFamily="2" charset="2"/>
              </a:rPr>
              <a:t> interesting contrast with forward </a:t>
            </a:r>
            <a:r>
              <a:rPr lang="en-US" altLang="ja-JP" sz="2800" dirty="0" smtClean="0">
                <a:cs typeface="ＭＳ Ｐゴシック"/>
                <a:sym typeface="Symbol"/>
              </a:rPr>
              <a:t></a:t>
            </a:r>
            <a:endParaRPr lang="en-US" altLang="ja-JP" sz="2800" dirty="0" smtClean="0">
              <a:cs typeface="ＭＳ Ｐゴシック"/>
              <a:sym typeface="Wingdings" pitchFamily="2" charset="2"/>
            </a:endParaRPr>
          </a:p>
          <a:p>
            <a:r>
              <a:rPr kumimoji="1" lang="en-US" altLang="ja-JP" sz="2800" dirty="0" smtClean="0">
                <a:cs typeface="ＭＳ Ｐゴシック"/>
              </a:rPr>
              <a:t>May provide information on gluon-</a:t>
            </a:r>
            <a:r>
              <a:rPr kumimoji="1" lang="en-US" altLang="ja-JP" sz="2800" dirty="0" err="1" smtClean="0">
                <a:cs typeface="ＭＳ Ｐゴシック"/>
              </a:rPr>
              <a:t>Sivers</a:t>
            </a:r>
            <a:r>
              <a:rPr kumimoji="1" lang="en-US" altLang="ja-JP" sz="2800" dirty="0" smtClean="0">
                <a:cs typeface="ＭＳ Ｐゴシック"/>
              </a:rPr>
              <a:t> </a:t>
            </a:r>
            <a:r>
              <a:rPr kumimoji="1" lang="en-US" altLang="ja-JP" sz="2800" dirty="0" smtClean="0">
                <a:cs typeface="ＭＳ Ｐゴシック"/>
              </a:rPr>
              <a:t>effect.</a:t>
            </a:r>
            <a:endParaRPr kumimoji="1" lang="en-US" altLang="ja-JP" sz="2800" dirty="0" smtClean="0">
              <a:cs typeface="ＭＳ Ｐゴシック"/>
            </a:endParaRPr>
          </a:p>
          <a:p>
            <a:r>
              <a:rPr kumimoji="1" lang="en-US" altLang="ja-JP" sz="2800" dirty="0" smtClean="0">
                <a:cs typeface="ＭＳ Ｐゴシック"/>
              </a:rPr>
              <a:t> </a:t>
            </a:r>
            <a:r>
              <a:rPr kumimoji="1" lang="en-US" altLang="ja-JP" sz="2800" dirty="0" err="1" smtClean="0">
                <a:cs typeface="ＭＳ Ｐゴシック"/>
              </a:rPr>
              <a:t>gg</a:t>
            </a:r>
            <a:r>
              <a:rPr kumimoji="1" lang="en-US" altLang="ja-JP" sz="2800" dirty="0" smtClean="0">
                <a:cs typeface="ＭＳ Ｐゴシック"/>
              </a:rPr>
              <a:t> and </a:t>
            </a:r>
            <a:r>
              <a:rPr kumimoji="1" lang="en-US" altLang="ja-JP" sz="2800" dirty="0" err="1" smtClean="0">
                <a:cs typeface="ＭＳ Ｐゴシック"/>
              </a:rPr>
              <a:t>qg</a:t>
            </a:r>
            <a:r>
              <a:rPr kumimoji="1" lang="en-US" altLang="ja-JP" sz="2800" dirty="0" smtClean="0">
                <a:cs typeface="ＭＳ Ｐゴシック"/>
              </a:rPr>
              <a:t> processes are </a:t>
            </a:r>
            <a:r>
              <a:rPr kumimoji="1" lang="en-US" altLang="ja-JP" sz="2800" dirty="0" smtClean="0">
                <a:cs typeface="ＭＳ Ｐゴシック"/>
              </a:rPr>
              <a:t>dominant.</a:t>
            </a:r>
            <a:endParaRPr kumimoji="1" lang="en-US" altLang="ja-JP" sz="2800" dirty="0" smtClean="0">
              <a:cs typeface="ＭＳ Ｐゴシック"/>
            </a:endParaRPr>
          </a:p>
          <a:p>
            <a:r>
              <a:rPr kumimoji="1" lang="en-US" altLang="ja-JP" sz="2800" dirty="0" smtClean="0">
                <a:cs typeface="ＭＳ Ｐゴシック"/>
              </a:rPr>
              <a:t> </a:t>
            </a:r>
            <a:r>
              <a:rPr kumimoji="1" lang="en-US" altLang="ja-JP" sz="2800" dirty="0" err="1" smtClean="0">
                <a:cs typeface="ＭＳ Ｐゴシック"/>
              </a:rPr>
              <a:t>Transversity</a:t>
            </a:r>
            <a:r>
              <a:rPr kumimoji="1" lang="en-US" altLang="ja-JP" sz="2800" dirty="0" smtClean="0">
                <a:cs typeface="ＭＳ Ｐゴシック"/>
              </a:rPr>
              <a:t> effect is </a:t>
            </a:r>
            <a:r>
              <a:rPr kumimoji="1" lang="en-US" altLang="ja-JP" sz="2800" dirty="0" smtClean="0">
                <a:cs typeface="ＭＳ Ｐゴシック"/>
              </a:rPr>
              <a:t>suppressed.</a:t>
            </a:r>
            <a:endParaRPr kumimoji="1" lang="en-US" altLang="ja-JP" sz="2800" dirty="0" smtClean="0">
              <a:cs typeface="ＭＳ Ｐゴシック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0" y="1219200"/>
            <a:ext cx="2743200" cy="2590800"/>
            <a:chOff x="5743575" y="2667000"/>
            <a:chExt cx="3400425" cy="3194050"/>
          </a:xfrm>
        </p:grpSpPr>
        <p:pic>
          <p:nvPicPr>
            <p:cNvPr id="8" name="Picture 2" descr="ANn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3575" y="2667000"/>
              <a:ext cx="3400425" cy="319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553200" y="3048000"/>
              <a:ext cx="914400" cy="2476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l-GR" sz="1000" b="1" dirty="0">
                  <a:latin typeface="Arial" charset="0"/>
                  <a:cs typeface="Arial" charset="0"/>
                </a:rPr>
                <a:t>π</a:t>
              </a:r>
              <a:r>
                <a:rPr lang="en-US" sz="1000" b="1" baseline="30000" dirty="0">
                  <a:latin typeface="Arial" charset="0"/>
                  <a:cs typeface="Arial" charset="0"/>
                </a:rPr>
                <a:t>0</a:t>
              </a:r>
              <a:r>
                <a:rPr lang="en-US" sz="1000" b="1" dirty="0">
                  <a:latin typeface="Arial" charset="0"/>
                  <a:cs typeface="Arial" charset="0"/>
                </a:rPr>
                <a:t> (2001/02)</a:t>
              </a:r>
              <a:endParaRPr lang="el-G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 (MPC)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741009" y="1219200"/>
            <a:ext cx="4059429" cy="3262313"/>
            <a:chOff x="2099" y="-593"/>
            <a:chExt cx="4272" cy="310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099" y="-593"/>
              <a:ext cx="4272" cy="3106"/>
              <a:chOff x="2099" y="-593"/>
              <a:chExt cx="4272" cy="310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2099" y="-593"/>
                <a:ext cx="4272" cy="3106"/>
                <a:chOff x="2099" y="-593"/>
                <a:chExt cx="4272" cy="3106"/>
              </a:xfrm>
            </p:grpSpPr>
            <p:pic>
              <p:nvPicPr>
                <p:cNvPr id="15" name="Picture 7" descr="final_an_x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099" y="-593"/>
                  <a:ext cx="4272" cy="31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9" descr="logo_2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09" y="1874"/>
                  <a:ext cx="582" cy="2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2821" y="132"/>
                <a:ext cx="104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 eaLnBrk="1" hangingPunct="1"/>
                <a:r>
                  <a:rPr lang="en-US" sz="1400" b="1" dirty="0">
                    <a:latin typeface="Arial" charset="0"/>
                    <a:ea typeface="SimSun" pitchFamily="2" charset="-122"/>
                  </a:rPr>
                  <a:t>3.0&lt;</a:t>
                </a:r>
                <a:r>
                  <a:rPr lang="en-US" sz="1400" b="1" dirty="0">
                    <a:latin typeface="Arial" charset="0"/>
                    <a:ea typeface="SimSun" pitchFamily="2" charset="-122"/>
                    <a:sym typeface="Symbol" pitchFamily="18" charset="2"/>
                  </a:rPr>
                  <a:t></a:t>
                </a:r>
                <a:r>
                  <a:rPr lang="en-US" sz="1400" b="1" dirty="0">
                    <a:latin typeface="Arial" charset="0"/>
                    <a:ea typeface="SimSun" pitchFamily="2" charset="-122"/>
                  </a:rPr>
                  <a:t>&lt;4.0</a:t>
                </a:r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623" y="-593"/>
              <a:ext cx="2564" cy="2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 eaLnBrk="1" hangingPunct="1"/>
              <a:r>
                <a:rPr lang="en-US" sz="1400" b="1" dirty="0">
                  <a:latin typeface="Arial" charset="0"/>
                  <a:ea typeface="SimSun" pitchFamily="2" charset="-122"/>
                </a:rPr>
                <a:t>p</a:t>
              </a:r>
              <a:r>
                <a:rPr lang="en-US" sz="1400" b="1" baseline="30000" dirty="0">
                  <a:latin typeface="Arial" charset="0"/>
                  <a:ea typeface="SimSun" pitchFamily="2" charset="-122"/>
                  <a:sym typeface="Symbol" pitchFamily="18" charset="2"/>
                </a:rPr>
                <a:t></a:t>
              </a:r>
              <a:r>
                <a:rPr lang="en-US" sz="1400" b="1" dirty="0">
                  <a:latin typeface="Arial" charset="0"/>
                  <a:ea typeface="SimSun" pitchFamily="2" charset="-122"/>
                </a:rPr>
                <a:t>+p</a:t>
              </a:r>
              <a:r>
                <a:rPr lang="en-US" sz="1400" b="1" dirty="0">
                  <a:latin typeface="Arial" charset="0"/>
                  <a:ea typeface="SimSun" pitchFamily="2" charset="-122"/>
                  <a:sym typeface="Symbol" pitchFamily="18" charset="2"/>
                </a:rPr>
                <a:t></a:t>
              </a:r>
              <a:r>
                <a:rPr lang="en-US" sz="1400" b="1" baseline="30000" dirty="0">
                  <a:latin typeface="Arial" charset="0"/>
                  <a:ea typeface="SimSun" pitchFamily="2" charset="-122"/>
                  <a:sym typeface="Symbol" pitchFamily="18" charset="2"/>
                </a:rPr>
                <a:t>0</a:t>
              </a:r>
              <a:r>
                <a:rPr lang="en-US" sz="1400" b="1" dirty="0">
                  <a:latin typeface="Arial" charset="0"/>
                  <a:ea typeface="SimSun" pitchFamily="2" charset="-122"/>
                  <a:sym typeface="Symbol" pitchFamily="18" charset="2"/>
                </a:rPr>
                <a:t>+X</a:t>
              </a:r>
              <a:r>
                <a:rPr lang="en-US" sz="1400" b="1" dirty="0">
                  <a:latin typeface="Arial" charset="0"/>
                  <a:ea typeface="SimSun" pitchFamily="2" charset="-122"/>
                </a:rPr>
                <a:t> at </a:t>
              </a:r>
              <a:r>
                <a:rPr lang="en-US" sz="1400" b="1" dirty="0">
                  <a:latin typeface="Arial" charset="0"/>
                  <a:ea typeface="SimSun" pitchFamily="2" charset="-122"/>
                  <a:sym typeface="Symbol" pitchFamily="18" charset="2"/>
                </a:rPr>
                <a:t>s=62.4 GeV</a:t>
              </a:r>
              <a:endParaRPr lang="en-US" sz="1400" b="1" baseline="30000" dirty="0">
                <a:latin typeface="Arial" charset="0"/>
                <a:ea typeface="SimSun" pitchFamily="2" charset="-122"/>
                <a:sym typeface="Symbol" pitchFamily="18" charset="2"/>
              </a:endParaRPr>
            </a:p>
          </p:txBody>
        </p:sp>
      </p:grpSp>
      <p:pic>
        <p:nvPicPr>
          <p:cNvPr id="22" name="Picture 19" descr="fwd_process_contrib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57800" y="4267200"/>
            <a:ext cx="2159000" cy="1778000"/>
          </a:xfrm>
          <a:prstGeom prst="rect">
            <a:avLst/>
          </a:prstGeom>
          <a:noFill/>
          <a:ln/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467600" y="4724400"/>
            <a:ext cx="1524000" cy="95410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140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process contribution to </a:t>
            </a:r>
            <a:r>
              <a:rPr lang="en-US" sz="1400">
                <a:solidFill>
                  <a:srgbClr val="006600"/>
                </a:solidFill>
                <a:latin typeface="Arial" charset="0"/>
                <a:ea typeface="SimSun" pitchFamily="2" charset="-122"/>
                <a:sym typeface="Symbol" pitchFamily="18" charset="2"/>
              </a:rPr>
              <a:t></a:t>
            </a:r>
            <a:r>
              <a:rPr lang="en-US" sz="1400" baseline="30000">
                <a:solidFill>
                  <a:srgbClr val="006600"/>
                </a:solidFill>
                <a:latin typeface="Arial" charset="0"/>
                <a:ea typeface="SimSun" pitchFamily="2" charset="-122"/>
                <a:sym typeface="Symbol" pitchFamily="18" charset="2"/>
              </a:rPr>
              <a:t>0</a:t>
            </a:r>
            <a:r>
              <a:rPr lang="en-US" sz="1400">
                <a:solidFill>
                  <a:srgbClr val="006600"/>
                </a:solidFill>
                <a:latin typeface="Arial" charset="0"/>
                <a:ea typeface="SimSun" pitchFamily="2" charset="-122"/>
                <a:sym typeface="Symbol" pitchFamily="18" charset="2"/>
              </a:rPr>
              <a:t>, =3.3, s=200 GeV</a:t>
            </a:r>
            <a:r>
              <a:rPr lang="en-US" sz="1400">
                <a:latin typeface="Arial" charset="0"/>
                <a:ea typeface="SimSun" pitchFamily="2" charset="-122"/>
                <a:sym typeface="Symbol" pitchFamily="18" charset="2"/>
              </a:rPr>
              <a:t> 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467600" y="5715000"/>
            <a:ext cx="154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 eaLnBrk="1" hangingPunct="1"/>
            <a:r>
              <a:rPr lang="en-US" sz="1200" dirty="0">
                <a:latin typeface="Arial" charset="0"/>
                <a:ea typeface="SimSun" pitchFamily="2" charset="-122"/>
              </a:rPr>
              <a:t>PLB </a:t>
            </a:r>
            <a:r>
              <a:rPr lang="en-US" sz="1200" b="1" dirty="0">
                <a:latin typeface="Arial" charset="0"/>
                <a:ea typeface="SimSun" pitchFamily="2" charset="-122"/>
              </a:rPr>
              <a:t>603</a:t>
            </a:r>
            <a:r>
              <a:rPr lang="en-US" sz="1200" dirty="0">
                <a:latin typeface="Arial" charset="0"/>
                <a:ea typeface="SimSun" pitchFamily="2" charset="-122"/>
              </a:rPr>
              <a:t>,173 (2004)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SimSun" charset="-122"/>
              </a:rPr>
              <a:t>Asymmetry seen in positive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dirty="0" smtClean="0">
                <a:ea typeface="SimSun" charset="-122"/>
              </a:rPr>
              <a:t>, but not in negative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baseline="-25000" dirty="0" smtClean="0">
                <a:ea typeface="SimSun" charset="-122"/>
              </a:rPr>
              <a:t>.</a:t>
            </a:r>
            <a:endParaRPr lang="en-US" sz="2400" dirty="0" smtClean="0">
              <a:ea typeface="SimSun" charset="-122"/>
            </a:endParaRPr>
          </a:p>
          <a:p>
            <a:r>
              <a:rPr lang="en-US" sz="2400" dirty="0" smtClean="0">
                <a:ea typeface="SimSun" charset="-122"/>
              </a:rPr>
              <a:t>Large asymmetries at forward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baseline="-25000" dirty="0" smtClean="0">
                <a:ea typeface="SimSun" charset="-122"/>
              </a:rPr>
              <a:t>  </a:t>
            </a:r>
            <a:r>
              <a:rPr lang="en-US" sz="2400" dirty="0" smtClean="0">
                <a:ea typeface="SimSun" charset="-122"/>
              </a:rPr>
              <a:t> </a:t>
            </a:r>
            <a:r>
              <a:rPr lang="en-US" sz="2400" dirty="0" smtClean="0">
                <a:ea typeface="SimSun" charset="-122"/>
                <a:sym typeface="Wingdings" pitchFamily="2" charset="2"/>
              </a:rPr>
              <a:t></a:t>
            </a:r>
            <a:r>
              <a:rPr lang="en-US" sz="2400" dirty="0" smtClean="0">
                <a:ea typeface="SimSun" charset="-122"/>
              </a:rPr>
              <a:t> Valence quark effect</a:t>
            </a:r>
            <a:r>
              <a:rPr lang="en-US" sz="2400" dirty="0" smtClean="0">
                <a:ea typeface="SimSun" charset="-122"/>
              </a:rPr>
              <a:t>?</a:t>
            </a:r>
            <a:endParaRPr lang="en-US" sz="2400" dirty="0" smtClean="0"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 (MPC)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SimSun" charset="-122"/>
              </a:rPr>
              <a:t>Asymmetry seen in positive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dirty="0" smtClean="0">
                <a:ea typeface="SimSun" charset="-122"/>
              </a:rPr>
              <a:t>, but not in negative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baseline="-25000" dirty="0" smtClean="0">
                <a:ea typeface="SimSun" charset="-122"/>
              </a:rPr>
              <a:t>.</a:t>
            </a:r>
            <a:endParaRPr lang="en-US" sz="2400" dirty="0" smtClean="0">
              <a:ea typeface="SimSun" charset="-122"/>
            </a:endParaRPr>
          </a:p>
          <a:p>
            <a:r>
              <a:rPr lang="en-US" sz="2400" dirty="0" smtClean="0">
                <a:ea typeface="SimSun" charset="-122"/>
              </a:rPr>
              <a:t>Large asymmetries at forward </a:t>
            </a:r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baseline="-25000" dirty="0" smtClean="0">
                <a:ea typeface="SimSun" charset="-122"/>
              </a:rPr>
              <a:t>  </a:t>
            </a:r>
            <a:r>
              <a:rPr lang="en-US" sz="2400" dirty="0" smtClean="0">
                <a:ea typeface="SimSun" charset="-122"/>
              </a:rPr>
              <a:t> </a:t>
            </a:r>
            <a:r>
              <a:rPr lang="en-US" sz="2400" dirty="0" smtClean="0">
                <a:ea typeface="SimSun" charset="-122"/>
                <a:sym typeface="Wingdings" pitchFamily="2" charset="2"/>
              </a:rPr>
              <a:t></a:t>
            </a:r>
            <a:r>
              <a:rPr lang="en-US" sz="2400" dirty="0" smtClean="0">
                <a:ea typeface="SimSun" charset="-122"/>
              </a:rPr>
              <a:t> Valence quark effect?</a:t>
            </a:r>
          </a:p>
          <a:p>
            <a:r>
              <a:rPr lang="en-US" sz="2400" dirty="0" err="1" smtClean="0">
                <a:ea typeface="SimSun" charset="-122"/>
              </a:rPr>
              <a:t>x</a:t>
            </a:r>
            <a:r>
              <a:rPr lang="en-US" sz="2400" baseline="-25000" dirty="0" err="1" smtClean="0">
                <a:ea typeface="SimSun" charset="-122"/>
              </a:rPr>
              <a:t>F</a:t>
            </a:r>
            <a:r>
              <a:rPr lang="en-US" sz="2400" dirty="0" smtClean="0">
                <a:ea typeface="SimSun" charset="-122"/>
              </a:rPr>
              <a:t>, </a:t>
            </a:r>
            <a:r>
              <a:rPr lang="en-US" sz="2400" dirty="0" err="1" smtClean="0">
                <a:ea typeface="SimSun" charset="-122"/>
              </a:rPr>
              <a:t>p</a:t>
            </a:r>
            <a:r>
              <a:rPr lang="en-US" sz="2400" baseline="-25000" dirty="0" err="1" smtClean="0">
                <a:ea typeface="SimSun" charset="-122"/>
              </a:rPr>
              <a:t>T</a:t>
            </a:r>
            <a:r>
              <a:rPr lang="en-US" sz="2400" dirty="0" smtClean="0">
                <a:ea typeface="SimSun" charset="-122"/>
              </a:rPr>
              <a:t>, </a:t>
            </a:r>
            <a:r>
              <a:rPr lang="en-US" sz="2400" dirty="0" smtClean="0">
                <a:ea typeface="SimSun" charset="-122"/>
                <a:sym typeface="Symbol" pitchFamily="18" charset="2"/>
              </a:rPr>
              <a:t>s</a:t>
            </a:r>
            <a:r>
              <a:rPr lang="en-US" sz="2400" dirty="0" smtClean="0">
                <a:ea typeface="SimSun" charset="-122"/>
              </a:rPr>
              <a:t>, and </a:t>
            </a:r>
            <a:r>
              <a:rPr lang="en-US" sz="2400" dirty="0" smtClean="0">
                <a:ea typeface="SimSun" charset="-122"/>
                <a:sym typeface="Symbol" pitchFamily="18" charset="2"/>
              </a:rPr>
              <a:t></a:t>
            </a:r>
            <a:r>
              <a:rPr lang="en-US" sz="2400" dirty="0" smtClean="0">
                <a:ea typeface="SimSun" charset="-122"/>
              </a:rPr>
              <a:t> dependence provide quantitative tests for theories.</a:t>
            </a:r>
          </a:p>
          <a:p>
            <a:r>
              <a:rPr lang="en-US" sz="2400" dirty="0" smtClean="0">
                <a:ea typeface="SimSun" charset="-122"/>
              </a:rPr>
              <a:t>4 days of data!</a:t>
            </a:r>
            <a:endParaRPr lang="en-US" sz="2400" dirty="0">
              <a:ea typeface="SimSun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648200" y="1295400"/>
            <a:ext cx="4044950" cy="3240088"/>
            <a:chOff x="816" y="646"/>
            <a:chExt cx="4261" cy="3098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816" y="646"/>
              <a:ext cx="4261" cy="3098"/>
              <a:chOff x="816" y="1414"/>
              <a:chExt cx="4261" cy="3098"/>
            </a:xfrm>
          </p:grpSpPr>
          <p:pic>
            <p:nvPicPr>
              <p:cNvPr id="20" name="Picture 15" descr="final_an_xf_etabi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" y="1414"/>
                <a:ext cx="4261" cy="3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6" descr="logo_2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2" y="3936"/>
                <a:ext cx="582" cy="234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110" y="729"/>
              <a:ext cx="2723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 eaLnBrk="1" hangingPunct="1"/>
              <a:r>
                <a:rPr lang="en-US" sz="1400" b="1">
                  <a:latin typeface="Arial" charset="0"/>
                  <a:ea typeface="SimSun" pitchFamily="2" charset="-122"/>
                </a:rPr>
                <a:t>   p</a:t>
              </a:r>
              <a:r>
                <a:rPr lang="en-US" sz="1400" b="1" baseline="30000">
                  <a:latin typeface="Arial" charset="0"/>
                  <a:ea typeface="SimSun" pitchFamily="2" charset="-122"/>
                  <a:sym typeface="Symbol" pitchFamily="18" charset="2"/>
                </a:rPr>
                <a:t></a:t>
              </a:r>
              <a:r>
                <a:rPr lang="en-US" sz="1400" b="1">
                  <a:latin typeface="Arial" charset="0"/>
                  <a:ea typeface="SimSun" pitchFamily="2" charset="-122"/>
                </a:rPr>
                <a:t>+p</a:t>
              </a:r>
              <a:r>
                <a:rPr lang="en-US" sz="1400" b="1">
                  <a:latin typeface="Arial" charset="0"/>
                  <a:ea typeface="SimSun" pitchFamily="2" charset="-122"/>
                  <a:sym typeface="Symbol" pitchFamily="18" charset="2"/>
                </a:rPr>
                <a:t></a:t>
              </a:r>
              <a:r>
                <a:rPr lang="en-US" sz="1400" b="1" baseline="30000">
                  <a:latin typeface="Arial" charset="0"/>
                  <a:ea typeface="SimSun" pitchFamily="2" charset="-122"/>
                  <a:sym typeface="Symbol" pitchFamily="18" charset="2"/>
                </a:rPr>
                <a:t>0</a:t>
              </a:r>
              <a:r>
                <a:rPr lang="en-US" sz="1400" b="1">
                  <a:latin typeface="Arial" charset="0"/>
                  <a:ea typeface="SimSun" pitchFamily="2" charset="-122"/>
                  <a:sym typeface="Symbol" pitchFamily="18" charset="2"/>
                </a:rPr>
                <a:t>+X</a:t>
              </a:r>
              <a:r>
                <a:rPr lang="en-US" sz="1400" b="1">
                  <a:latin typeface="Arial" charset="0"/>
                  <a:ea typeface="SimSun" pitchFamily="2" charset="-122"/>
                </a:rPr>
                <a:t> at </a:t>
              </a:r>
              <a:r>
                <a:rPr lang="en-US" sz="1400" b="1">
                  <a:latin typeface="Arial" charset="0"/>
                  <a:ea typeface="SimSun" pitchFamily="2" charset="-122"/>
                  <a:sym typeface="Symbol" pitchFamily="18" charset="2"/>
                </a:rPr>
                <a:t>s=62.4 GeV</a:t>
              </a:r>
              <a:endParaRPr lang="en-US" sz="1400" b="1" baseline="30000">
                <a:latin typeface="Arial" charset="0"/>
                <a:ea typeface="SimSun" pitchFamily="2" charset="-122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J/</a:t>
            </a:r>
            <a:r>
              <a:rPr lang="el-GR" dirty="0" smtClean="0"/>
              <a:t>Ψ</a:t>
            </a:r>
            <a:r>
              <a:rPr lang="en-US" dirty="0" smtClean="0"/>
              <a:t> (Muon Arms)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 marL="381000" lvl="0" indent="-381000">
              <a:spcBef>
                <a:spcPct val="0"/>
              </a:spcBef>
              <a:defRPr/>
            </a:pPr>
            <a:r>
              <a:rPr lang="en-US" sz="2200" dirty="0" smtClean="0"/>
              <a:t>Sensitive to gluon </a:t>
            </a:r>
            <a:r>
              <a:rPr lang="en-US" sz="2200" dirty="0" err="1" smtClean="0"/>
              <a:t>Sivers</a:t>
            </a:r>
            <a:r>
              <a:rPr lang="en-US" sz="2200" dirty="0" smtClean="0"/>
              <a:t> </a:t>
            </a:r>
            <a:r>
              <a:rPr lang="en-US" sz="2200" dirty="0" smtClean="0"/>
              <a:t>function.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4" descr="AN_x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19200"/>
            <a:ext cx="55626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J/</a:t>
            </a:r>
            <a:r>
              <a:rPr lang="el-GR" dirty="0" smtClean="0"/>
              <a:t>Ψ</a:t>
            </a:r>
            <a:r>
              <a:rPr lang="en-US" dirty="0" smtClean="0"/>
              <a:t> (Muon Arms)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381000" lvl="0" indent="-381000">
              <a:spcBef>
                <a:spcPct val="0"/>
              </a:spcBef>
              <a:defRPr/>
            </a:pPr>
            <a:r>
              <a:rPr lang="en-US" sz="2200" dirty="0" smtClean="0"/>
              <a:t>Sensitive to gluon </a:t>
            </a:r>
            <a:r>
              <a:rPr lang="en-US" sz="2200" dirty="0" err="1" smtClean="0"/>
              <a:t>Sivers</a:t>
            </a:r>
            <a:r>
              <a:rPr lang="en-US" sz="2200" dirty="0" smtClean="0"/>
              <a:t> </a:t>
            </a:r>
            <a:r>
              <a:rPr lang="en-US" sz="2200" dirty="0" smtClean="0"/>
              <a:t>function.</a:t>
            </a:r>
            <a:endParaRPr lang="en-US" sz="2200" dirty="0" smtClean="0"/>
          </a:p>
          <a:p>
            <a:pPr marL="381000" lvl="0" indent="-381000">
              <a:spcBef>
                <a:spcPct val="0"/>
              </a:spcBef>
              <a:defRPr/>
            </a:pPr>
            <a:r>
              <a:rPr lang="en-US" sz="2200" dirty="0" smtClean="0"/>
              <a:t>Open charm theory prediction available from </a:t>
            </a:r>
            <a:r>
              <a:rPr lang="en-US" sz="2200" dirty="0" err="1" smtClean="0"/>
              <a:t>Anselmino</a:t>
            </a:r>
            <a:r>
              <a:rPr lang="en-US" sz="2200" dirty="0" smtClean="0"/>
              <a:t> et al., but…</a:t>
            </a:r>
          </a:p>
          <a:p>
            <a:pPr marL="381000" lvl="0" indent="-381000">
              <a:spcBef>
                <a:spcPct val="0"/>
              </a:spcBef>
              <a:defRPr/>
            </a:pPr>
            <a:r>
              <a:rPr lang="en-US" sz="2200" dirty="0" smtClean="0"/>
              <a:t>J/</a:t>
            </a:r>
            <a:r>
              <a:rPr lang="en-US" sz="2200" dirty="0" smtClean="0">
                <a:latin typeface="Symbol" pitchFamily="18" charset="2"/>
              </a:rPr>
              <a:t>y </a:t>
            </a:r>
            <a:r>
              <a:rPr lang="en-US" sz="2200" dirty="0" smtClean="0"/>
              <a:t>production mechanism affects asymmetry  (Feng Yuan, arXiv:0801.4357v1)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267200" y="1752600"/>
            <a:ext cx="4572000" cy="3733800"/>
            <a:chOff x="3408" y="1152"/>
            <a:chExt cx="2208" cy="1787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152"/>
              <a:ext cx="2208" cy="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648" y="227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Neutrons (ZDC)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Forward neutron asymmetry is used to determine our polarization direction, but also is interesting physics.</a:t>
            </a:r>
          </a:p>
          <a:p>
            <a:r>
              <a:rPr lang="en-US" dirty="0" smtClean="0"/>
              <a:t>Have examined the </a:t>
            </a:r>
            <a:r>
              <a:rPr lang="en-US" dirty="0" err="1" smtClean="0"/>
              <a:t>xF</a:t>
            </a:r>
            <a:r>
              <a:rPr lang="en-US" dirty="0" smtClean="0"/>
              <a:t> dependence of the asymmetry and the cross-section.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648200" y="3200400"/>
            <a:ext cx="4343400" cy="3048000"/>
            <a:chOff x="867" y="1296"/>
            <a:chExt cx="4365" cy="295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" y="1296"/>
              <a:ext cx="4365" cy="2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8" y="2670"/>
              <a:ext cx="70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28282"/>
            <a:ext cx="4114800" cy="29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3054350" y="1905000"/>
            <a:ext cx="5762625" cy="1630363"/>
            <a:chOff x="1924" y="1200"/>
            <a:chExt cx="3630" cy="1027"/>
          </a:xfrm>
        </p:grpSpPr>
        <p:grpSp>
          <p:nvGrpSpPr>
            <p:cNvPr id="42" name="Group 33"/>
            <p:cNvGrpSpPr>
              <a:grpSpLocks/>
            </p:cNvGrpSpPr>
            <p:nvPr/>
          </p:nvGrpSpPr>
          <p:grpSpPr bwMode="auto">
            <a:xfrm>
              <a:off x="4128" y="1392"/>
              <a:ext cx="1426" cy="577"/>
              <a:chOff x="4128" y="1392"/>
              <a:chExt cx="1426" cy="577"/>
            </a:xfrm>
          </p:grpSpPr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4128" y="1392"/>
                <a:ext cx="1426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Peripheral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dirty="0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Larger     </a:t>
                </a: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4800" y="1632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1924" y="1200"/>
              <a:ext cx="2204" cy="1027"/>
              <a:chOff x="1924" y="1200"/>
              <a:chExt cx="2204" cy="1027"/>
            </a:xfrm>
          </p:grpSpPr>
          <p:grpSp>
            <p:nvGrpSpPr>
              <p:cNvPr id="44" name="Group 37"/>
              <p:cNvGrpSpPr>
                <a:grpSpLocks/>
              </p:cNvGrpSpPr>
              <p:nvPr/>
            </p:nvGrpSpPr>
            <p:grpSpPr bwMode="auto">
              <a:xfrm>
                <a:off x="2303" y="1377"/>
                <a:ext cx="1393" cy="731"/>
                <a:chOff x="2303" y="1377"/>
                <a:chExt cx="1393" cy="731"/>
              </a:xfrm>
            </p:grpSpPr>
            <p:sp>
              <p:nvSpPr>
                <p:cNvPr id="48" name="Oval 38"/>
                <p:cNvSpPr>
                  <a:spLocks noChangeArrowheads="1"/>
                </p:cNvSpPr>
                <p:nvPr/>
              </p:nvSpPr>
              <p:spPr bwMode="auto">
                <a:xfrm>
                  <a:off x="244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94000"/>
                  </a:srgbClr>
                </a:solidFill>
                <a:ln w="9398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39"/>
                <p:cNvSpPr>
                  <a:spLocks noChangeArrowheads="1"/>
                </p:cNvSpPr>
                <p:nvPr/>
              </p:nvSpPr>
              <p:spPr bwMode="auto">
                <a:xfrm>
                  <a:off x="292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67000"/>
                  </a:srgbClr>
                </a:solidFill>
                <a:ln w="9398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40"/>
                <p:cNvGrpSpPr>
                  <a:grpSpLocks/>
                </p:cNvGrpSpPr>
                <p:nvPr/>
              </p:nvGrpSpPr>
              <p:grpSpPr bwMode="auto">
                <a:xfrm>
                  <a:off x="2600" y="1508"/>
                  <a:ext cx="384" cy="432"/>
                  <a:chOff x="2600" y="1508"/>
                  <a:chExt cx="384" cy="432"/>
                </a:xfrm>
              </p:grpSpPr>
              <p:sp>
                <p:nvSpPr>
                  <p:cNvPr id="58" name="AutoShape 41"/>
                  <p:cNvSpPr>
                    <a:spLocks noChangeArrowheads="1"/>
                  </p:cNvSpPr>
                  <p:nvPr/>
                </p:nvSpPr>
                <p:spPr bwMode="auto">
                  <a:xfrm rot="19980000">
                    <a:off x="2600" y="1508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AutoShape 42"/>
                  <p:cNvSpPr>
                    <a:spLocks noChangeArrowheads="1"/>
                  </p:cNvSpPr>
                  <p:nvPr/>
                </p:nvSpPr>
                <p:spPr bwMode="auto">
                  <a:xfrm rot="660000">
                    <a:off x="2718" y="1637"/>
                    <a:ext cx="110" cy="108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43"/>
                <p:cNvGrpSpPr>
                  <a:grpSpLocks/>
                </p:cNvGrpSpPr>
                <p:nvPr/>
              </p:nvGrpSpPr>
              <p:grpSpPr bwMode="auto">
                <a:xfrm>
                  <a:off x="3047" y="1499"/>
                  <a:ext cx="384" cy="432"/>
                  <a:chOff x="3047" y="1499"/>
                  <a:chExt cx="384" cy="432"/>
                </a:xfrm>
              </p:grpSpPr>
              <p:sp>
                <p:nvSpPr>
                  <p:cNvPr id="56" name="Oval 44"/>
                  <p:cNvSpPr>
                    <a:spLocks noChangeArrowheads="1"/>
                  </p:cNvSpPr>
                  <p:nvPr/>
                </p:nvSpPr>
                <p:spPr bwMode="auto">
                  <a:xfrm rot="1440000">
                    <a:off x="3200" y="1684"/>
                    <a:ext cx="55" cy="54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AutoShape 45"/>
                  <p:cNvSpPr>
                    <a:spLocks noChangeArrowheads="1"/>
                  </p:cNvSpPr>
                  <p:nvPr/>
                </p:nvSpPr>
                <p:spPr bwMode="auto">
                  <a:xfrm rot="1440000" flipH="1">
                    <a:off x="3047" y="1499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Line 46"/>
                <p:cNvSpPr>
                  <a:spLocks noChangeShapeType="1"/>
                </p:cNvSpPr>
                <p:nvPr/>
              </p:nvSpPr>
              <p:spPr bwMode="auto">
                <a:xfrm>
                  <a:off x="2976" y="1761"/>
                  <a:ext cx="672" cy="288"/>
                </a:xfrm>
                <a:prstGeom prst="line">
                  <a:avLst/>
                </a:prstGeom>
                <a:noFill/>
                <a:ln w="34925">
                  <a:solidFill>
                    <a:srgbClr val="FF99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03" y="1761"/>
                  <a:ext cx="674" cy="347"/>
                </a:xfrm>
                <a:prstGeom prst="line">
                  <a:avLst/>
                </a:prstGeom>
                <a:noFill/>
                <a:ln w="34925">
                  <a:solidFill>
                    <a:srgbClr val="FFCC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AutoShape 48"/>
                <p:cNvSpPr>
                  <a:spLocks noChangeArrowheads="1"/>
                </p:cNvSpPr>
                <p:nvPr/>
              </p:nvSpPr>
              <p:spPr bwMode="auto">
                <a:xfrm>
                  <a:off x="2928" y="1713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024" y="1391"/>
                  <a:ext cx="672" cy="349"/>
                </a:xfrm>
                <a:prstGeom prst="line">
                  <a:avLst/>
                </a:prstGeom>
                <a:noFill/>
                <a:ln w="34925">
                  <a:solidFill>
                    <a:srgbClr val="FF6600"/>
                  </a:solidFill>
                  <a:prstDash val="sysDot"/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1924" y="1995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46" name="Text Box 51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Jet 2 w/&lt;</a:t>
                </a:r>
                <a:r>
                  <a:rPr lang="en-GB" dirty="0" err="1">
                    <a:latin typeface="Arial" charset="0"/>
                  </a:rPr>
                  <a:t>k</a:t>
                </a:r>
                <a:r>
                  <a:rPr lang="en-GB" baseline="-25000" dirty="0" err="1">
                    <a:latin typeface="Arial" charset="0"/>
                  </a:rPr>
                  <a:t>T</a:t>
                </a:r>
                <a:r>
                  <a:rPr lang="en-GB" dirty="0">
                    <a:latin typeface="Arial" charset="0"/>
                  </a:rPr>
                  <a:t>&gt;=0</a:t>
                </a:r>
              </a:p>
            </p:txBody>
          </p:sp>
          <p:sp>
            <p:nvSpPr>
              <p:cNvPr id="47" name="Text Box 52"/>
              <p:cNvSpPr txBox="1">
                <a:spLocks noChangeArrowheads="1"/>
              </p:cNvSpPr>
              <p:nvPr/>
            </p:nvSpPr>
            <p:spPr bwMode="auto">
              <a:xfrm>
                <a:off x="3600" y="1968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6324600" y="1219200"/>
            <a:ext cx="2536825" cy="4799013"/>
            <a:chOff x="3984" y="1008"/>
            <a:chExt cx="1598" cy="3023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84" y="1008"/>
              <a:ext cx="144" cy="3024"/>
            </a:xfrm>
            <a:prstGeom prst="downArrow">
              <a:avLst>
                <a:gd name="adj1" fmla="val 50000"/>
                <a:gd name="adj2" fmla="val 246556"/>
              </a:avLst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118" y="2423"/>
              <a:ext cx="1465" cy="429"/>
            </a:xfrm>
            <a:prstGeom prst="rect">
              <a:avLst/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Integrate over b, left</a:t>
              </a:r>
            </a:p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with some residual k</a:t>
              </a:r>
              <a:r>
                <a:rPr lang="en-GB" baseline="-25000">
                  <a:solidFill>
                    <a:srgbClr val="FFFFFF"/>
                  </a:solidFill>
                  <a:latin typeface="Arial" charset="0"/>
                </a:rPr>
                <a:t>T</a:t>
              </a:r>
            </a:p>
          </p:txBody>
        </p:sp>
      </p:grp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7772400" y="2667000"/>
          <a:ext cx="609600" cy="481013"/>
        </p:xfrm>
        <a:graphic>
          <a:graphicData uri="http://schemas.openxmlformats.org/presentationml/2006/ole">
            <p:oleObj spid="_x0000_s18434" r:id="rId3" imgW="419040" imgH="330120" progId="Equation.DSMT4">
              <p:embed/>
            </p:oleObj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08425" y="3505200"/>
            <a:ext cx="12573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Net p</a:t>
            </a:r>
            <a:r>
              <a:rPr lang="en-GB" baseline="-25000">
                <a:latin typeface="Arial" charset="0"/>
              </a:rPr>
              <a:t>T </a:t>
            </a:r>
            <a:r>
              <a:rPr lang="en-GB">
                <a:latin typeface="Arial" charset="0"/>
              </a:rPr>
              <a:t>kick</a:t>
            </a: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048000" y="4419600"/>
            <a:ext cx="5465763" cy="1598613"/>
            <a:chOff x="1920" y="3024"/>
            <a:chExt cx="3443" cy="1007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4129" y="3168"/>
              <a:ext cx="1234" cy="577"/>
              <a:chOff x="4129" y="3168"/>
              <a:chExt cx="1234" cy="577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4129" y="3168"/>
                <a:ext cx="1234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Central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Smaller    </a:t>
                </a:r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4704" y="3408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4944" y="3456"/>
            <a:ext cx="384" cy="303"/>
          </p:xfrm>
          <a:graphic>
            <a:graphicData uri="http://schemas.openxmlformats.org/presentationml/2006/ole">
              <p:oleObj spid="_x0000_s18435" r:id="rId4" imgW="419040" imgH="330120" progId="Equation.DSMT4">
                <p:embed/>
              </p:oleObj>
            </a:graphicData>
          </a:graphic>
        </p:graphicFrame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1920" y="3024"/>
              <a:ext cx="2204" cy="768"/>
              <a:chOff x="1920" y="3024"/>
              <a:chExt cx="2204" cy="768"/>
            </a:xfrm>
          </p:grpSpPr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504" y="3408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  <p:grpSp>
            <p:nvGrpSpPr>
              <p:cNvPr id="20" name="Group 17"/>
              <p:cNvGrpSpPr>
                <a:grpSpLocks/>
              </p:cNvGrpSpPr>
              <p:nvPr/>
            </p:nvGrpSpPr>
            <p:grpSpPr bwMode="auto">
              <a:xfrm>
                <a:off x="2063" y="3024"/>
                <a:ext cx="1777" cy="768"/>
                <a:chOff x="2063" y="3024"/>
                <a:chExt cx="1777" cy="768"/>
              </a:xfrm>
            </p:grpSpPr>
            <p:sp>
              <p:nvSpPr>
                <p:cNvPr id="23" name="Oval 18"/>
                <p:cNvSpPr>
                  <a:spLocks noChangeArrowheads="1"/>
                </p:cNvSpPr>
                <p:nvPr/>
              </p:nvSpPr>
              <p:spPr bwMode="auto">
                <a:xfrm>
                  <a:off x="2544" y="3024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9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0"/>
                <p:cNvGrpSpPr>
                  <a:grpSpLocks/>
                </p:cNvGrpSpPr>
                <p:nvPr/>
              </p:nvGrpSpPr>
              <p:grpSpPr bwMode="auto">
                <a:xfrm>
                  <a:off x="2687" y="3217"/>
                  <a:ext cx="336" cy="384"/>
                  <a:chOff x="2687" y="3217"/>
                  <a:chExt cx="336" cy="384"/>
                </a:xfrm>
              </p:grpSpPr>
              <p:sp>
                <p:nvSpPr>
                  <p:cNvPr id="33" name="AutoShape 21"/>
                  <p:cNvSpPr>
                    <a:spLocks noChangeArrowheads="1"/>
                  </p:cNvSpPr>
                  <p:nvPr/>
                </p:nvSpPr>
                <p:spPr bwMode="auto">
                  <a:xfrm rot="20940000">
                    <a:off x="2687" y="3217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AutoShape 22"/>
                  <p:cNvSpPr>
                    <a:spLocks noChangeArrowheads="1"/>
                  </p:cNvSpPr>
                  <p:nvPr/>
                </p:nvSpPr>
                <p:spPr bwMode="auto">
                  <a:xfrm rot="1620000">
                    <a:off x="2799" y="3328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3"/>
                <p:cNvGrpSpPr>
                  <a:grpSpLocks/>
                </p:cNvGrpSpPr>
                <p:nvPr/>
              </p:nvGrpSpPr>
              <p:grpSpPr bwMode="auto">
                <a:xfrm>
                  <a:off x="2688" y="3265"/>
                  <a:ext cx="336" cy="384"/>
                  <a:chOff x="2688" y="3265"/>
                  <a:chExt cx="336" cy="384"/>
                </a:xfrm>
              </p:grpSpPr>
              <p:sp>
                <p:nvSpPr>
                  <p:cNvPr id="31" name="Oval 2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32" y="3457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AutoShape 25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2688" y="3265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72" y="3359"/>
                  <a:ext cx="768" cy="50"/>
                </a:xfrm>
                <a:prstGeom prst="line">
                  <a:avLst/>
                </a:prstGeom>
                <a:noFill/>
                <a:ln w="34925">
                  <a:solidFill>
                    <a:srgbClr val="FF99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63" y="3408"/>
                  <a:ext cx="866" cy="96"/>
                </a:xfrm>
                <a:prstGeom prst="line">
                  <a:avLst/>
                </a:prstGeom>
                <a:noFill/>
                <a:ln w="34925">
                  <a:solidFill>
                    <a:srgbClr val="FFCC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AutoShape 28"/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928" y="3310"/>
                  <a:ext cx="815" cy="100"/>
                </a:xfrm>
                <a:prstGeom prst="line">
                  <a:avLst/>
                </a:prstGeom>
                <a:noFill/>
                <a:ln w="38227">
                  <a:solidFill>
                    <a:srgbClr val="FF6600"/>
                  </a:solidFill>
                  <a:prstDash val="sysDot"/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Text Box 30"/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2880" y="3072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 w/&lt;k</a:t>
                </a:r>
                <a:r>
                  <a:rPr lang="en-GB" baseline="-25000">
                    <a:latin typeface="Arial" charset="0"/>
                  </a:rPr>
                  <a:t>T</a:t>
                </a:r>
                <a:r>
                  <a:rPr lang="en-GB">
                    <a:latin typeface="Arial" charset="0"/>
                  </a:rPr>
                  <a:t>&gt;=0</a:t>
                </a:r>
              </a:p>
            </p:txBody>
          </p:sp>
        </p:grp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6613525" y="1266825"/>
            <a:ext cx="1990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DF611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DF611B"/>
                </a:solidFill>
                <a:latin typeface="Arial" charset="0"/>
              </a:rPr>
              <a:t>Like helicities</a:t>
            </a: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2286000" y="1219200"/>
            <a:ext cx="2268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A039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A03900"/>
                </a:solidFill>
                <a:latin typeface="Symbol" pitchFamily="18" charset="2"/>
              </a:rPr>
              <a:t></a:t>
            </a:r>
            <a:r>
              <a:rPr lang="en-GB" sz="2400">
                <a:latin typeface="Arial" charset="0"/>
              </a:rPr>
              <a:t>: </a:t>
            </a:r>
            <a:r>
              <a:rPr lang="en-GB">
                <a:latin typeface="Arial" charset="0"/>
              </a:rPr>
              <a:t>Beam momenta</a:t>
            </a:r>
          </a:p>
        </p:txBody>
      </p:sp>
      <p:sp>
        <p:nvSpPr>
          <p:cNvPr id="39" name="Rectangle 55"/>
          <p:cNvSpPr txBox="1">
            <a:spLocks noRot="1" noChangeArrowheads="1"/>
          </p:cNvSpPr>
          <p:nvPr/>
        </p:nvSpPr>
        <p:spPr>
          <a:xfrm>
            <a:off x="228600" y="2057400"/>
            <a:ext cx="3048000" cy="3397250"/>
          </a:xfrm>
          <a:prstGeom prst="rect">
            <a:avLst/>
          </a:prstGeom>
          <a:ln/>
        </p:spPr>
        <p:txBody>
          <a:bodyPr vert="horz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Partonic orbital angular momentum leads to rotation of partons correlated with the proton spin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leads to different 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imbalances (p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-kicks) of jet pairs in semiclassical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be measured by measuring helicity dependence of &lt;k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&gt;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auto">
          <a:xfrm>
            <a:off x="1143000" y="5791200"/>
            <a:ext cx="5169557" cy="369332"/>
          </a:xfrm>
          <a:prstGeom prst="rect">
            <a:avLst/>
          </a:prstGeom>
          <a:noFill/>
          <a:ln w="349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details on jet 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see: </a:t>
            </a:r>
            <a:r>
              <a:rPr lang="en-GB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Rev. D </a:t>
            </a:r>
            <a:r>
              <a:rPr lang="en-GB" b="1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74</a:t>
            </a:r>
            <a:r>
              <a:rPr lang="en-GB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072002 (2006)</a:t>
            </a:r>
            <a:endParaRPr lang="en-US" dirty="0">
              <a:solidFill>
                <a:srgbClr val="DF61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7" name="Rectangle 2"/>
          <p:cNvSpPr txBox="1">
            <a:spLocks noRot="1" noChangeArrowheads="1"/>
          </p:cNvSpPr>
          <p:nvPr/>
        </p:nvSpPr>
        <p:spPr>
          <a:xfrm>
            <a:off x="76200" y="2133600"/>
            <a:ext cx="3048000" cy="3397250"/>
          </a:xfrm>
          <a:prstGeom prst="rect">
            <a:avLst/>
          </a:prstGeom>
          <a:ln/>
        </p:spPr>
        <p:txBody>
          <a:bodyPr vert="horz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Partonic orbital angular momentum leads to rotation of partons correlated with the proton spin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leads to different 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imbalances (p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-kicks) of jet pairs in semiclassical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be measured by measuring helicity dependence of &lt;k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&gt;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18" name="Group 3"/>
          <p:cNvGrpSpPr>
            <a:grpSpLocks/>
          </p:cNvGrpSpPr>
          <p:nvPr/>
        </p:nvGrpSpPr>
        <p:grpSpPr bwMode="auto">
          <a:xfrm>
            <a:off x="6172200" y="1295400"/>
            <a:ext cx="2803525" cy="4799013"/>
            <a:chOff x="3984" y="1008"/>
            <a:chExt cx="1766" cy="3023"/>
          </a:xfrm>
        </p:grpSpPr>
        <p:sp>
          <p:nvSpPr>
            <p:cNvPr id="119" name="AutoShape 4"/>
            <p:cNvSpPr>
              <a:spLocks noChangeArrowheads="1"/>
            </p:cNvSpPr>
            <p:nvPr/>
          </p:nvSpPr>
          <p:spPr bwMode="auto">
            <a:xfrm>
              <a:off x="3984" y="1008"/>
              <a:ext cx="144" cy="3024"/>
            </a:xfrm>
            <a:prstGeom prst="downArrow">
              <a:avLst>
                <a:gd name="adj1" fmla="val 50000"/>
                <a:gd name="adj2" fmla="val 246556"/>
              </a:avLst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5"/>
            <p:cNvSpPr txBox="1">
              <a:spLocks noChangeArrowheads="1"/>
            </p:cNvSpPr>
            <p:nvPr/>
          </p:nvSpPr>
          <p:spPr bwMode="auto">
            <a:xfrm>
              <a:off x="4118" y="2423"/>
              <a:ext cx="1633" cy="429"/>
            </a:xfrm>
            <a:prstGeom prst="rect">
              <a:avLst/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Integrate over b, left</a:t>
              </a:r>
            </a:p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with </a:t>
              </a:r>
              <a:r>
                <a:rPr lang="en-GB">
                  <a:solidFill>
                    <a:srgbClr val="000066"/>
                  </a:solidFill>
                  <a:latin typeface="Arial" charset="0"/>
                </a:rPr>
                <a:t>different</a:t>
              </a:r>
              <a:r>
                <a:rPr lang="en-GB">
                  <a:solidFill>
                    <a:srgbClr val="FFFFFF"/>
                  </a:solidFill>
                  <a:latin typeface="Arial" charset="0"/>
                </a:rPr>
                <a:t> residual k</a:t>
              </a:r>
              <a:r>
                <a:rPr lang="en-GB" baseline="-25000">
                  <a:solidFill>
                    <a:srgbClr val="FFFFFF"/>
                  </a:solidFill>
                  <a:latin typeface="Arial" charset="0"/>
                </a:rPr>
                <a:t>T</a:t>
              </a:r>
            </a:p>
          </p:txBody>
        </p:sp>
      </p:grp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4038600" y="3657600"/>
            <a:ext cx="12573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Arial" charset="0"/>
              </a:rPr>
              <a:t>Net </a:t>
            </a:r>
            <a:r>
              <a:rPr lang="en-GB" dirty="0" err="1">
                <a:latin typeface="Arial" charset="0"/>
              </a:rPr>
              <a:t>p</a:t>
            </a:r>
            <a:r>
              <a:rPr lang="en-GB" baseline="-25000" dirty="0" err="1">
                <a:latin typeface="Arial" charset="0"/>
              </a:rPr>
              <a:t>T</a:t>
            </a:r>
            <a:r>
              <a:rPr lang="en-GB" baseline="-25000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kick</a:t>
            </a:r>
          </a:p>
        </p:txBody>
      </p:sp>
      <p:grpSp>
        <p:nvGrpSpPr>
          <p:cNvPr id="122" name="Group 7"/>
          <p:cNvGrpSpPr>
            <a:grpSpLocks/>
          </p:cNvGrpSpPr>
          <p:nvPr/>
        </p:nvGrpSpPr>
        <p:grpSpPr bwMode="auto">
          <a:xfrm>
            <a:off x="2895600" y="4495798"/>
            <a:ext cx="5465763" cy="1219200"/>
            <a:chOff x="1920" y="3024"/>
            <a:chExt cx="3443" cy="768"/>
          </a:xfrm>
        </p:grpSpPr>
        <p:grpSp>
          <p:nvGrpSpPr>
            <p:cNvPr id="123" name="Group 8"/>
            <p:cNvGrpSpPr>
              <a:grpSpLocks/>
            </p:cNvGrpSpPr>
            <p:nvPr/>
          </p:nvGrpSpPr>
          <p:grpSpPr bwMode="auto">
            <a:xfrm>
              <a:off x="4129" y="3168"/>
              <a:ext cx="1234" cy="577"/>
              <a:chOff x="4129" y="3168"/>
              <a:chExt cx="1234" cy="577"/>
            </a:xfrm>
          </p:grpSpPr>
          <p:sp>
            <p:nvSpPr>
              <p:cNvPr id="142" name="Text Box 9"/>
              <p:cNvSpPr txBox="1">
                <a:spLocks noChangeArrowheads="1"/>
              </p:cNvSpPr>
              <p:nvPr/>
            </p:nvSpPr>
            <p:spPr bwMode="auto">
              <a:xfrm>
                <a:off x="4129" y="3168"/>
                <a:ext cx="1234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Central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Larger    </a:t>
                </a:r>
              </a:p>
            </p:txBody>
          </p:sp>
          <p:sp>
            <p:nvSpPr>
              <p:cNvPr id="143" name="Line 10"/>
              <p:cNvSpPr>
                <a:spLocks noChangeShapeType="1"/>
              </p:cNvSpPr>
              <p:nvPr/>
            </p:nvSpPr>
            <p:spPr bwMode="auto">
              <a:xfrm>
                <a:off x="4704" y="3408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4" name="Object 11"/>
            <p:cNvGraphicFramePr>
              <a:graphicFrameLocks noChangeAspect="1"/>
            </p:cNvGraphicFramePr>
            <p:nvPr/>
          </p:nvGraphicFramePr>
          <p:xfrm>
            <a:off x="4944" y="3456"/>
            <a:ext cx="384" cy="303"/>
          </p:xfrm>
          <a:graphic>
            <a:graphicData uri="http://schemas.openxmlformats.org/presentationml/2006/ole">
              <p:oleObj spid="_x0000_s19462" r:id="rId3" imgW="419040" imgH="330120" progId="Equation.DSMT4">
                <p:embed/>
              </p:oleObj>
            </a:graphicData>
          </a:graphic>
        </p:graphicFrame>
        <p:grpSp>
          <p:nvGrpSpPr>
            <p:cNvPr id="125" name="Group 12"/>
            <p:cNvGrpSpPr>
              <a:grpSpLocks/>
            </p:cNvGrpSpPr>
            <p:nvPr/>
          </p:nvGrpSpPr>
          <p:grpSpPr bwMode="auto">
            <a:xfrm>
              <a:off x="1920" y="3024"/>
              <a:ext cx="2204" cy="768"/>
              <a:chOff x="1920" y="3024"/>
              <a:chExt cx="2204" cy="768"/>
            </a:xfrm>
          </p:grpSpPr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504" y="3408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  <p:sp>
            <p:nvSpPr>
              <p:cNvPr id="127" name="Line 14"/>
              <p:cNvSpPr>
                <a:spLocks noChangeShapeType="1"/>
              </p:cNvSpPr>
              <p:nvPr/>
            </p:nvSpPr>
            <p:spPr bwMode="auto">
              <a:xfrm>
                <a:off x="3091" y="3407"/>
                <a:ext cx="731" cy="241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5"/>
              <p:cNvSpPr>
                <a:spLocks noChangeShapeType="1"/>
              </p:cNvSpPr>
              <p:nvPr/>
            </p:nvSpPr>
            <p:spPr bwMode="auto">
              <a:xfrm flipH="1">
                <a:off x="2063" y="3408"/>
                <a:ext cx="86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16"/>
              <p:cNvGrpSpPr>
                <a:grpSpLocks/>
              </p:cNvGrpSpPr>
              <p:nvPr/>
            </p:nvGrpSpPr>
            <p:grpSpPr bwMode="auto">
              <a:xfrm>
                <a:off x="2544" y="3024"/>
                <a:ext cx="624" cy="768"/>
                <a:chOff x="2544" y="3024"/>
                <a:chExt cx="624" cy="768"/>
              </a:xfrm>
            </p:grpSpPr>
            <p:sp>
              <p:nvSpPr>
                <p:cNvPr id="133" name="Oval 17"/>
                <p:cNvSpPr>
                  <a:spLocks noChangeArrowheads="1"/>
                </p:cNvSpPr>
                <p:nvPr/>
              </p:nvSpPr>
              <p:spPr bwMode="auto">
                <a:xfrm>
                  <a:off x="2544" y="3024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Oval 18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" name="Group 134"/>
                <p:cNvGrpSpPr>
                  <a:grpSpLocks/>
                </p:cNvGrpSpPr>
                <p:nvPr/>
              </p:nvGrpSpPr>
              <p:grpSpPr bwMode="auto">
                <a:xfrm>
                  <a:off x="2687" y="3217"/>
                  <a:ext cx="336" cy="384"/>
                  <a:chOff x="2687" y="3217"/>
                  <a:chExt cx="336" cy="384"/>
                </a:xfrm>
              </p:grpSpPr>
              <p:sp>
                <p:nvSpPr>
                  <p:cNvPr id="140" name="AutoShape 20"/>
                  <p:cNvSpPr>
                    <a:spLocks noChangeArrowheads="1"/>
                  </p:cNvSpPr>
                  <p:nvPr/>
                </p:nvSpPr>
                <p:spPr bwMode="auto">
                  <a:xfrm rot="20940000">
                    <a:off x="2687" y="3217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21"/>
                  <p:cNvSpPr>
                    <a:spLocks noChangeArrowheads="1"/>
                  </p:cNvSpPr>
                  <p:nvPr/>
                </p:nvSpPr>
                <p:spPr bwMode="auto">
                  <a:xfrm rot="1620000">
                    <a:off x="2799" y="3328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22"/>
                <p:cNvGrpSpPr>
                  <a:grpSpLocks/>
                </p:cNvGrpSpPr>
                <p:nvPr/>
              </p:nvGrpSpPr>
              <p:grpSpPr bwMode="auto">
                <a:xfrm>
                  <a:off x="2688" y="3168"/>
                  <a:ext cx="336" cy="384"/>
                  <a:chOff x="2688" y="3168"/>
                  <a:chExt cx="336" cy="384"/>
                </a:xfrm>
              </p:grpSpPr>
              <p:sp>
                <p:nvSpPr>
                  <p:cNvPr id="138" name="Oval 23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2832" y="3409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AutoShape 24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2688" y="3168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AutoShape 25"/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" name="Line 26"/>
              <p:cNvSpPr>
                <a:spLocks noChangeShapeType="1"/>
              </p:cNvSpPr>
              <p:nvPr/>
            </p:nvSpPr>
            <p:spPr bwMode="auto">
              <a:xfrm flipV="1">
                <a:off x="2928" y="3310"/>
                <a:ext cx="815" cy="100"/>
              </a:xfrm>
              <a:prstGeom prst="line">
                <a:avLst/>
              </a:prstGeom>
              <a:noFill/>
              <a:ln w="38227">
                <a:solidFill>
                  <a:srgbClr val="FF660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 Box 27"/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132" name="Text Box 28"/>
              <p:cNvSpPr txBox="1">
                <a:spLocks noChangeArrowheads="1"/>
              </p:cNvSpPr>
              <p:nvPr/>
            </p:nvSpPr>
            <p:spPr bwMode="auto">
              <a:xfrm>
                <a:off x="2880" y="3072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 w/&lt;k</a:t>
                </a:r>
                <a:r>
                  <a:rPr lang="en-GB" baseline="-25000">
                    <a:latin typeface="Arial" charset="0"/>
                  </a:rPr>
                  <a:t>T</a:t>
                </a:r>
                <a:r>
                  <a:rPr lang="en-GB">
                    <a:latin typeface="Arial" charset="0"/>
                  </a:rPr>
                  <a:t>&gt;=0</a:t>
                </a:r>
              </a:p>
            </p:txBody>
          </p:sp>
        </p:grpSp>
      </p:grpSp>
      <p:grpSp>
        <p:nvGrpSpPr>
          <p:cNvPr id="144" name="Group 29"/>
          <p:cNvGrpSpPr>
            <a:grpSpLocks/>
          </p:cNvGrpSpPr>
          <p:nvPr/>
        </p:nvGrpSpPr>
        <p:grpSpPr bwMode="auto">
          <a:xfrm>
            <a:off x="2895600" y="1600200"/>
            <a:ext cx="5765800" cy="1630363"/>
            <a:chOff x="1924" y="1200"/>
            <a:chExt cx="3632" cy="1027"/>
          </a:xfrm>
        </p:grpSpPr>
        <p:grpSp>
          <p:nvGrpSpPr>
            <p:cNvPr id="145" name="Group 30"/>
            <p:cNvGrpSpPr>
              <a:grpSpLocks/>
            </p:cNvGrpSpPr>
            <p:nvPr/>
          </p:nvGrpSpPr>
          <p:grpSpPr bwMode="auto">
            <a:xfrm>
              <a:off x="4130" y="1536"/>
              <a:ext cx="1426" cy="591"/>
              <a:chOff x="4130" y="1536"/>
              <a:chExt cx="1426" cy="591"/>
            </a:xfrm>
          </p:grpSpPr>
          <p:graphicFrame>
            <p:nvGraphicFramePr>
              <p:cNvPr id="163" name="Object 31"/>
              <p:cNvGraphicFramePr>
                <a:graphicFrameLocks noChangeAspect="1"/>
              </p:cNvGraphicFramePr>
              <p:nvPr/>
            </p:nvGraphicFramePr>
            <p:xfrm>
              <a:off x="4992" y="1824"/>
              <a:ext cx="384" cy="303"/>
            </p:xfrm>
            <a:graphic>
              <a:graphicData uri="http://schemas.openxmlformats.org/presentationml/2006/ole">
                <p:oleObj spid="_x0000_s19463" r:id="rId4" imgW="419040" imgH="330120" progId="Equation.DSMT4">
                  <p:embed/>
                </p:oleObj>
              </a:graphicData>
            </a:graphic>
          </p:graphicFrame>
          <p:sp>
            <p:nvSpPr>
              <p:cNvPr id="164" name="Text Box 32"/>
              <p:cNvSpPr txBox="1">
                <a:spLocks noChangeArrowheads="1"/>
              </p:cNvSpPr>
              <p:nvPr/>
            </p:nvSpPr>
            <p:spPr bwMode="auto">
              <a:xfrm>
                <a:off x="4130" y="1536"/>
                <a:ext cx="1426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Peripheral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Smaller</a:t>
                </a:r>
                <a:r>
                  <a:rPr lang="en-GB">
                    <a:solidFill>
                      <a:srgbClr val="FFFFFF"/>
                    </a:solidFill>
                    <a:latin typeface="Arial" charset="0"/>
                  </a:rPr>
                  <a:t>    </a:t>
                </a:r>
              </a:p>
            </p:txBody>
          </p:sp>
          <p:sp>
            <p:nvSpPr>
              <p:cNvPr id="165" name="Line 33"/>
              <p:cNvSpPr>
                <a:spLocks noChangeShapeType="1"/>
              </p:cNvSpPr>
              <p:nvPr/>
            </p:nvSpPr>
            <p:spPr bwMode="auto">
              <a:xfrm>
                <a:off x="4780" y="1776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34"/>
            <p:cNvGrpSpPr>
              <a:grpSpLocks/>
            </p:cNvGrpSpPr>
            <p:nvPr/>
          </p:nvGrpSpPr>
          <p:grpSpPr bwMode="auto">
            <a:xfrm>
              <a:off x="1924" y="1200"/>
              <a:ext cx="2204" cy="1027"/>
              <a:chOff x="1924" y="1200"/>
              <a:chExt cx="2204" cy="1027"/>
            </a:xfrm>
          </p:grpSpPr>
          <p:sp>
            <p:nvSpPr>
              <p:cNvPr id="147" name="Line 35"/>
              <p:cNvSpPr>
                <a:spLocks noChangeShapeType="1"/>
              </p:cNvSpPr>
              <p:nvPr/>
            </p:nvSpPr>
            <p:spPr bwMode="auto">
              <a:xfrm flipV="1">
                <a:off x="3017" y="1503"/>
                <a:ext cx="685" cy="257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36"/>
              <p:cNvSpPr>
                <a:spLocks noChangeShapeType="1"/>
              </p:cNvSpPr>
              <p:nvPr/>
            </p:nvSpPr>
            <p:spPr bwMode="auto">
              <a:xfrm flipH="1">
                <a:off x="2303" y="1761"/>
                <a:ext cx="674" cy="347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9" name="Group 37"/>
              <p:cNvGrpSpPr>
                <a:grpSpLocks/>
              </p:cNvGrpSpPr>
              <p:nvPr/>
            </p:nvGrpSpPr>
            <p:grpSpPr bwMode="auto">
              <a:xfrm>
                <a:off x="2448" y="1377"/>
                <a:ext cx="1104" cy="672"/>
                <a:chOff x="2448" y="1377"/>
                <a:chExt cx="1104" cy="672"/>
              </a:xfrm>
            </p:grpSpPr>
            <p:sp>
              <p:nvSpPr>
                <p:cNvPr id="154" name="Oval 38"/>
                <p:cNvSpPr>
                  <a:spLocks noChangeArrowheads="1"/>
                </p:cNvSpPr>
                <p:nvPr/>
              </p:nvSpPr>
              <p:spPr bwMode="auto">
                <a:xfrm>
                  <a:off x="244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39"/>
                <p:cNvSpPr>
                  <a:spLocks noChangeArrowheads="1"/>
                </p:cNvSpPr>
                <p:nvPr/>
              </p:nvSpPr>
              <p:spPr bwMode="auto">
                <a:xfrm>
                  <a:off x="292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6" name="Group 155"/>
                <p:cNvGrpSpPr>
                  <a:grpSpLocks/>
                </p:cNvGrpSpPr>
                <p:nvPr/>
              </p:nvGrpSpPr>
              <p:grpSpPr bwMode="auto">
                <a:xfrm>
                  <a:off x="2600" y="1508"/>
                  <a:ext cx="384" cy="432"/>
                  <a:chOff x="2600" y="1508"/>
                  <a:chExt cx="384" cy="432"/>
                </a:xfrm>
              </p:grpSpPr>
              <p:sp>
                <p:nvSpPr>
                  <p:cNvPr id="161" name="AutoShape 41"/>
                  <p:cNvSpPr>
                    <a:spLocks noChangeArrowheads="1"/>
                  </p:cNvSpPr>
                  <p:nvPr/>
                </p:nvSpPr>
                <p:spPr bwMode="auto">
                  <a:xfrm rot="19980000">
                    <a:off x="2600" y="1508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AutoShape 42"/>
                  <p:cNvSpPr>
                    <a:spLocks noChangeArrowheads="1"/>
                  </p:cNvSpPr>
                  <p:nvPr/>
                </p:nvSpPr>
                <p:spPr bwMode="auto">
                  <a:xfrm rot="660000">
                    <a:off x="2718" y="1637"/>
                    <a:ext cx="110" cy="108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oup 43"/>
                <p:cNvGrpSpPr>
                  <a:grpSpLocks/>
                </p:cNvGrpSpPr>
                <p:nvPr/>
              </p:nvGrpSpPr>
              <p:grpSpPr bwMode="auto">
                <a:xfrm>
                  <a:off x="3051" y="1547"/>
                  <a:ext cx="384" cy="432"/>
                  <a:chOff x="3051" y="1547"/>
                  <a:chExt cx="384" cy="432"/>
                </a:xfrm>
              </p:grpSpPr>
              <p:sp>
                <p:nvSpPr>
                  <p:cNvPr id="159" name="Oval 44"/>
                  <p:cNvSpPr>
                    <a:spLocks noChangeArrowheads="1"/>
                  </p:cNvSpPr>
                  <p:nvPr/>
                </p:nvSpPr>
                <p:spPr bwMode="auto">
                  <a:xfrm rot="20160000" flipV="1">
                    <a:off x="3200" y="1733"/>
                    <a:ext cx="55" cy="54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AutoShape 45"/>
                  <p:cNvSpPr>
                    <a:spLocks noChangeArrowheads="1"/>
                  </p:cNvSpPr>
                  <p:nvPr/>
                </p:nvSpPr>
                <p:spPr bwMode="auto">
                  <a:xfrm rot="20160000" flipH="1" flipV="1">
                    <a:off x="3051" y="1547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" name="AutoShape 46"/>
                <p:cNvSpPr>
                  <a:spLocks noChangeArrowheads="1"/>
                </p:cNvSpPr>
                <p:nvPr/>
              </p:nvSpPr>
              <p:spPr bwMode="auto">
                <a:xfrm>
                  <a:off x="2928" y="1713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" name="Line 47"/>
              <p:cNvSpPr>
                <a:spLocks noChangeShapeType="1"/>
              </p:cNvSpPr>
              <p:nvPr/>
            </p:nvSpPr>
            <p:spPr bwMode="auto">
              <a:xfrm flipV="1">
                <a:off x="3024" y="1391"/>
                <a:ext cx="672" cy="349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Text Box 48"/>
              <p:cNvSpPr txBox="1">
                <a:spLocks noChangeArrowheads="1"/>
              </p:cNvSpPr>
              <p:nvPr/>
            </p:nvSpPr>
            <p:spPr bwMode="auto">
              <a:xfrm>
                <a:off x="1924" y="1995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152" name="Text Box 49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 w/&lt;k</a:t>
                </a:r>
                <a:r>
                  <a:rPr lang="en-GB" baseline="-25000">
                    <a:latin typeface="Arial" charset="0"/>
                  </a:rPr>
                  <a:t>T</a:t>
                </a:r>
                <a:r>
                  <a:rPr lang="en-GB">
                    <a:latin typeface="Arial" charset="0"/>
                  </a:rPr>
                  <a:t>&gt;=0</a:t>
                </a:r>
              </a:p>
            </p:txBody>
          </p:sp>
          <p:sp>
            <p:nvSpPr>
              <p:cNvPr id="153" name="Text Box 50"/>
              <p:cNvSpPr txBox="1">
                <a:spLocks noChangeArrowheads="1"/>
              </p:cNvSpPr>
              <p:nvPr/>
            </p:nvSpPr>
            <p:spPr bwMode="auto">
              <a:xfrm>
                <a:off x="3600" y="1488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</p:grpSp>
      </p:grpSp>
      <p:sp>
        <p:nvSpPr>
          <p:cNvPr id="166" name="Text Box 51"/>
          <p:cNvSpPr txBox="1">
            <a:spLocks noChangeArrowheads="1"/>
          </p:cNvSpPr>
          <p:nvPr/>
        </p:nvSpPr>
        <p:spPr bwMode="auto">
          <a:xfrm>
            <a:off x="6461125" y="1343025"/>
            <a:ext cx="2276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DF611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DF611B"/>
                </a:solidFill>
                <a:latin typeface="Arial" charset="0"/>
              </a:rPr>
              <a:t>Unlike helicities</a:t>
            </a:r>
          </a:p>
        </p:txBody>
      </p:sp>
      <p:sp>
        <p:nvSpPr>
          <p:cNvPr id="167" name="Text Box 52"/>
          <p:cNvSpPr txBox="1">
            <a:spLocks noChangeArrowheads="1"/>
          </p:cNvSpPr>
          <p:nvPr/>
        </p:nvSpPr>
        <p:spPr bwMode="auto">
          <a:xfrm>
            <a:off x="2133600" y="1295400"/>
            <a:ext cx="2268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A039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A03900"/>
                </a:solidFill>
                <a:latin typeface="Symbol" pitchFamily="18" charset="2"/>
              </a:rPr>
              <a:t></a:t>
            </a:r>
            <a:r>
              <a:rPr lang="en-GB" sz="2400">
                <a:latin typeface="Arial" charset="0"/>
              </a:rPr>
              <a:t>: </a:t>
            </a:r>
            <a:r>
              <a:rPr lang="en-GB">
                <a:latin typeface="Arial" charset="0"/>
              </a:rPr>
              <a:t>Beam momenta</a:t>
            </a:r>
          </a:p>
        </p:txBody>
      </p:sp>
      <p:sp>
        <p:nvSpPr>
          <p:cNvPr id="168" name="Rectangle 57"/>
          <p:cNvSpPr>
            <a:spLocks noChangeArrowheads="1"/>
          </p:cNvSpPr>
          <p:nvPr/>
        </p:nvSpPr>
        <p:spPr bwMode="auto">
          <a:xfrm>
            <a:off x="838200" y="5867400"/>
            <a:ext cx="5086350" cy="366713"/>
          </a:xfrm>
          <a:prstGeom prst="rect">
            <a:avLst/>
          </a:prstGeom>
          <a:noFill/>
          <a:ln w="349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For details see: </a:t>
            </a:r>
            <a:r>
              <a:rPr lang="en-GB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Rev. D </a:t>
            </a:r>
            <a:r>
              <a:rPr lang="en-GB" b="1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74</a:t>
            </a:r>
            <a:r>
              <a:rPr lang="en-GB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072002 (2006)</a:t>
            </a:r>
            <a:endParaRPr lang="en-US">
              <a:solidFill>
                <a:srgbClr val="DF61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 (Central)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Spin-correlated transverse momentum (orbital angular momentum) may contribute to jet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. (</a:t>
            </a:r>
            <a:r>
              <a:rPr lang="en-US" sz="2400" dirty="0" err="1" smtClean="0"/>
              <a:t>Meng</a:t>
            </a:r>
            <a:r>
              <a:rPr lang="en-US" sz="2400" dirty="0" smtClean="0"/>
              <a:t> Ta-</a:t>
            </a:r>
            <a:r>
              <a:rPr lang="en-US" sz="2400" dirty="0" err="1" smtClean="0"/>
              <a:t>chung</a:t>
            </a:r>
            <a:r>
              <a:rPr lang="en-US" sz="2400" dirty="0" smtClean="0"/>
              <a:t> et al., Phys. Rev. D40, 1989)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helicity dependence.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Final analysis soon.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419600" y="1366839"/>
            <a:ext cx="3810000" cy="3814761"/>
            <a:chOff x="2784" y="861"/>
            <a:chExt cx="3024" cy="2921"/>
          </a:xfrm>
        </p:grpSpPr>
        <p:pic>
          <p:nvPicPr>
            <p:cNvPr id="8" name="Picture 14" descr="d_KT_preli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861"/>
              <a:ext cx="3024" cy="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353" y="1440"/>
              <a:ext cx="7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Run-5</a:t>
              </a:r>
            </a:p>
          </p:txBody>
        </p:sp>
      </p:grp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/>
          <a:srcRect t="33206" b="44386"/>
          <a:stretch>
            <a:fillRect/>
          </a:stretch>
        </p:blipFill>
        <p:spPr bwMode="auto">
          <a:xfrm>
            <a:off x="4191000" y="5181600"/>
            <a:ext cx="4267200" cy="917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5105400" cy="339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715000" y="3473450"/>
          <a:ext cx="2819400" cy="1936750"/>
        </p:xfrm>
        <a:graphic>
          <a:graphicData uri="http://schemas.openxmlformats.org/presentationml/2006/ole">
            <p:oleObj spid="_x0000_s21506" name="Equation" r:id="rId4" imgW="1866600" imgH="128268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via 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di</a:t>
            </a:r>
            <a:r>
              <a:rPr lang="en-US" dirty="0" smtClean="0"/>
              <a:t>-jets in central arm and MPC.</a:t>
            </a:r>
          </a:p>
          <a:p>
            <a:r>
              <a:rPr lang="en-US" dirty="0" err="1" smtClean="0"/>
              <a:t>Transversity</a:t>
            </a:r>
            <a:r>
              <a:rPr lang="en-US" dirty="0" smtClean="0"/>
              <a:t> </a:t>
            </a:r>
            <a:r>
              <a:rPr lang="en-US" dirty="0" smtClean="0"/>
              <a:t>via Interference Fragmentation Function analysis.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proton has a rather complicated structure.</a:t>
            </a:r>
          </a:p>
          <a:p>
            <a:r>
              <a:rPr lang="en-US" dirty="0" smtClean="0"/>
              <a:t>Spin is a useful handle to dissect the proton.</a:t>
            </a:r>
          </a:p>
          <a:p>
            <a:r>
              <a:rPr lang="en-US" dirty="0" smtClean="0"/>
              <a:t>DIS experiments found that quarks carry ~30% of proton spin.</a:t>
            </a:r>
          </a:p>
          <a:p>
            <a:r>
              <a:rPr lang="en-US" dirty="0" smtClean="0"/>
              <a:t>Not surprising, after all:</a:t>
            </a:r>
          </a:p>
          <a:p>
            <a:pPr lvl="1"/>
            <a:r>
              <a:rPr lang="en-US" dirty="0" smtClean="0"/>
              <a:t>Relativistic effects</a:t>
            </a:r>
          </a:p>
          <a:p>
            <a:pPr lvl="1"/>
            <a:r>
              <a:rPr lang="en-US" dirty="0" smtClean="0"/>
              <a:t>Pion cloud</a:t>
            </a:r>
          </a:p>
          <a:p>
            <a:pPr lvl="1"/>
            <a:r>
              <a:rPr lang="en-US" dirty="0" smtClean="0"/>
              <a:t>OGE interactions</a:t>
            </a:r>
          </a:p>
          <a:p>
            <a:pPr lvl="1"/>
            <a:r>
              <a:rPr lang="en-US" dirty="0" smtClean="0"/>
              <a:t>All convert quark spin to quark orbital angular momentum.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403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Myhrera</a:t>
            </a:r>
            <a:r>
              <a:rPr lang="en-US" dirty="0" smtClean="0"/>
              <a:t> &amp; Thomas arXiv:0709.4067v1</a:t>
            </a:r>
          </a:p>
          <a:p>
            <a:r>
              <a:rPr lang="en-US" dirty="0" smtClean="0"/>
              <a:t>Thomas  arXiv:0803.2775v1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PHENIX is exploring the transverse spin effects at RHIC energies in all accessible kinematic regions.</a:t>
            </a:r>
          </a:p>
          <a:p>
            <a:r>
              <a:rPr lang="en-US" dirty="0" smtClean="0"/>
              <a:t>A truly “global” analysis of spin asymmetries should include all (not just A</a:t>
            </a:r>
            <a:r>
              <a:rPr lang="en-US" baseline="-25000" dirty="0" smtClean="0"/>
              <a:t>LL</a:t>
            </a:r>
            <a:r>
              <a:rPr lang="en-US" dirty="0" smtClean="0"/>
              <a:t>) effects.</a:t>
            </a:r>
          </a:p>
          <a:p>
            <a:r>
              <a:rPr lang="en-US" dirty="0" smtClean="0"/>
              <a:t>More data is needed to come to a well-constrained understanding of the interplay between the spin and orbital structure of the nucleon.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e704_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Transverse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Transverse spin effects were supposed to be small in the high energy limit…</a:t>
            </a:r>
          </a:p>
          <a:p>
            <a:r>
              <a:rPr lang="en-US" dirty="0" smtClean="0"/>
              <a:t>But, large asymmetries were seen </a:t>
            </a:r>
            <a:r>
              <a:rPr lang="en-US" dirty="0" smtClean="0"/>
              <a:t>in </a:t>
            </a:r>
            <a:r>
              <a:rPr lang="en-US" dirty="0" smtClean="0"/>
              <a:t>the early 90’s.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19200" y="4953000"/>
          <a:ext cx="2232025" cy="892175"/>
        </p:xfrm>
        <a:graphic>
          <a:graphicData uri="http://schemas.openxmlformats.org/presentationml/2006/ole">
            <p:oleObj spid="_x0000_s20482" name="Equation" r:id="rId4" imgW="1269720" imgH="507960" progId="Equation.DSMT4">
              <p:embed/>
            </p:oleObj>
          </a:graphicData>
        </a:graphic>
      </p:graphicFrame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914400" y="3352800"/>
            <a:ext cx="2971800" cy="1412876"/>
            <a:chOff x="1680" y="3139"/>
            <a:chExt cx="1872" cy="89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776" y="3139"/>
              <a:ext cx="1579" cy="890"/>
              <a:chOff x="1776" y="2666"/>
              <a:chExt cx="2088" cy="1339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20" name="AutoShape 11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13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2822" y="2666"/>
                <a:ext cx="604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3072" y="3456"/>
                <a:ext cx="79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029200"/>
            <a:ext cx="2667000" cy="99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Transversity</a:t>
            </a:r>
            <a:r>
              <a:rPr lang="en-US" dirty="0" smtClean="0"/>
              <a:t> vs.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ways to get to the transverse spin structure:</a:t>
            </a:r>
          </a:p>
          <a:p>
            <a:pPr lvl="1"/>
            <a:r>
              <a:rPr lang="en-US" sz="2400" dirty="0" smtClean="0"/>
              <a:t>Measure the transverse spin (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 usually in conjunction with Collins).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sz="2400" dirty="0" smtClean="0"/>
              <a:t>Measure observables linked to orbital angular momentum (</a:t>
            </a:r>
            <a:r>
              <a:rPr lang="en-US" sz="2400" dirty="0" err="1" smtClean="0"/>
              <a:t>Sivers</a:t>
            </a:r>
            <a:r>
              <a:rPr lang="en-US" sz="2400" dirty="0" smtClean="0"/>
              <a:t>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asymmetry).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76600"/>
            <a:ext cx="270017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Observables sensitive to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3695700" cy="2522538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743200"/>
            <a:ext cx="2428875" cy="299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2326044"/>
            <a:ext cx="3657600" cy="10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Content Placeholder 9" descr="D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438400"/>
            <a:ext cx="2538201" cy="340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Observables sensitive to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7244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a long history of trying to explain SSA’s with orbital motion. </a:t>
            </a:r>
          </a:p>
          <a:p>
            <a:pPr lvl="1"/>
            <a:r>
              <a:rPr lang="en-US" sz="2400" dirty="0" err="1" smtClean="0"/>
              <a:t>C.Boros</a:t>
            </a:r>
            <a:r>
              <a:rPr lang="en-US" sz="2400" dirty="0" smtClean="0"/>
              <a:t>, et al., PRL 70 p1751 (1993).</a:t>
            </a:r>
          </a:p>
          <a:p>
            <a:pPr lvl="1"/>
            <a:r>
              <a:rPr lang="en-US" sz="2400" dirty="0" smtClean="0"/>
              <a:t>q-</a:t>
            </a:r>
            <a:r>
              <a:rPr lang="en-US" sz="2400" dirty="0" err="1" smtClean="0"/>
              <a:t>qbar</a:t>
            </a:r>
            <a:r>
              <a:rPr lang="en-US" sz="2400" dirty="0" smtClean="0"/>
              <a:t> annihilation of orbiting valence quarks.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27638"/>
            <a:ext cx="3352800" cy="42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838200"/>
          </a:xfrm>
        </p:spPr>
        <p:txBody>
          <a:bodyPr/>
          <a:lstStyle/>
          <a:p>
            <a:r>
              <a:rPr lang="en-US" dirty="0" smtClean="0"/>
              <a:t>RHIC Spin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304800" y="1066800"/>
            <a:ext cx="8388350" cy="4897438"/>
            <a:chOff x="152400" y="1562100"/>
            <a:chExt cx="8388350" cy="4897438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H="1" flipV="1">
              <a:off x="1676400" y="3581400"/>
              <a:ext cx="304800" cy="3810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711450" y="5041900"/>
              <a:ext cx="109538" cy="428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221413" y="3325813"/>
              <a:ext cx="465137" cy="392112"/>
            </a:xfrm>
            <a:custGeom>
              <a:avLst/>
              <a:gdLst>
                <a:gd name="T0" fmla="*/ 0 w 293"/>
                <a:gd name="T1" fmla="*/ 246 h 247"/>
                <a:gd name="T2" fmla="*/ 64 w 293"/>
                <a:gd name="T3" fmla="*/ 214 h 247"/>
                <a:gd name="T4" fmla="*/ 66 w 293"/>
                <a:gd name="T5" fmla="*/ 172 h 247"/>
                <a:gd name="T6" fmla="*/ 232 w 293"/>
                <a:gd name="T7" fmla="*/ 106 h 247"/>
                <a:gd name="T8" fmla="*/ 232 w 293"/>
                <a:gd name="T9" fmla="*/ 61 h 247"/>
                <a:gd name="T10" fmla="*/ 292 w 29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47"/>
                <a:gd name="T20" fmla="*/ 293 w 293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47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446213" y="2300288"/>
              <a:ext cx="5508625" cy="15875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814763" y="1860550"/>
              <a:ext cx="11064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930900" y="1968500"/>
              <a:ext cx="1830388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488113" y="3543300"/>
              <a:ext cx="1022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246563" y="3957638"/>
              <a:ext cx="1019175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687763" y="2800350"/>
              <a:ext cx="9017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486150" y="4943475"/>
              <a:ext cx="531813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651250" y="5043488"/>
              <a:ext cx="6794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800" b="1">
                  <a:latin typeface="Arial" pitchFamily="34" charset="0"/>
                </a:rPr>
                <a:t>AGS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535113" y="4838700"/>
              <a:ext cx="62865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828800" y="4999038"/>
              <a:ext cx="6096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 b="1">
                  <a:latin typeface="Arial" pitchFamily="34" charset="0"/>
                </a:rPr>
                <a:t>LINAC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362200" y="5181600"/>
              <a:ext cx="6270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latin typeface="Arial" pitchFamily="34" charset="0"/>
                </a:rPr>
                <a:t>BOOSTER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163763" y="4284663"/>
              <a:ext cx="99377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3009900" y="4803775"/>
              <a:ext cx="1663700" cy="747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19"/>
            <p:cNvSpPr>
              <a:spLocks/>
            </p:cNvSpPr>
            <p:nvPr/>
          </p:nvSpPr>
          <p:spPr bwMode="auto">
            <a:xfrm>
              <a:off x="2365375" y="2376488"/>
              <a:ext cx="1893888" cy="711200"/>
            </a:xfrm>
            <a:custGeom>
              <a:avLst/>
              <a:gdLst>
                <a:gd name="T0" fmla="*/ 0 w 15471"/>
                <a:gd name="T1" fmla="*/ 203460 h 21113"/>
                <a:gd name="T2" fmla="*/ 1335307 w 15471"/>
                <a:gd name="T3" fmla="*/ 0 h 21113"/>
                <a:gd name="T4" fmla="*/ 1893888 w 15471"/>
                <a:gd name="T5" fmla="*/ 711200 h 21113"/>
                <a:gd name="T6" fmla="*/ 0 60000 65536"/>
                <a:gd name="T7" fmla="*/ 0 60000 65536"/>
                <a:gd name="T8" fmla="*/ 0 60000 65536"/>
                <a:gd name="T9" fmla="*/ 0 w 15471"/>
                <a:gd name="T10" fmla="*/ 0 h 21113"/>
                <a:gd name="T11" fmla="*/ 15471 w 15471"/>
                <a:gd name="T12" fmla="*/ 21113 h 21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71" h="21113" fill="none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</a:path>
                <a:path w="15471" h="21113" stroke="0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  <a:lnTo>
                    <a:pt x="15471" y="21113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rc 20"/>
            <p:cNvSpPr>
              <a:spLocks/>
            </p:cNvSpPr>
            <p:nvPr/>
          </p:nvSpPr>
          <p:spPr bwMode="auto">
            <a:xfrm>
              <a:off x="1552575" y="2795588"/>
              <a:ext cx="2646363" cy="544512"/>
            </a:xfrm>
            <a:custGeom>
              <a:avLst/>
              <a:gdLst>
                <a:gd name="T0" fmla="*/ 168216 w 21600"/>
                <a:gd name="T1" fmla="*/ 544512 h 16134"/>
                <a:gd name="T2" fmla="*/ 216487 w 21600"/>
                <a:gd name="T3" fmla="*/ 0 h 16134"/>
                <a:gd name="T4" fmla="*/ 2646363 w 21600"/>
                <a:gd name="T5" fmla="*/ 288793 h 161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34"/>
                <a:gd name="T11" fmla="*/ 21600 w 21600"/>
                <a:gd name="T12" fmla="*/ 16134 h 16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34" fill="none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-1" y="5614"/>
                    <a:pt x="601" y="2702"/>
                    <a:pt x="1767" y="0"/>
                  </a:cubicBezTo>
                </a:path>
                <a:path w="21600" h="16134" stroke="0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-1" y="5614"/>
                    <a:pt x="601" y="2702"/>
                    <a:pt x="1767" y="0"/>
                  </a:cubicBezTo>
                  <a:lnTo>
                    <a:pt x="21600" y="855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21"/>
            <p:cNvSpPr>
              <a:spLocks/>
            </p:cNvSpPr>
            <p:nvPr/>
          </p:nvSpPr>
          <p:spPr bwMode="auto">
            <a:xfrm>
              <a:off x="4192588" y="2790825"/>
              <a:ext cx="2646362" cy="538163"/>
            </a:xfrm>
            <a:custGeom>
              <a:avLst/>
              <a:gdLst>
                <a:gd name="T0" fmla="*/ 2428527 w 21600"/>
                <a:gd name="T1" fmla="*/ 0 h 15991"/>
                <a:gd name="T2" fmla="*/ 2485865 w 21600"/>
                <a:gd name="T3" fmla="*/ 538163 h 15991"/>
                <a:gd name="T4" fmla="*/ 0 w 21600"/>
                <a:gd name="T5" fmla="*/ 288820 h 159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91"/>
                <a:gd name="T11" fmla="*/ 21600 w 21600"/>
                <a:gd name="T12" fmla="*/ 15991 h 15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91" fill="none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</a:path>
                <a:path w="21600" h="15991" stroke="0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  <a:lnTo>
                    <a:pt x="0" y="858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rc 22"/>
            <p:cNvSpPr>
              <a:spLocks/>
            </p:cNvSpPr>
            <p:nvPr/>
          </p:nvSpPr>
          <p:spPr bwMode="auto">
            <a:xfrm>
              <a:off x="4330700" y="2971800"/>
              <a:ext cx="1779588" cy="828675"/>
            </a:xfrm>
            <a:custGeom>
              <a:avLst/>
              <a:gdLst>
                <a:gd name="T0" fmla="*/ 1779588 w 14608"/>
                <a:gd name="T1" fmla="*/ 616296 h 21394"/>
                <a:gd name="T2" fmla="*/ 362788 w 14608"/>
                <a:gd name="T3" fmla="*/ 828675 h 21394"/>
                <a:gd name="T4" fmla="*/ 0 w 14608"/>
                <a:gd name="T5" fmla="*/ 0 h 21394"/>
                <a:gd name="T6" fmla="*/ 0 60000 65536"/>
                <a:gd name="T7" fmla="*/ 0 60000 65536"/>
                <a:gd name="T8" fmla="*/ 0 60000 65536"/>
                <a:gd name="T9" fmla="*/ 0 w 14608"/>
                <a:gd name="T10" fmla="*/ 0 h 21394"/>
                <a:gd name="T11" fmla="*/ 14608 w 14608"/>
                <a:gd name="T12" fmla="*/ 21394 h 213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8" h="21394" fill="none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</a:path>
                <a:path w="14608" h="21394" stroke="0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3"/>
            <p:cNvSpPr>
              <a:spLocks/>
            </p:cNvSpPr>
            <p:nvPr/>
          </p:nvSpPr>
          <p:spPr bwMode="auto">
            <a:xfrm>
              <a:off x="2336800" y="3162300"/>
              <a:ext cx="1973263" cy="631825"/>
            </a:xfrm>
            <a:custGeom>
              <a:avLst/>
              <a:gdLst>
                <a:gd name="T0" fmla="*/ 1368321 w 16166"/>
                <a:gd name="T1" fmla="*/ 631825 h 21024"/>
                <a:gd name="T2" fmla="*/ 0 w 16166"/>
                <a:gd name="T3" fmla="*/ 430503 h 21024"/>
                <a:gd name="T4" fmla="*/ 1973263 w 16166"/>
                <a:gd name="T5" fmla="*/ 0 h 21024"/>
                <a:gd name="T6" fmla="*/ 0 60000 65536"/>
                <a:gd name="T7" fmla="*/ 0 60000 65536"/>
                <a:gd name="T8" fmla="*/ 0 60000 65536"/>
                <a:gd name="T9" fmla="*/ 0 w 16166"/>
                <a:gd name="T10" fmla="*/ 0 h 21024"/>
                <a:gd name="T11" fmla="*/ 16166 w 16166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66" h="21024" fill="none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</a:path>
                <a:path w="16166" h="21024" stroke="0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  <a:lnTo>
                    <a:pt x="16166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rc 24"/>
            <p:cNvSpPr>
              <a:spLocks/>
            </p:cNvSpPr>
            <p:nvPr/>
          </p:nvSpPr>
          <p:spPr bwMode="auto">
            <a:xfrm>
              <a:off x="4186238" y="2382838"/>
              <a:ext cx="1846262" cy="700087"/>
            </a:xfrm>
            <a:custGeom>
              <a:avLst/>
              <a:gdLst>
                <a:gd name="T0" fmla="*/ 509233 w 15057"/>
                <a:gd name="T1" fmla="*/ 0 h 21197"/>
                <a:gd name="T2" fmla="*/ 1846262 w 15057"/>
                <a:gd name="T3" fmla="*/ 188588 h 21197"/>
                <a:gd name="T4" fmla="*/ 0 w 15057"/>
                <a:gd name="T5" fmla="*/ 700087 h 21197"/>
                <a:gd name="T6" fmla="*/ 0 60000 65536"/>
                <a:gd name="T7" fmla="*/ 0 60000 65536"/>
                <a:gd name="T8" fmla="*/ 0 60000 65536"/>
                <a:gd name="T9" fmla="*/ 0 w 15057"/>
                <a:gd name="T10" fmla="*/ 0 h 21197"/>
                <a:gd name="T11" fmla="*/ 15057 w 15057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7" h="21197" fill="none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</a:path>
                <a:path w="15057" h="21197" stroke="0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rc 25"/>
            <p:cNvSpPr>
              <a:spLocks/>
            </p:cNvSpPr>
            <p:nvPr/>
          </p:nvSpPr>
          <p:spPr bwMode="auto">
            <a:xfrm>
              <a:off x="4178300" y="3124200"/>
              <a:ext cx="2016125" cy="847725"/>
            </a:xfrm>
            <a:custGeom>
              <a:avLst/>
              <a:gdLst>
                <a:gd name="T0" fmla="*/ 2016125 w 15336"/>
                <a:gd name="T1" fmla="*/ 606743 h 21251"/>
                <a:gd name="T2" fmla="*/ 508107 w 15336"/>
                <a:gd name="T3" fmla="*/ 847725 h 21251"/>
                <a:gd name="T4" fmla="*/ 0 w 15336"/>
                <a:gd name="T5" fmla="*/ 0 h 21251"/>
                <a:gd name="T6" fmla="*/ 0 60000 65536"/>
                <a:gd name="T7" fmla="*/ 0 60000 65536"/>
                <a:gd name="T8" fmla="*/ 0 60000 65536"/>
                <a:gd name="T9" fmla="*/ 0 w 15336"/>
                <a:gd name="T10" fmla="*/ 0 h 21251"/>
                <a:gd name="T11" fmla="*/ 15336 w 15336"/>
                <a:gd name="T12" fmla="*/ 21251 h 212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36" h="21251" fill="none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</a:path>
                <a:path w="15336" h="21251" stroke="0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rc 26"/>
            <p:cNvSpPr>
              <a:spLocks/>
            </p:cNvSpPr>
            <p:nvPr/>
          </p:nvSpPr>
          <p:spPr bwMode="auto">
            <a:xfrm>
              <a:off x="2230438" y="3106738"/>
              <a:ext cx="1981200" cy="847725"/>
            </a:xfrm>
            <a:custGeom>
              <a:avLst/>
              <a:gdLst>
                <a:gd name="T0" fmla="*/ 1458239 w 15059"/>
                <a:gd name="T1" fmla="*/ 847725 h 21231"/>
                <a:gd name="T2" fmla="*/ 0 w 15059"/>
                <a:gd name="T3" fmla="*/ 618295 h 21231"/>
                <a:gd name="T4" fmla="*/ 1981200 w 15059"/>
                <a:gd name="T5" fmla="*/ 0 h 21231"/>
                <a:gd name="T6" fmla="*/ 0 60000 65536"/>
                <a:gd name="T7" fmla="*/ 0 60000 65536"/>
                <a:gd name="T8" fmla="*/ 0 60000 65536"/>
                <a:gd name="T9" fmla="*/ 0 w 15059"/>
                <a:gd name="T10" fmla="*/ 0 h 21231"/>
                <a:gd name="T11" fmla="*/ 15059 w 15059"/>
                <a:gd name="T12" fmla="*/ 21231 h 21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9" h="21231" fill="none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</a:path>
                <a:path w="15059" h="21231" stroke="0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  <a:lnTo>
                    <a:pt x="15059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rc 27"/>
            <p:cNvSpPr>
              <a:spLocks/>
            </p:cNvSpPr>
            <p:nvPr/>
          </p:nvSpPr>
          <p:spPr bwMode="auto">
            <a:xfrm>
              <a:off x="1373188" y="2738438"/>
              <a:ext cx="2838450" cy="704850"/>
            </a:xfrm>
            <a:custGeom>
              <a:avLst/>
              <a:gdLst>
                <a:gd name="T0" fmla="*/ 218009 w 21600"/>
                <a:gd name="T1" fmla="*/ 704850 h 17626"/>
                <a:gd name="T2" fmla="*/ 278063 w 21600"/>
                <a:gd name="T3" fmla="*/ 0 h 17626"/>
                <a:gd name="T4" fmla="*/ 2838450 w 21600"/>
                <a:gd name="T5" fmla="*/ 372859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-1" y="6096"/>
                    <a:pt x="723" y="2910"/>
                    <a:pt x="2116" y="0"/>
                  </a:cubicBezTo>
                </a:path>
                <a:path w="21600" h="17626" stroke="0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-1" y="6096"/>
                    <a:pt x="723" y="2910"/>
                    <a:pt x="2116" y="0"/>
                  </a:cubicBezTo>
                  <a:lnTo>
                    <a:pt x="21600" y="9324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rc 28"/>
            <p:cNvSpPr>
              <a:spLocks/>
            </p:cNvSpPr>
            <p:nvPr/>
          </p:nvSpPr>
          <p:spPr bwMode="auto">
            <a:xfrm>
              <a:off x="2276475" y="2257425"/>
              <a:ext cx="1935163" cy="860425"/>
            </a:xfrm>
            <a:custGeom>
              <a:avLst/>
              <a:gdLst>
                <a:gd name="T0" fmla="*/ 0 w 14743"/>
                <a:gd name="T1" fmla="*/ 221541 h 21260"/>
                <a:gd name="T2" fmla="*/ 1434145 w 14743"/>
                <a:gd name="T3" fmla="*/ 0 h 21260"/>
                <a:gd name="T4" fmla="*/ 1935163 w 14743"/>
                <a:gd name="T5" fmla="*/ 860425 h 21260"/>
                <a:gd name="T6" fmla="*/ 0 60000 65536"/>
                <a:gd name="T7" fmla="*/ 0 60000 65536"/>
                <a:gd name="T8" fmla="*/ 0 60000 65536"/>
                <a:gd name="T9" fmla="*/ 0 w 14743"/>
                <a:gd name="T10" fmla="*/ 0 h 21260"/>
                <a:gd name="T11" fmla="*/ 14743 w 14743"/>
                <a:gd name="T12" fmla="*/ 21260 h 2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43" h="21260" fill="none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</a:path>
                <a:path w="14743" h="21260" stroke="0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  <a:lnTo>
                    <a:pt x="14743" y="2126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c 29"/>
            <p:cNvSpPr>
              <a:spLocks/>
            </p:cNvSpPr>
            <p:nvPr/>
          </p:nvSpPr>
          <p:spPr bwMode="auto">
            <a:xfrm>
              <a:off x="4198938" y="2262188"/>
              <a:ext cx="1925637" cy="854075"/>
            </a:xfrm>
            <a:custGeom>
              <a:avLst/>
              <a:gdLst>
                <a:gd name="T0" fmla="*/ 507335 w 14651"/>
                <a:gd name="T1" fmla="*/ 0 h 21252"/>
                <a:gd name="T2" fmla="*/ 1925637 w 14651"/>
                <a:gd name="T3" fmla="*/ 216252 h 21252"/>
                <a:gd name="T4" fmla="*/ 0 w 14651"/>
                <a:gd name="T5" fmla="*/ 854075 h 21252"/>
                <a:gd name="T6" fmla="*/ 0 60000 65536"/>
                <a:gd name="T7" fmla="*/ 0 60000 65536"/>
                <a:gd name="T8" fmla="*/ 0 60000 65536"/>
                <a:gd name="T9" fmla="*/ 0 w 14651"/>
                <a:gd name="T10" fmla="*/ 0 h 21252"/>
                <a:gd name="T11" fmla="*/ 14651 w 14651"/>
                <a:gd name="T12" fmla="*/ 21252 h 21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51" h="21252" fill="none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</a:path>
                <a:path w="14651" h="21252" stroke="0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  <a:lnTo>
                    <a:pt x="0" y="2125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rc 30"/>
            <p:cNvSpPr>
              <a:spLocks/>
            </p:cNvSpPr>
            <p:nvPr/>
          </p:nvSpPr>
          <p:spPr bwMode="auto">
            <a:xfrm>
              <a:off x="4198938" y="2727325"/>
              <a:ext cx="2838450" cy="715963"/>
            </a:xfrm>
            <a:custGeom>
              <a:avLst/>
              <a:gdLst>
                <a:gd name="T0" fmla="*/ 2545012 w 21600"/>
                <a:gd name="T1" fmla="*/ 0 h 17978"/>
                <a:gd name="T2" fmla="*/ 2614265 w 21600"/>
                <a:gd name="T3" fmla="*/ 715963 h 17978"/>
                <a:gd name="T4" fmla="*/ 0 w 21600"/>
                <a:gd name="T5" fmla="*/ 380920 h 179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8"/>
                <a:gd name="T11" fmla="*/ 21600 w 21600"/>
                <a:gd name="T12" fmla="*/ 17978 h 179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8" fill="none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</a:path>
                <a:path w="21600" h="17978" stroke="0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  <a:lnTo>
                    <a:pt x="0" y="9565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700463" y="3794125"/>
              <a:ext cx="1017587" cy="158750"/>
            </a:xfrm>
            <a:custGeom>
              <a:avLst/>
              <a:gdLst>
                <a:gd name="T0" fmla="*/ 0 w 641"/>
                <a:gd name="T1" fmla="*/ 0 h 100"/>
                <a:gd name="T2" fmla="*/ 172 w 641"/>
                <a:gd name="T3" fmla="*/ 18 h 100"/>
                <a:gd name="T4" fmla="*/ 220 w 641"/>
                <a:gd name="T5" fmla="*/ 57 h 100"/>
                <a:gd name="T6" fmla="*/ 407 w 641"/>
                <a:gd name="T7" fmla="*/ 57 h 100"/>
                <a:gd name="T8" fmla="*/ 446 w 641"/>
                <a:gd name="T9" fmla="*/ 95 h 100"/>
                <a:gd name="T10" fmla="*/ 640 w 641"/>
                <a:gd name="T11" fmla="*/ 99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1"/>
                <a:gd name="T19" fmla="*/ 0 h 100"/>
                <a:gd name="T20" fmla="*/ 641 w 641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1" h="100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7" y="57"/>
                  </a:lnTo>
                  <a:lnTo>
                    <a:pt x="446" y="95"/>
                  </a:lnTo>
                  <a:lnTo>
                    <a:pt x="640" y="99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694113" y="3798888"/>
              <a:ext cx="1000125" cy="155575"/>
            </a:xfrm>
            <a:custGeom>
              <a:avLst/>
              <a:gdLst>
                <a:gd name="T0" fmla="*/ 0 w 630"/>
                <a:gd name="T1" fmla="*/ 97 h 98"/>
                <a:gd name="T2" fmla="*/ 177 w 630"/>
                <a:gd name="T3" fmla="*/ 96 h 98"/>
                <a:gd name="T4" fmla="*/ 225 w 630"/>
                <a:gd name="T5" fmla="*/ 51 h 98"/>
                <a:gd name="T6" fmla="*/ 407 w 630"/>
                <a:gd name="T7" fmla="*/ 51 h 98"/>
                <a:gd name="T8" fmla="*/ 448 w 630"/>
                <a:gd name="T9" fmla="*/ 15 h 98"/>
                <a:gd name="T10" fmla="*/ 629 w 630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8"/>
                <a:gd name="T20" fmla="*/ 630 w 630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8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7" y="51"/>
                  </a:lnTo>
                  <a:lnTo>
                    <a:pt x="448" y="15"/>
                  </a:lnTo>
                  <a:lnTo>
                    <a:pt x="629" y="0"/>
                  </a:lnTo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129088" y="3843338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rc 34"/>
            <p:cNvSpPr>
              <a:spLocks/>
            </p:cNvSpPr>
            <p:nvPr/>
          </p:nvSpPr>
          <p:spPr bwMode="auto">
            <a:xfrm>
              <a:off x="3182938" y="3932238"/>
              <a:ext cx="1019175" cy="492125"/>
            </a:xfrm>
            <a:custGeom>
              <a:avLst/>
              <a:gdLst>
                <a:gd name="T0" fmla="*/ 198409 w 21600"/>
                <a:gd name="T1" fmla="*/ 0 h 21187"/>
                <a:gd name="T2" fmla="*/ 1019175 w 21600"/>
                <a:gd name="T3" fmla="*/ 492125 h 21187"/>
                <a:gd name="T4" fmla="*/ 0 w 21600"/>
                <a:gd name="T5" fmla="*/ 492125 h 211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7"/>
                <a:gd name="T11" fmla="*/ 21600 w 21600"/>
                <a:gd name="T12" fmla="*/ 21187 h 21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7" fill="none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</a:path>
                <a:path w="21600" h="21187" stroke="0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rc 35"/>
            <p:cNvSpPr>
              <a:spLocks/>
            </p:cNvSpPr>
            <p:nvPr/>
          </p:nvSpPr>
          <p:spPr bwMode="auto">
            <a:xfrm>
              <a:off x="4208463" y="3932238"/>
              <a:ext cx="1019175" cy="492125"/>
            </a:xfrm>
            <a:custGeom>
              <a:avLst/>
              <a:gdLst>
                <a:gd name="T0" fmla="*/ 0 w 21600"/>
                <a:gd name="T1" fmla="*/ 490545 h 21180"/>
                <a:gd name="T2" fmla="*/ 819256 w 21600"/>
                <a:gd name="T3" fmla="*/ 0 h 21180"/>
                <a:gd name="T4" fmla="*/ 1019175 w 21600"/>
                <a:gd name="T5" fmla="*/ 492125 h 211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0"/>
                <a:gd name="T11" fmla="*/ 21600 w 21600"/>
                <a:gd name="T12" fmla="*/ 21180 h 21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0" fill="none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</a:path>
                <a:path w="21600" h="21180" stroke="0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  <a:lnTo>
                    <a:pt x="21600" y="2118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695700" y="2254250"/>
              <a:ext cx="1011238" cy="128588"/>
            </a:xfrm>
            <a:custGeom>
              <a:avLst/>
              <a:gdLst>
                <a:gd name="T0" fmla="*/ 0 w 637"/>
                <a:gd name="T1" fmla="*/ 0 h 81"/>
                <a:gd name="T2" fmla="*/ 172 w 637"/>
                <a:gd name="T3" fmla="*/ 2 h 81"/>
                <a:gd name="T4" fmla="*/ 222 w 637"/>
                <a:gd name="T5" fmla="*/ 32 h 81"/>
                <a:gd name="T6" fmla="*/ 400 w 637"/>
                <a:gd name="T7" fmla="*/ 30 h 81"/>
                <a:gd name="T8" fmla="*/ 446 w 637"/>
                <a:gd name="T9" fmla="*/ 68 h 81"/>
                <a:gd name="T10" fmla="*/ 636 w 637"/>
                <a:gd name="T11" fmla="*/ 8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7"/>
                <a:gd name="T19" fmla="*/ 0 h 81"/>
                <a:gd name="T20" fmla="*/ 637 w 637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7" h="81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94113" y="2251075"/>
              <a:ext cx="1012825" cy="128588"/>
            </a:xfrm>
            <a:custGeom>
              <a:avLst/>
              <a:gdLst>
                <a:gd name="T0" fmla="*/ 0 w 638"/>
                <a:gd name="T1" fmla="*/ 80 h 81"/>
                <a:gd name="T2" fmla="*/ 178 w 638"/>
                <a:gd name="T3" fmla="*/ 74 h 81"/>
                <a:gd name="T4" fmla="*/ 222 w 638"/>
                <a:gd name="T5" fmla="*/ 32 h 81"/>
                <a:gd name="T6" fmla="*/ 397 w 638"/>
                <a:gd name="T7" fmla="*/ 32 h 81"/>
                <a:gd name="T8" fmla="*/ 451 w 638"/>
                <a:gd name="T9" fmla="*/ 0 h 81"/>
                <a:gd name="T10" fmla="*/ 637 w 638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1"/>
                <a:gd name="T20" fmla="*/ 638 w 638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1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7" y="32"/>
                  </a:lnTo>
                  <a:lnTo>
                    <a:pt x="451" y="0"/>
                  </a:lnTo>
                  <a:lnTo>
                    <a:pt x="637" y="4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593850" y="3444875"/>
              <a:ext cx="749300" cy="153988"/>
            </a:xfrm>
            <a:custGeom>
              <a:avLst/>
              <a:gdLst>
                <a:gd name="T0" fmla="*/ 0 w 472"/>
                <a:gd name="T1" fmla="*/ 0 h 97"/>
                <a:gd name="T2" fmla="*/ 106 w 472"/>
                <a:gd name="T3" fmla="*/ 54 h 97"/>
                <a:gd name="T4" fmla="*/ 152 w 472"/>
                <a:gd name="T5" fmla="*/ 44 h 97"/>
                <a:gd name="T6" fmla="*/ 271 w 472"/>
                <a:gd name="T7" fmla="*/ 90 h 97"/>
                <a:gd name="T8" fmla="*/ 345 w 472"/>
                <a:gd name="T9" fmla="*/ 68 h 97"/>
                <a:gd name="T10" fmla="*/ 471 w 472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97"/>
                <a:gd name="T20" fmla="*/ 472 w 472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97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1" y="90"/>
                  </a:lnTo>
                  <a:lnTo>
                    <a:pt x="345" y="68"/>
                  </a:lnTo>
                  <a:lnTo>
                    <a:pt x="471" y="96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719263" y="3336925"/>
              <a:ext cx="523875" cy="395288"/>
            </a:xfrm>
            <a:custGeom>
              <a:avLst/>
              <a:gdLst>
                <a:gd name="T0" fmla="*/ 0 w 330"/>
                <a:gd name="T1" fmla="*/ 0 h 249"/>
                <a:gd name="T2" fmla="*/ 68 w 330"/>
                <a:gd name="T3" fmla="*/ 46 h 249"/>
                <a:gd name="T4" fmla="*/ 78 w 330"/>
                <a:gd name="T5" fmla="*/ 110 h 249"/>
                <a:gd name="T6" fmla="*/ 191 w 330"/>
                <a:gd name="T7" fmla="*/ 156 h 249"/>
                <a:gd name="T8" fmla="*/ 195 w 330"/>
                <a:gd name="T9" fmla="*/ 202 h 249"/>
                <a:gd name="T10" fmla="*/ 329 w 330"/>
                <a:gd name="T11" fmla="*/ 248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9"/>
                <a:gd name="T20" fmla="*/ 330 w 330"/>
                <a:gd name="T21" fmla="*/ 249 h 2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9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1" y="156"/>
                  </a:lnTo>
                  <a:lnTo>
                    <a:pt x="195" y="202"/>
                  </a:lnTo>
                  <a:lnTo>
                    <a:pt x="329" y="248"/>
                  </a:lnTo>
                </a:path>
              </a:pathLst>
            </a:custGeom>
            <a:noFill/>
            <a:ln w="25400" cap="rnd">
              <a:solidFill>
                <a:srgbClr val="3333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 rot="1500000">
              <a:off x="1863725" y="349567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643063" y="2571750"/>
              <a:ext cx="725487" cy="176213"/>
            </a:xfrm>
            <a:custGeom>
              <a:avLst/>
              <a:gdLst>
                <a:gd name="T0" fmla="*/ 0 w 457"/>
                <a:gd name="T1" fmla="*/ 110 h 111"/>
                <a:gd name="T2" fmla="*/ 80 w 457"/>
                <a:gd name="T3" fmla="*/ 70 h 111"/>
                <a:gd name="T4" fmla="*/ 136 w 457"/>
                <a:gd name="T5" fmla="*/ 68 h 111"/>
                <a:gd name="T6" fmla="*/ 296 w 457"/>
                <a:gd name="T7" fmla="*/ 2 h 111"/>
                <a:gd name="T8" fmla="*/ 348 w 457"/>
                <a:gd name="T9" fmla="*/ 22 h 111"/>
                <a:gd name="T10" fmla="*/ 456 w 457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7"/>
                <a:gd name="T19" fmla="*/ 0 h 111"/>
                <a:gd name="T20" fmla="*/ 457 w 45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7" h="111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763713" y="2473325"/>
              <a:ext cx="511175" cy="325438"/>
            </a:xfrm>
            <a:custGeom>
              <a:avLst/>
              <a:gdLst>
                <a:gd name="T0" fmla="*/ 0 w 322"/>
                <a:gd name="T1" fmla="*/ 204 h 205"/>
                <a:gd name="T2" fmla="*/ 58 w 322"/>
                <a:gd name="T3" fmla="*/ 164 h 205"/>
                <a:gd name="T4" fmla="*/ 58 w 322"/>
                <a:gd name="T5" fmla="*/ 130 h 205"/>
                <a:gd name="T6" fmla="*/ 217 w 322"/>
                <a:gd name="T7" fmla="*/ 66 h 205"/>
                <a:gd name="T8" fmla="*/ 221 w 322"/>
                <a:gd name="T9" fmla="*/ 30 h 205"/>
                <a:gd name="T10" fmla="*/ 321 w 322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5"/>
                <a:gd name="T20" fmla="*/ 322 w 322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5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7" y="66"/>
                  </a:lnTo>
                  <a:lnTo>
                    <a:pt x="221" y="30"/>
                  </a:lnTo>
                  <a:lnTo>
                    <a:pt x="321" y="0"/>
                  </a:lnTo>
                </a:path>
              </a:pathLst>
            </a:custGeom>
            <a:noFill/>
            <a:ln w="25400" cap="rnd">
              <a:solidFill>
                <a:srgbClr val="3333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 rot="20280000">
              <a:off x="1925638" y="2578100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117975" y="225742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6126163" y="2474913"/>
              <a:ext cx="503237" cy="314325"/>
            </a:xfrm>
            <a:custGeom>
              <a:avLst/>
              <a:gdLst>
                <a:gd name="T0" fmla="*/ 0 w 317"/>
                <a:gd name="T1" fmla="*/ 0 h 198"/>
                <a:gd name="T2" fmla="*/ 75 w 317"/>
                <a:gd name="T3" fmla="*/ 24 h 198"/>
                <a:gd name="T4" fmla="*/ 87 w 317"/>
                <a:gd name="T5" fmla="*/ 57 h 198"/>
                <a:gd name="T6" fmla="*/ 264 w 317"/>
                <a:gd name="T7" fmla="*/ 125 h 198"/>
                <a:gd name="T8" fmla="*/ 262 w 317"/>
                <a:gd name="T9" fmla="*/ 164 h 198"/>
                <a:gd name="T10" fmla="*/ 316 w 317"/>
                <a:gd name="T11" fmla="*/ 197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198"/>
                <a:gd name="T20" fmla="*/ 317 w 31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198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6107113" y="3440113"/>
              <a:ext cx="712787" cy="160337"/>
            </a:xfrm>
            <a:custGeom>
              <a:avLst/>
              <a:gdLst>
                <a:gd name="T0" fmla="*/ 0 w 449"/>
                <a:gd name="T1" fmla="*/ 92 h 101"/>
                <a:gd name="T2" fmla="*/ 93 w 449"/>
                <a:gd name="T3" fmla="*/ 73 h 101"/>
                <a:gd name="T4" fmla="*/ 141 w 449"/>
                <a:gd name="T5" fmla="*/ 100 h 101"/>
                <a:gd name="T6" fmla="*/ 304 w 449"/>
                <a:gd name="T7" fmla="*/ 33 h 101"/>
                <a:gd name="T8" fmla="*/ 354 w 449"/>
                <a:gd name="T9" fmla="*/ 52 h 101"/>
                <a:gd name="T10" fmla="*/ 448 w 449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9"/>
                <a:gd name="T19" fmla="*/ 0 h 101"/>
                <a:gd name="T20" fmla="*/ 449 w 449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9" h="101">
                  <a:moveTo>
                    <a:pt x="0" y="92"/>
                  </a:moveTo>
                  <a:lnTo>
                    <a:pt x="93" y="73"/>
                  </a:lnTo>
                  <a:lnTo>
                    <a:pt x="141" y="100"/>
                  </a:lnTo>
                  <a:lnTo>
                    <a:pt x="304" y="33"/>
                  </a:lnTo>
                  <a:lnTo>
                    <a:pt x="354" y="52"/>
                  </a:lnTo>
                  <a:lnTo>
                    <a:pt x="448" y="0"/>
                  </a:lnTo>
                </a:path>
              </a:pathLst>
            </a:custGeom>
            <a:noFill/>
            <a:ln w="25400" cap="rnd">
              <a:solidFill>
                <a:srgbClr val="3333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 rot="20280000">
              <a:off x="6386513" y="349726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6034088" y="2568575"/>
              <a:ext cx="715962" cy="161925"/>
            </a:xfrm>
            <a:custGeom>
              <a:avLst/>
              <a:gdLst>
                <a:gd name="T0" fmla="*/ 0 w 451"/>
                <a:gd name="T1" fmla="*/ 0 h 102"/>
                <a:gd name="T2" fmla="*/ 84 w 451"/>
                <a:gd name="T3" fmla="*/ 20 h 102"/>
                <a:gd name="T4" fmla="*/ 147 w 451"/>
                <a:gd name="T5" fmla="*/ 0 h 102"/>
                <a:gd name="T6" fmla="*/ 319 w 451"/>
                <a:gd name="T7" fmla="*/ 69 h 102"/>
                <a:gd name="T8" fmla="*/ 379 w 451"/>
                <a:gd name="T9" fmla="*/ 60 h 102"/>
                <a:gd name="T10" fmla="*/ 450 w 451"/>
                <a:gd name="T11" fmla="*/ 101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1"/>
                <a:gd name="T19" fmla="*/ 0 h 102"/>
                <a:gd name="T20" fmla="*/ 451 w 451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1" h="102">
                  <a:moveTo>
                    <a:pt x="0" y="0"/>
                  </a:moveTo>
                  <a:lnTo>
                    <a:pt x="84" y="20"/>
                  </a:lnTo>
                  <a:lnTo>
                    <a:pt x="147" y="0"/>
                  </a:lnTo>
                  <a:lnTo>
                    <a:pt x="319" y="69"/>
                  </a:lnTo>
                  <a:lnTo>
                    <a:pt x="379" y="60"/>
                  </a:lnTo>
                  <a:lnTo>
                    <a:pt x="450" y="101"/>
                  </a:lnTo>
                </a:path>
              </a:pathLst>
            </a:custGeom>
            <a:noFill/>
            <a:ln w="25400" cap="rnd">
              <a:solidFill>
                <a:srgbClr val="3333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 rot="1500000">
              <a:off x="6335713" y="257651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50"/>
            <p:cNvGrpSpPr>
              <a:grpSpLocks/>
            </p:cNvGrpSpPr>
            <p:nvPr/>
          </p:nvGrpSpPr>
          <p:grpSpPr bwMode="auto">
            <a:xfrm>
              <a:off x="4410075" y="3884613"/>
              <a:ext cx="225425" cy="123825"/>
              <a:chOff x="2778" y="2447"/>
              <a:chExt cx="142" cy="78"/>
            </a:xfrm>
          </p:grpSpPr>
          <p:sp>
            <p:nvSpPr>
              <p:cNvPr id="56" name="Oval 51"/>
              <p:cNvSpPr>
                <a:spLocks noChangeArrowheads="1"/>
              </p:cNvSpPr>
              <p:nvPr/>
            </p:nvSpPr>
            <p:spPr bwMode="auto">
              <a:xfrm rot="60000">
                <a:off x="2778" y="2447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2811" y="2456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62"/>
                  <a:gd name="T119" fmla="*/ 83 w 83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53"/>
            <p:cNvGrpSpPr>
              <a:grpSpLocks/>
            </p:cNvGrpSpPr>
            <p:nvPr/>
          </p:nvGrpSpPr>
          <p:grpSpPr bwMode="auto">
            <a:xfrm>
              <a:off x="4402138" y="3743325"/>
              <a:ext cx="225425" cy="123825"/>
              <a:chOff x="2773" y="2358"/>
              <a:chExt cx="142" cy="78"/>
            </a:xfrm>
          </p:grpSpPr>
          <p:sp>
            <p:nvSpPr>
              <p:cNvPr id="59" name="Oval 54"/>
              <p:cNvSpPr>
                <a:spLocks noChangeArrowheads="1"/>
              </p:cNvSpPr>
              <p:nvPr/>
            </p:nvSpPr>
            <p:spPr bwMode="auto">
              <a:xfrm rot="-240000">
                <a:off x="2773" y="2358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2808" y="2364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60"/>
                  <a:gd name="T119" fmla="*/ 81 w 81"/>
                  <a:gd name="T120" fmla="*/ 60 h 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6"/>
            <p:cNvGrpSpPr>
              <a:grpSpLocks/>
            </p:cNvGrpSpPr>
            <p:nvPr/>
          </p:nvGrpSpPr>
          <p:grpSpPr bwMode="auto">
            <a:xfrm>
              <a:off x="3752850" y="3881438"/>
              <a:ext cx="225425" cy="123825"/>
              <a:chOff x="2364" y="2445"/>
              <a:chExt cx="142" cy="78"/>
            </a:xfrm>
          </p:grpSpPr>
          <p:sp>
            <p:nvSpPr>
              <p:cNvPr id="62" name="Oval 57"/>
              <p:cNvSpPr>
                <a:spLocks noChangeArrowheads="1"/>
              </p:cNvSpPr>
              <p:nvPr/>
            </p:nvSpPr>
            <p:spPr bwMode="auto">
              <a:xfrm rot="-240000">
                <a:off x="2364" y="244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2399" y="2451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60"/>
                  <a:gd name="T119" fmla="*/ 81 w 81"/>
                  <a:gd name="T120" fmla="*/ 60 h 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59"/>
            <p:cNvGrpSpPr>
              <a:grpSpLocks/>
            </p:cNvGrpSpPr>
            <p:nvPr/>
          </p:nvGrpSpPr>
          <p:grpSpPr bwMode="auto">
            <a:xfrm>
              <a:off x="3746500" y="3740150"/>
              <a:ext cx="225425" cy="123825"/>
              <a:chOff x="2360" y="2356"/>
              <a:chExt cx="142" cy="78"/>
            </a:xfrm>
          </p:grpSpPr>
          <p:sp>
            <p:nvSpPr>
              <p:cNvPr id="65" name="Oval 60"/>
              <p:cNvSpPr>
                <a:spLocks noChangeArrowheads="1"/>
              </p:cNvSpPr>
              <p:nvPr/>
            </p:nvSpPr>
            <p:spPr bwMode="auto">
              <a:xfrm rot="60000">
                <a:off x="2360" y="2356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2393" y="2365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62"/>
                  <a:gd name="T119" fmla="*/ 83 w 83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62"/>
            <p:cNvGrpSpPr>
              <a:grpSpLocks/>
            </p:cNvGrpSpPr>
            <p:nvPr/>
          </p:nvGrpSpPr>
          <p:grpSpPr bwMode="auto">
            <a:xfrm>
              <a:off x="2171700" y="3525838"/>
              <a:ext cx="225425" cy="123825"/>
              <a:chOff x="1368" y="2221"/>
              <a:chExt cx="142" cy="78"/>
            </a:xfrm>
          </p:grpSpPr>
          <p:sp>
            <p:nvSpPr>
              <p:cNvPr id="68" name="Oval 63"/>
              <p:cNvSpPr>
                <a:spLocks noChangeArrowheads="1"/>
              </p:cNvSpPr>
              <p:nvPr/>
            </p:nvSpPr>
            <p:spPr bwMode="auto">
              <a:xfrm rot="780000">
                <a:off x="1368" y="2221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1396" y="2229"/>
                <a:ext cx="85" cy="68"/>
              </a:xfrm>
              <a:custGeom>
                <a:avLst/>
                <a:gdLst>
                  <a:gd name="T0" fmla="*/ 2 w 85"/>
                  <a:gd name="T1" fmla="*/ 42 h 68"/>
                  <a:gd name="T2" fmla="*/ 6 w 85"/>
                  <a:gd name="T3" fmla="*/ 32 h 68"/>
                  <a:gd name="T4" fmla="*/ 11 w 85"/>
                  <a:gd name="T5" fmla="*/ 23 h 68"/>
                  <a:gd name="T6" fmla="*/ 16 w 85"/>
                  <a:gd name="T7" fmla="*/ 15 h 68"/>
                  <a:gd name="T8" fmla="*/ 22 w 85"/>
                  <a:gd name="T9" fmla="*/ 8 h 68"/>
                  <a:gd name="T10" fmla="*/ 25 w 85"/>
                  <a:gd name="T11" fmla="*/ 6 h 68"/>
                  <a:gd name="T12" fmla="*/ 28 w 85"/>
                  <a:gd name="T13" fmla="*/ 4 h 68"/>
                  <a:gd name="T14" fmla="*/ 32 w 85"/>
                  <a:gd name="T15" fmla="*/ 2 h 68"/>
                  <a:gd name="T16" fmla="*/ 35 w 85"/>
                  <a:gd name="T17" fmla="*/ 1 h 68"/>
                  <a:gd name="T18" fmla="*/ 38 w 85"/>
                  <a:gd name="T19" fmla="*/ 0 h 68"/>
                  <a:gd name="T20" fmla="*/ 41 w 85"/>
                  <a:gd name="T21" fmla="*/ 0 h 68"/>
                  <a:gd name="T22" fmla="*/ 44 w 85"/>
                  <a:gd name="T23" fmla="*/ 1 h 68"/>
                  <a:gd name="T24" fmla="*/ 62 w 85"/>
                  <a:gd name="T25" fmla="*/ 6 h 68"/>
                  <a:gd name="T26" fmla="*/ 65 w 85"/>
                  <a:gd name="T27" fmla="*/ 8 h 68"/>
                  <a:gd name="T28" fmla="*/ 68 w 85"/>
                  <a:gd name="T29" fmla="*/ 11 h 68"/>
                  <a:gd name="T30" fmla="*/ 71 w 85"/>
                  <a:gd name="T31" fmla="*/ 16 h 68"/>
                  <a:gd name="T32" fmla="*/ 73 w 85"/>
                  <a:gd name="T33" fmla="*/ 21 h 68"/>
                  <a:gd name="T34" fmla="*/ 75 w 85"/>
                  <a:gd name="T35" fmla="*/ 27 h 68"/>
                  <a:gd name="T36" fmla="*/ 76 w 85"/>
                  <a:gd name="T37" fmla="*/ 34 h 68"/>
                  <a:gd name="T38" fmla="*/ 76 w 85"/>
                  <a:gd name="T39" fmla="*/ 41 h 68"/>
                  <a:gd name="T40" fmla="*/ 84 w 85"/>
                  <a:gd name="T41" fmla="*/ 47 h 68"/>
                  <a:gd name="T42" fmla="*/ 52 w 85"/>
                  <a:gd name="T43" fmla="*/ 38 h 68"/>
                  <a:gd name="T44" fmla="*/ 60 w 85"/>
                  <a:gd name="T45" fmla="*/ 34 h 68"/>
                  <a:gd name="T46" fmla="*/ 59 w 85"/>
                  <a:gd name="T47" fmla="*/ 24 h 68"/>
                  <a:gd name="T48" fmla="*/ 56 w 85"/>
                  <a:gd name="T49" fmla="*/ 15 h 68"/>
                  <a:gd name="T50" fmla="*/ 55 w 85"/>
                  <a:gd name="T51" fmla="*/ 11 h 68"/>
                  <a:gd name="T52" fmla="*/ 53 w 85"/>
                  <a:gd name="T53" fmla="*/ 8 h 68"/>
                  <a:gd name="T54" fmla="*/ 51 w 85"/>
                  <a:gd name="T55" fmla="*/ 5 h 68"/>
                  <a:gd name="T56" fmla="*/ 46 w 85"/>
                  <a:gd name="T57" fmla="*/ 7 h 68"/>
                  <a:gd name="T58" fmla="*/ 41 w 85"/>
                  <a:gd name="T59" fmla="*/ 11 h 68"/>
                  <a:gd name="T60" fmla="*/ 36 w 85"/>
                  <a:gd name="T61" fmla="*/ 15 h 68"/>
                  <a:gd name="T62" fmla="*/ 31 w 85"/>
                  <a:gd name="T63" fmla="*/ 21 h 68"/>
                  <a:gd name="T64" fmla="*/ 27 w 85"/>
                  <a:gd name="T65" fmla="*/ 28 h 68"/>
                  <a:gd name="T66" fmla="*/ 22 w 85"/>
                  <a:gd name="T67" fmla="*/ 36 h 68"/>
                  <a:gd name="T68" fmla="*/ 19 w 85"/>
                  <a:gd name="T69" fmla="*/ 44 h 68"/>
                  <a:gd name="T70" fmla="*/ 16 w 85"/>
                  <a:gd name="T71" fmla="*/ 53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68"/>
                  <a:gd name="T110" fmla="*/ 85 w 85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68">
                    <a:moveTo>
                      <a:pt x="0" y="48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2"/>
                    </a:lnTo>
                    <a:lnTo>
                      <a:pt x="8" y="27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6" y="15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60" y="5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3" y="21"/>
                    </a:lnTo>
                    <a:lnTo>
                      <a:pt x="74" y="24"/>
                    </a:lnTo>
                    <a:lnTo>
                      <a:pt x="75" y="27"/>
                    </a:lnTo>
                    <a:lnTo>
                      <a:pt x="75" y="30"/>
                    </a:lnTo>
                    <a:lnTo>
                      <a:pt x="76" y="34"/>
                    </a:lnTo>
                    <a:lnTo>
                      <a:pt x="76" y="37"/>
                    </a:lnTo>
                    <a:lnTo>
                      <a:pt x="76" y="41"/>
                    </a:lnTo>
                    <a:lnTo>
                      <a:pt x="76" y="45"/>
                    </a:lnTo>
                    <a:lnTo>
                      <a:pt x="84" y="47"/>
                    </a:lnTo>
                    <a:lnTo>
                      <a:pt x="63" y="67"/>
                    </a:lnTo>
                    <a:lnTo>
                      <a:pt x="52" y="38"/>
                    </a:lnTo>
                    <a:lnTo>
                      <a:pt x="60" y="40"/>
                    </a:lnTo>
                    <a:lnTo>
                      <a:pt x="60" y="34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8" y="20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1" y="5"/>
                    </a:lnTo>
                    <a:lnTo>
                      <a:pt x="48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33" y="18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4" y="32"/>
                    </a:lnTo>
                    <a:lnTo>
                      <a:pt x="22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5"/>
            <p:cNvGrpSpPr>
              <a:grpSpLocks/>
            </p:cNvGrpSpPr>
            <p:nvPr/>
          </p:nvGrpSpPr>
          <p:grpSpPr bwMode="auto">
            <a:xfrm>
              <a:off x="2057400" y="3643313"/>
              <a:ext cx="225425" cy="123825"/>
              <a:chOff x="1296" y="2295"/>
              <a:chExt cx="142" cy="78"/>
            </a:xfrm>
          </p:grpSpPr>
          <p:sp>
            <p:nvSpPr>
              <p:cNvPr id="71" name="Oval 66"/>
              <p:cNvSpPr>
                <a:spLocks noChangeArrowheads="1"/>
              </p:cNvSpPr>
              <p:nvPr/>
            </p:nvSpPr>
            <p:spPr bwMode="auto">
              <a:xfrm rot="1020000">
                <a:off x="1296" y="229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1325" y="2299"/>
                <a:ext cx="84" cy="70"/>
              </a:xfrm>
              <a:custGeom>
                <a:avLst/>
                <a:gdLst>
                  <a:gd name="T0" fmla="*/ 2 w 84"/>
                  <a:gd name="T1" fmla="*/ 41 h 70"/>
                  <a:gd name="T2" fmla="*/ 7 w 84"/>
                  <a:gd name="T3" fmla="*/ 30 h 70"/>
                  <a:gd name="T4" fmla="*/ 13 w 84"/>
                  <a:gd name="T5" fmla="*/ 21 h 70"/>
                  <a:gd name="T6" fmla="*/ 19 w 84"/>
                  <a:gd name="T7" fmla="*/ 14 h 70"/>
                  <a:gd name="T8" fmla="*/ 25 w 84"/>
                  <a:gd name="T9" fmla="*/ 7 h 70"/>
                  <a:gd name="T10" fmla="*/ 30 w 84"/>
                  <a:gd name="T11" fmla="*/ 4 h 70"/>
                  <a:gd name="T12" fmla="*/ 33 w 84"/>
                  <a:gd name="T13" fmla="*/ 2 h 70"/>
                  <a:gd name="T14" fmla="*/ 36 w 84"/>
                  <a:gd name="T15" fmla="*/ 1 h 70"/>
                  <a:gd name="T16" fmla="*/ 40 w 84"/>
                  <a:gd name="T17" fmla="*/ 0 h 70"/>
                  <a:gd name="T18" fmla="*/ 43 w 84"/>
                  <a:gd name="T19" fmla="*/ 0 h 70"/>
                  <a:gd name="T20" fmla="*/ 46 w 84"/>
                  <a:gd name="T21" fmla="*/ 1 h 70"/>
                  <a:gd name="T22" fmla="*/ 62 w 84"/>
                  <a:gd name="T23" fmla="*/ 7 h 70"/>
                  <a:gd name="T24" fmla="*/ 66 w 84"/>
                  <a:gd name="T25" fmla="*/ 9 h 70"/>
                  <a:gd name="T26" fmla="*/ 69 w 84"/>
                  <a:gd name="T27" fmla="*/ 12 h 70"/>
                  <a:gd name="T28" fmla="*/ 72 w 84"/>
                  <a:gd name="T29" fmla="*/ 16 h 70"/>
                  <a:gd name="T30" fmla="*/ 74 w 84"/>
                  <a:gd name="T31" fmla="*/ 21 h 70"/>
                  <a:gd name="T32" fmla="*/ 75 w 84"/>
                  <a:gd name="T33" fmla="*/ 27 h 70"/>
                  <a:gd name="T34" fmla="*/ 76 w 84"/>
                  <a:gd name="T35" fmla="*/ 33 h 70"/>
                  <a:gd name="T36" fmla="*/ 76 w 84"/>
                  <a:gd name="T37" fmla="*/ 40 h 70"/>
                  <a:gd name="T38" fmla="*/ 76 w 84"/>
                  <a:gd name="T39" fmla="*/ 48 h 70"/>
                  <a:gd name="T40" fmla="*/ 62 w 84"/>
                  <a:gd name="T41" fmla="*/ 69 h 70"/>
                  <a:gd name="T42" fmla="*/ 60 w 84"/>
                  <a:gd name="T43" fmla="*/ 42 h 70"/>
                  <a:gd name="T44" fmla="*/ 61 w 84"/>
                  <a:gd name="T45" fmla="*/ 31 h 70"/>
                  <a:gd name="T46" fmla="*/ 60 w 84"/>
                  <a:gd name="T47" fmla="*/ 22 h 70"/>
                  <a:gd name="T48" fmla="*/ 58 w 84"/>
                  <a:gd name="T49" fmla="*/ 13 h 70"/>
                  <a:gd name="T50" fmla="*/ 56 w 84"/>
                  <a:gd name="T51" fmla="*/ 10 h 70"/>
                  <a:gd name="T52" fmla="*/ 54 w 84"/>
                  <a:gd name="T53" fmla="*/ 7 h 70"/>
                  <a:gd name="T54" fmla="*/ 49 w 84"/>
                  <a:gd name="T55" fmla="*/ 9 h 70"/>
                  <a:gd name="T56" fmla="*/ 43 w 84"/>
                  <a:gd name="T57" fmla="*/ 12 h 70"/>
                  <a:gd name="T58" fmla="*/ 38 w 84"/>
                  <a:gd name="T59" fmla="*/ 16 h 70"/>
                  <a:gd name="T60" fmla="*/ 33 w 84"/>
                  <a:gd name="T61" fmla="*/ 21 h 70"/>
                  <a:gd name="T62" fmla="*/ 28 w 84"/>
                  <a:gd name="T63" fmla="*/ 28 h 70"/>
                  <a:gd name="T64" fmla="*/ 23 w 84"/>
                  <a:gd name="T65" fmla="*/ 35 h 70"/>
                  <a:gd name="T66" fmla="*/ 19 w 84"/>
                  <a:gd name="T67" fmla="*/ 43 h 70"/>
                  <a:gd name="T68" fmla="*/ 15 w 84"/>
                  <a:gd name="T69" fmla="*/ 52 h 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"/>
                  <a:gd name="T106" fmla="*/ 0 h 70"/>
                  <a:gd name="T107" fmla="*/ 84 w 84"/>
                  <a:gd name="T108" fmla="*/ 70 h 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" h="70">
                    <a:moveTo>
                      <a:pt x="0" y="46"/>
                    </a:moveTo>
                    <a:lnTo>
                      <a:pt x="2" y="41"/>
                    </a:lnTo>
                    <a:lnTo>
                      <a:pt x="5" y="35"/>
                    </a:lnTo>
                    <a:lnTo>
                      <a:pt x="7" y="30"/>
                    </a:lnTo>
                    <a:lnTo>
                      <a:pt x="10" y="26"/>
                    </a:lnTo>
                    <a:lnTo>
                      <a:pt x="13" y="21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22" y="10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6" y="9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71" y="14"/>
                    </a:lnTo>
                    <a:lnTo>
                      <a:pt x="72" y="16"/>
                    </a:lnTo>
                    <a:lnTo>
                      <a:pt x="73" y="19"/>
                    </a:lnTo>
                    <a:lnTo>
                      <a:pt x="74" y="21"/>
                    </a:lnTo>
                    <a:lnTo>
                      <a:pt x="75" y="24"/>
                    </a:lnTo>
                    <a:lnTo>
                      <a:pt x="75" y="27"/>
                    </a:lnTo>
                    <a:lnTo>
                      <a:pt x="76" y="30"/>
                    </a:lnTo>
                    <a:lnTo>
                      <a:pt x="76" y="33"/>
                    </a:lnTo>
                    <a:lnTo>
                      <a:pt x="76" y="37"/>
                    </a:lnTo>
                    <a:lnTo>
                      <a:pt x="76" y="40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83" y="51"/>
                    </a:lnTo>
                    <a:lnTo>
                      <a:pt x="62" y="69"/>
                    </a:lnTo>
                    <a:lnTo>
                      <a:pt x="52" y="39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59" y="17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5" y="8"/>
                    </a:lnTo>
                    <a:lnTo>
                      <a:pt x="54" y="7"/>
                    </a:lnTo>
                    <a:lnTo>
                      <a:pt x="51" y="8"/>
                    </a:lnTo>
                    <a:lnTo>
                      <a:pt x="49" y="9"/>
                    </a:lnTo>
                    <a:lnTo>
                      <a:pt x="46" y="10"/>
                    </a:lnTo>
                    <a:lnTo>
                      <a:pt x="43" y="12"/>
                    </a:lnTo>
                    <a:lnTo>
                      <a:pt x="41" y="14"/>
                    </a:lnTo>
                    <a:lnTo>
                      <a:pt x="38" y="16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3" y="35"/>
                    </a:lnTo>
                    <a:lnTo>
                      <a:pt x="21" y="39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5" y="52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68"/>
            <p:cNvGrpSpPr>
              <a:grpSpLocks/>
            </p:cNvGrpSpPr>
            <p:nvPr/>
          </p:nvGrpSpPr>
          <p:grpSpPr bwMode="auto">
            <a:xfrm>
              <a:off x="1606550" y="3268663"/>
              <a:ext cx="225425" cy="123825"/>
              <a:chOff x="1012" y="2059"/>
              <a:chExt cx="142" cy="78"/>
            </a:xfrm>
          </p:grpSpPr>
          <p:sp>
            <p:nvSpPr>
              <p:cNvPr id="74" name="Oval 69"/>
              <p:cNvSpPr>
                <a:spLocks noChangeArrowheads="1"/>
              </p:cNvSpPr>
              <p:nvPr/>
            </p:nvSpPr>
            <p:spPr bwMode="auto">
              <a:xfrm rot="1860000">
                <a:off x="1012" y="2059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1039" y="2064"/>
                <a:ext cx="81" cy="73"/>
              </a:xfrm>
              <a:custGeom>
                <a:avLst/>
                <a:gdLst>
                  <a:gd name="T0" fmla="*/ 3 w 81"/>
                  <a:gd name="T1" fmla="*/ 29 h 73"/>
                  <a:gd name="T2" fmla="*/ 11 w 81"/>
                  <a:gd name="T3" fmla="*/ 21 h 73"/>
                  <a:gd name="T4" fmla="*/ 18 w 81"/>
                  <a:gd name="T5" fmla="*/ 13 h 73"/>
                  <a:gd name="T6" fmla="*/ 26 w 81"/>
                  <a:gd name="T7" fmla="*/ 8 h 73"/>
                  <a:gd name="T8" fmla="*/ 34 w 81"/>
                  <a:gd name="T9" fmla="*/ 3 h 73"/>
                  <a:gd name="T10" fmla="*/ 41 w 81"/>
                  <a:gd name="T11" fmla="*/ 1 h 73"/>
                  <a:gd name="T12" fmla="*/ 48 w 81"/>
                  <a:gd name="T13" fmla="*/ 0 h 73"/>
                  <a:gd name="T14" fmla="*/ 51 w 81"/>
                  <a:gd name="T15" fmla="*/ 1 h 73"/>
                  <a:gd name="T16" fmla="*/ 54 w 81"/>
                  <a:gd name="T17" fmla="*/ 2 h 73"/>
                  <a:gd name="T18" fmla="*/ 57 w 81"/>
                  <a:gd name="T19" fmla="*/ 3 h 73"/>
                  <a:gd name="T20" fmla="*/ 72 w 81"/>
                  <a:gd name="T21" fmla="*/ 13 h 73"/>
                  <a:gd name="T22" fmla="*/ 75 w 81"/>
                  <a:gd name="T23" fmla="*/ 17 h 73"/>
                  <a:gd name="T24" fmla="*/ 77 w 81"/>
                  <a:gd name="T25" fmla="*/ 21 h 73"/>
                  <a:gd name="T26" fmla="*/ 78 w 81"/>
                  <a:gd name="T27" fmla="*/ 26 h 73"/>
                  <a:gd name="T28" fmla="*/ 78 w 81"/>
                  <a:gd name="T29" fmla="*/ 31 h 73"/>
                  <a:gd name="T30" fmla="*/ 78 w 81"/>
                  <a:gd name="T31" fmla="*/ 38 h 73"/>
                  <a:gd name="T32" fmla="*/ 76 w 81"/>
                  <a:gd name="T33" fmla="*/ 44 h 73"/>
                  <a:gd name="T34" fmla="*/ 74 w 81"/>
                  <a:gd name="T35" fmla="*/ 51 h 73"/>
                  <a:gd name="T36" fmla="*/ 80 w 81"/>
                  <a:gd name="T37" fmla="*/ 60 h 73"/>
                  <a:gd name="T38" fmla="*/ 53 w 81"/>
                  <a:gd name="T39" fmla="*/ 41 h 73"/>
                  <a:gd name="T40" fmla="*/ 61 w 81"/>
                  <a:gd name="T41" fmla="*/ 41 h 73"/>
                  <a:gd name="T42" fmla="*/ 64 w 81"/>
                  <a:gd name="T43" fmla="*/ 30 h 73"/>
                  <a:gd name="T44" fmla="*/ 64 w 81"/>
                  <a:gd name="T45" fmla="*/ 21 h 73"/>
                  <a:gd name="T46" fmla="*/ 63 w 81"/>
                  <a:gd name="T47" fmla="*/ 13 h 73"/>
                  <a:gd name="T48" fmla="*/ 59 w 81"/>
                  <a:gd name="T49" fmla="*/ 10 h 73"/>
                  <a:gd name="T50" fmla="*/ 54 w 81"/>
                  <a:gd name="T51" fmla="*/ 11 h 73"/>
                  <a:gd name="T52" fmla="*/ 47 w 81"/>
                  <a:gd name="T53" fmla="*/ 13 h 73"/>
                  <a:gd name="T54" fmla="*/ 41 w 81"/>
                  <a:gd name="T55" fmla="*/ 17 h 73"/>
                  <a:gd name="T56" fmla="*/ 35 w 81"/>
                  <a:gd name="T57" fmla="*/ 21 h 73"/>
                  <a:gd name="T58" fmla="*/ 28 w 81"/>
                  <a:gd name="T59" fmla="*/ 27 h 73"/>
                  <a:gd name="T60" fmla="*/ 22 w 81"/>
                  <a:gd name="T61" fmla="*/ 33 h 73"/>
                  <a:gd name="T62" fmla="*/ 17 w 81"/>
                  <a:gd name="T63" fmla="*/ 40 h 73"/>
                  <a:gd name="T64" fmla="*/ 0 w 81"/>
                  <a:gd name="T65" fmla="*/ 34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73"/>
                  <a:gd name="T101" fmla="*/ 81 w 81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73">
                    <a:moveTo>
                      <a:pt x="0" y="34"/>
                    </a:moveTo>
                    <a:lnTo>
                      <a:pt x="3" y="29"/>
                    </a:lnTo>
                    <a:lnTo>
                      <a:pt x="7" y="25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6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74" y="51"/>
                    </a:lnTo>
                    <a:lnTo>
                      <a:pt x="73" y="55"/>
                    </a:lnTo>
                    <a:lnTo>
                      <a:pt x="80" y="60"/>
                    </a:lnTo>
                    <a:lnTo>
                      <a:pt x="55" y="72"/>
                    </a:lnTo>
                    <a:lnTo>
                      <a:pt x="53" y="41"/>
                    </a:lnTo>
                    <a:lnTo>
                      <a:pt x="59" y="46"/>
                    </a:lnTo>
                    <a:lnTo>
                      <a:pt x="61" y="41"/>
                    </a:lnTo>
                    <a:lnTo>
                      <a:pt x="63" y="35"/>
                    </a:lnTo>
                    <a:lnTo>
                      <a:pt x="64" y="30"/>
                    </a:lnTo>
                    <a:lnTo>
                      <a:pt x="64" y="25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3" y="13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4" y="11"/>
                    </a:lnTo>
                    <a:lnTo>
                      <a:pt x="51" y="12"/>
                    </a:lnTo>
                    <a:lnTo>
                      <a:pt x="47" y="13"/>
                    </a:lnTo>
                    <a:lnTo>
                      <a:pt x="44" y="15"/>
                    </a:lnTo>
                    <a:lnTo>
                      <a:pt x="41" y="17"/>
                    </a:lnTo>
                    <a:lnTo>
                      <a:pt x="38" y="19"/>
                    </a:lnTo>
                    <a:lnTo>
                      <a:pt x="35" y="21"/>
                    </a:lnTo>
                    <a:lnTo>
                      <a:pt x="32" y="24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2" y="33"/>
                    </a:lnTo>
                    <a:lnTo>
                      <a:pt x="20" y="36"/>
                    </a:lnTo>
                    <a:lnTo>
                      <a:pt x="17" y="40"/>
                    </a:lnTo>
                    <a:lnTo>
                      <a:pt x="14" y="4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71"/>
            <p:cNvGrpSpPr>
              <a:grpSpLocks/>
            </p:cNvGrpSpPr>
            <p:nvPr/>
          </p:nvGrpSpPr>
          <p:grpSpPr bwMode="auto">
            <a:xfrm>
              <a:off x="1506538" y="3379788"/>
              <a:ext cx="225425" cy="125412"/>
              <a:chOff x="949" y="2129"/>
              <a:chExt cx="142" cy="79"/>
            </a:xfrm>
          </p:grpSpPr>
          <p:sp>
            <p:nvSpPr>
              <p:cNvPr id="77" name="Oval 72"/>
              <p:cNvSpPr>
                <a:spLocks noChangeArrowheads="1"/>
              </p:cNvSpPr>
              <p:nvPr/>
            </p:nvSpPr>
            <p:spPr bwMode="auto">
              <a:xfrm rot="1560000">
                <a:off x="949" y="212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974" y="2137"/>
                <a:ext cx="83" cy="71"/>
              </a:xfrm>
              <a:custGeom>
                <a:avLst/>
                <a:gdLst>
                  <a:gd name="T0" fmla="*/ 3 w 83"/>
                  <a:gd name="T1" fmla="*/ 33 h 71"/>
                  <a:gd name="T2" fmla="*/ 10 w 83"/>
                  <a:gd name="T3" fmla="*/ 24 h 71"/>
                  <a:gd name="T4" fmla="*/ 17 w 83"/>
                  <a:gd name="T5" fmla="*/ 16 h 71"/>
                  <a:gd name="T6" fmla="*/ 24 w 83"/>
                  <a:gd name="T7" fmla="*/ 9 h 71"/>
                  <a:gd name="T8" fmla="*/ 31 w 83"/>
                  <a:gd name="T9" fmla="*/ 4 h 71"/>
                  <a:gd name="T10" fmla="*/ 39 w 83"/>
                  <a:gd name="T11" fmla="*/ 1 h 71"/>
                  <a:gd name="T12" fmla="*/ 44 w 83"/>
                  <a:gd name="T13" fmla="*/ 0 h 71"/>
                  <a:gd name="T14" fmla="*/ 47 w 83"/>
                  <a:gd name="T15" fmla="*/ 0 h 71"/>
                  <a:gd name="T16" fmla="*/ 50 w 83"/>
                  <a:gd name="T17" fmla="*/ 0 h 71"/>
                  <a:gd name="T18" fmla="*/ 53 w 83"/>
                  <a:gd name="T19" fmla="*/ 1 h 71"/>
                  <a:gd name="T20" fmla="*/ 68 w 83"/>
                  <a:gd name="T21" fmla="*/ 10 h 71"/>
                  <a:gd name="T22" fmla="*/ 71 w 83"/>
                  <a:gd name="T23" fmla="*/ 12 h 71"/>
                  <a:gd name="T24" fmla="*/ 74 w 83"/>
                  <a:gd name="T25" fmla="*/ 16 h 71"/>
                  <a:gd name="T26" fmla="*/ 76 w 83"/>
                  <a:gd name="T27" fmla="*/ 20 h 71"/>
                  <a:gd name="T28" fmla="*/ 78 w 83"/>
                  <a:gd name="T29" fmla="*/ 25 h 71"/>
                  <a:gd name="T30" fmla="*/ 78 w 83"/>
                  <a:gd name="T31" fmla="*/ 31 h 71"/>
                  <a:gd name="T32" fmla="*/ 78 w 83"/>
                  <a:gd name="T33" fmla="*/ 38 h 71"/>
                  <a:gd name="T34" fmla="*/ 77 w 83"/>
                  <a:gd name="T35" fmla="*/ 45 h 71"/>
                  <a:gd name="T36" fmla="*/ 75 w 83"/>
                  <a:gd name="T37" fmla="*/ 52 h 71"/>
                  <a:gd name="T38" fmla="*/ 58 w 83"/>
                  <a:gd name="T39" fmla="*/ 70 h 71"/>
                  <a:gd name="T40" fmla="*/ 60 w 83"/>
                  <a:gd name="T41" fmla="*/ 44 h 71"/>
                  <a:gd name="T42" fmla="*/ 62 w 83"/>
                  <a:gd name="T43" fmla="*/ 38 h 71"/>
                  <a:gd name="T44" fmla="*/ 63 w 83"/>
                  <a:gd name="T45" fmla="*/ 28 h 71"/>
                  <a:gd name="T46" fmla="*/ 63 w 83"/>
                  <a:gd name="T47" fmla="*/ 19 h 71"/>
                  <a:gd name="T48" fmla="*/ 61 w 83"/>
                  <a:gd name="T49" fmla="*/ 11 h 71"/>
                  <a:gd name="T50" fmla="*/ 57 w 83"/>
                  <a:gd name="T51" fmla="*/ 8 h 71"/>
                  <a:gd name="T52" fmla="*/ 51 w 83"/>
                  <a:gd name="T53" fmla="*/ 10 h 71"/>
                  <a:gd name="T54" fmla="*/ 45 w 83"/>
                  <a:gd name="T55" fmla="*/ 12 h 71"/>
                  <a:gd name="T56" fmla="*/ 39 w 83"/>
                  <a:gd name="T57" fmla="*/ 16 h 71"/>
                  <a:gd name="T58" fmla="*/ 33 w 83"/>
                  <a:gd name="T59" fmla="*/ 21 h 71"/>
                  <a:gd name="T60" fmla="*/ 28 w 83"/>
                  <a:gd name="T61" fmla="*/ 28 h 71"/>
                  <a:gd name="T62" fmla="*/ 22 w 83"/>
                  <a:gd name="T63" fmla="*/ 34 h 71"/>
                  <a:gd name="T64" fmla="*/ 17 w 83"/>
                  <a:gd name="T65" fmla="*/ 42 h 71"/>
                  <a:gd name="T66" fmla="*/ 0 w 83"/>
                  <a:gd name="T67" fmla="*/ 38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3"/>
                  <a:gd name="T103" fmla="*/ 0 h 71"/>
                  <a:gd name="T104" fmla="*/ 83 w 83"/>
                  <a:gd name="T105" fmla="*/ 71 h 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3" h="71">
                    <a:moveTo>
                      <a:pt x="0" y="38"/>
                    </a:moveTo>
                    <a:lnTo>
                      <a:pt x="3" y="33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3" y="20"/>
                    </a:lnTo>
                    <a:lnTo>
                      <a:pt x="17" y="16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39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68" y="10"/>
                    </a:lnTo>
                    <a:lnTo>
                      <a:pt x="70" y="11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8" y="25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7" y="45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82" y="56"/>
                    </a:lnTo>
                    <a:lnTo>
                      <a:pt x="58" y="70"/>
                    </a:lnTo>
                    <a:lnTo>
                      <a:pt x="53" y="40"/>
                    </a:lnTo>
                    <a:lnTo>
                      <a:pt x="60" y="44"/>
                    </a:lnTo>
                    <a:lnTo>
                      <a:pt x="61" y="41"/>
                    </a:lnTo>
                    <a:lnTo>
                      <a:pt x="62" y="38"/>
                    </a:lnTo>
                    <a:lnTo>
                      <a:pt x="63" y="33"/>
                    </a:lnTo>
                    <a:lnTo>
                      <a:pt x="63" y="28"/>
                    </a:lnTo>
                    <a:lnTo>
                      <a:pt x="63" y="23"/>
                    </a:lnTo>
                    <a:lnTo>
                      <a:pt x="63" y="19"/>
                    </a:lnTo>
                    <a:lnTo>
                      <a:pt x="62" y="15"/>
                    </a:lnTo>
                    <a:lnTo>
                      <a:pt x="61" y="11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54" y="9"/>
                    </a:lnTo>
                    <a:lnTo>
                      <a:pt x="51" y="10"/>
                    </a:lnTo>
                    <a:lnTo>
                      <a:pt x="48" y="11"/>
                    </a:lnTo>
                    <a:lnTo>
                      <a:pt x="45" y="12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2" y="34"/>
                    </a:lnTo>
                    <a:lnTo>
                      <a:pt x="20" y="38"/>
                    </a:lnTo>
                    <a:lnTo>
                      <a:pt x="17" y="42"/>
                    </a:lnTo>
                    <a:lnTo>
                      <a:pt x="15" y="4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74"/>
            <p:cNvGrpSpPr>
              <a:grpSpLocks/>
            </p:cNvGrpSpPr>
            <p:nvPr/>
          </p:nvGrpSpPr>
          <p:grpSpPr bwMode="auto">
            <a:xfrm>
              <a:off x="1392238" y="2781300"/>
              <a:ext cx="225425" cy="133350"/>
              <a:chOff x="877" y="1752"/>
              <a:chExt cx="142" cy="84"/>
            </a:xfrm>
          </p:grpSpPr>
          <p:sp>
            <p:nvSpPr>
              <p:cNvPr id="80" name="Oval 75"/>
              <p:cNvSpPr>
                <a:spLocks noChangeArrowheads="1"/>
              </p:cNvSpPr>
              <p:nvPr/>
            </p:nvSpPr>
            <p:spPr bwMode="auto">
              <a:xfrm rot="-2640000">
                <a:off x="877" y="1752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917" y="1758"/>
                <a:ext cx="73" cy="78"/>
              </a:xfrm>
              <a:custGeom>
                <a:avLst/>
                <a:gdLst>
                  <a:gd name="T0" fmla="*/ 19 w 73"/>
                  <a:gd name="T1" fmla="*/ 72 h 78"/>
                  <a:gd name="T2" fmla="*/ 12 w 73"/>
                  <a:gd name="T3" fmla="*/ 63 h 78"/>
                  <a:gd name="T4" fmla="*/ 7 w 73"/>
                  <a:gd name="T5" fmla="*/ 54 h 78"/>
                  <a:gd name="T6" fmla="*/ 3 w 73"/>
                  <a:gd name="T7" fmla="*/ 45 h 78"/>
                  <a:gd name="T8" fmla="*/ 1 w 73"/>
                  <a:gd name="T9" fmla="*/ 37 h 78"/>
                  <a:gd name="T10" fmla="*/ 0 w 73"/>
                  <a:gd name="T11" fmla="*/ 29 h 78"/>
                  <a:gd name="T12" fmla="*/ 1 w 73"/>
                  <a:gd name="T13" fmla="*/ 22 h 78"/>
                  <a:gd name="T14" fmla="*/ 4 w 73"/>
                  <a:gd name="T15" fmla="*/ 17 h 78"/>
                  <a:gd name="T16" fmla="*/ 18 w 73"/>
                  <a:gd name="T17" fmla="*/ 4 h 78"/>
                  <a:gd name="T18" fmla="*/ 22 w 73"/>
                  <a:gd name="T19" fmla="*/ 2 h 78"/>
                  <a:gd name="T20" fmla="*/ 26 w 73"/>
                  <a:gd name="T21" fmla="*/ 0 h 78"/>
                  <a:gd name="T22" fmla="*/ 31 w 73"/>
                  <a:gd name="T23" fmla="*/ 0 h 78"/>
                  <a:gd name="T24" fmla="*/ 36 w 73"/>
                  <a:gd name="T25" fmla="*/ 0 h 78"/>
                  <a:gd name="T26" fmla="*/ 42 w 73"/>
                  <a:gd name="T27" fmla="*/ 1 h 78"/>
                  <a:gd name="T28" fmla="*/ 48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6 w 73"/>
                  <a:gd name="T61" fmla="*/ 55 h 78"/>
                  <a:gd name="T62" fmla="*/ 32 w 73"/>
                  <a:gd name="T63" fmla="*/ 63 h 78"/>
                  <a:gd name="T64" fmla="*/ 23 w 73"/>
                  <a:gd name="T65" fmla="*/ 77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78"/>
                  <a:gd name="T101" fmla="*/ 73 w 73"/>
                  <a:gd name="T102" fmla="*/ 78 h 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78">
                    <a:moveTo>
                      <a:pt x="23" y="77"/>
                    </a:moveTo>
                    <a:lnTo>
                      <a:pt x="19" y="72"/>
                    </a:lnTo>
                    <a:lnTo>
                      <a:pt x="15" y="68"/>
                    </a:lnTo>
                    <a:lnTo>
                      <a:pt x="12" y="63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5" y="49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1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7" y="6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6" y="55"/>
                    </a:lnTo>
                    <a:lnTo>
                      <a:pt x="29" y="59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77"/>
            <p:cNvGrpSpPr>
              <a:grpSpLocks/>
            </p:cNvGrpSpPr>
            <p:nvPr/>
          </p:nvGrpSpPr>
          <p:grpSpPr bwMode="auto">
            <a:xfrm>
              <a:off x="1544638" y="2828925"/>
              <a:ext cx="225425" cy="130175"/>
              <a:chOff x="973" y="1782"/>
              <a:chExt cx="142" cy="82"/>
            </a:xfrm>
          </p:grpSpPr>
          <p:sp>
            <p:nvSpPr>
              <p:cNvPr id="83" name="Oval 78"/>
              <p:cNvSpPr>
                <a:spLocks noChangeArrowheads="1"/>
              </p:cNvSpPr>
              <p:nvPr/>
            </p:nvSpPr>
            <p:spPr bwMode="auto">
              <a:xfrm rot="-2700000">
                <a:off x="973" y="1782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1010" y="1786"/>
                <a:ext cx="73" cy="78"/>
              </a:xfrm>
              <a:custGeom>
                <a:avLst/>
                <a:gdLst>
                  <a:gd name="T0" fmla="*/ 20 w 73"/>
                  <a:gd name="T1" fmla="*/ 73 h 78"/>
                  <a:gd name="T2" fmla="*/ 13 w 73"/>
                  <a:gd name="T3" fmla="*/ 64 h 78"/>
                  <a:gd name="T4" fmla="*/ 8 w 73"/>
                  <a:gd name="T5" fmla="*/ 55 h 78"/>
                  <a:gd name="T6" fmla="*/ 4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2 h 78"/>
                  <a:gd name="T36" fmla="*/ 48 w 73"/>
                  <a:gd name="T37" fmla="*/ 22 h 78"/>
                  <a:gd name="T38" fmla="*/ 38 w 73"/>
                  <a:gd name="T39" fmla="*/ 16 h 78"/>
                  <a:gd name="T40" fmla="*/ 29 w 73"/>
                  <a:gd name="T41" fmla="*/ 12 h 78"/>
                  <a:gd name="T42" fmla="*/ 22 w 73"/>
                  <a:gd name="T43" fmla="*/ 11 h 78"/>
                  <a:gd name="T44" fmla="*/ 19 w 73"/>
                  <a:gd name="T45" fmla="*/ 10 h 78"/>
                  <a:gd name="T46" fmla="*/ 15 w 73"/>
                  <a:gd name="T47" fmla="*/ 11 h 78"/>
                  <a:gd name="T48" fmla="*/ 12 w 73"/>
                  <a:gd name="T49" fmla="*/ 14 h 78"/>
                  <a:gd name="T50" fmla="*/ 12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4 w 73"/>
                  <a:gd name="T65" fmla="*/ 77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78"/>
                  <a:gd name="T101" fmla="*/ 73 w 73"/>
                  <a:gd name="T102" fmla="*/ 78 h 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78">
                    <a:moveTo>
                      <a:pt x="24" y="77"/>
                    </a:moveTo>
                    <a:lnTo>
                      <a:pt x="20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2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4" y="77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80"/>
            <p:cNvGrpSpPr>
              <a:grpSpLocks/>
            </p:cNvGrpSpPr>
            <p:nvPr/>
          </p:nvGrpSpPr>
          <p:grpSpPr bwMode="auto">
            <a:xfrm>
              <a:off x="6867525" y="3213100"/>
              <a:ext cx="125413" cy="225425"/>
              <a:chOff x="4326" y="2024"/>
              <a:chExt cx="79" cy="142"/>
            </a:xfrm>
          </p:grpSpPr>
          <p:sp>
            <p:nvSpPr>
              <p:cNvPr id="86" name="Oval 81"/>
              <p:cNvSpPr>
                <a:spLocks noChangeArrowheads="1"/>
              </p:cNvSpPr>
              <p:nvPr/>
            </p:nvSpPr>
            <p:spPr bwMode="auto">
              <a:xfrm rot="-2880000">
                <a:off x="4294" y="2056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4332" y="2058"/>
                <a:ext cx="73" cy="79"/>
              </a:xfrm>
              <a:custGeom>
                <a:avLst/>
                <a:gdLst>
                  <a:gd name="T0" fmla="*/ 22 w 73"/>
                  <a:gd name="T1" fmla="*/ 74 h 79"/>
                  <a:gd name="T2" fmla="*/ 15 w 73"/>
                  <a:gd name="T3" fmla="*/ 65 h 79"/>
                  <a:gd name="T4" fmla="*/ 8 w 73"/>
                  <a:gd name="T5" fmla="*/ 56 h 79"/>
                  <a:gd name="T6" fmla="*/ 4 w 73"/>
                  <a:gd name="T7" fmla="*/ 48 h 79"/>
                  <a:gd name="T8" fmla="*/ 1 w 73"/>
                  <a:gd name="T9" fmla="*/ 39 h 79"/>
                  <a:gd name="T10" fmla="*/ 0 w 73"/>
                  <a:gd name="T11" fmla="*/ 32 h 79"/>
                  <a:gd name="T12" fmla="*/ 1 w 73"/>
                  <a:gd name="T13" fmla="*/ 25 h 79"/>
                  <a:gd name="T14" fmla="*/ 3 w 73"/>
                  <a:gd name="T15" fmla="*/ 19 h 79"/>
                  <a:gd name="T16" fmla="*/ 5 w 73"/>
                  <a:gd name="T17" fmla="*/ 17 h 79"/>
                  <a:gd name="T18" fmla="*/ 18 w 73"/>
                  <a:gd name="T19" fmla="*/ 4 h 79"/>
                  <a:gd name="T20" fmla="*/ 21 w 73"/>
                  <a:gd name="T21" fmla="*/ 2 h 79"/>
                  <a:gd name="T22" fmla="*/ 26 w 73"/>
                  <a:gd name="T23" fmla="*/ 0 h 79"/>
                  <a:gd name="T24" fmla="*/ 31 w 73"/>
                  <a:gd name="T25" fmla="*/ 0 h 79"/>
                  <a:gd name="T26" fmla="*/ 37 w 73"/>
                  <a:gd name="T27" fmla="*/ 1 h 79"/>
                  <a:gd name="T28" fmla="*/ 43 w 73"/>
                  <a:gd name="T29" fmla="*/ 2 h 79"/>
                  <a:gd name="T30" fmla="*/ 49 w 73"/>
                  <a:gd name="T31" fmla="*/ 5 h 79"/>
                  <a:gd name="T32" fmla="*/ 56 w 73"/>
                  <a:gd name="T33" fmla="*/ 8 h 79"/>
                  <a:gd name="T34" fmla="*/ 65 w 73"/>
                  <a:gd name="T35" fmla="*/ 4 h 79"/>
                  <a:gd name="T36" fmla="*/ 41 w 73"/>
                  <a:gd name="T37" fmla="*/ 28 h 79"/>
                  <a:gd name="T38" fmla="*/ 42 w 73"/>
                  <a:gd name="T39" fmla="*/ 19 h 79"/>
                  <a:gd name="T40" fmla="*/ 33 w 73"/>
                  <a:gd name="T41" fmla="*/ 15 h 79"/>
                  <a:gd name="T42" fmla="*/ 26 w 73"/>
                  <a:gd name="T43" fmla="*/ 13 h 79"/>
                  <a:gd name="T44" fmla="*/ 21 w 73"/>
                  <a:gd name="T45" fmla="*/ 12 h 79"/>
                  <a:gd name="T46" fmla="*/ 17 w 73"/>
                  <a:gd name="T47" fmla="*/ 12 h 79"/>
                  <a:gd name="T48" fmla="*/ 14 w 73"/>
                  <a:gd name="T49" fmla="*/ 12 h 79"/>
                  <a:gd name="T50" fmla="*/ 12 w 73"/>
                  <a:gd name="T51" fmla="*/ 16 h 79"/>
                  <a:gd name="T52" fmla="*/ 12 w 73"/>
                  <a:gd name="T53" fmla="*/ 22 h 79"/>
                  <a:gd name="T54" fmla="*/ 13 w 73"/>
                  <a:gd name="T55" fmla="*/ 28 h 79"/>
                  <a:gd name="T56" fmla="*/ 15 w 73"/>
                  <a:gd name="T57" fmla="*/ 35 h 79"/>
                  <a:gd name="T58" fmla="*/ 18 w 73"/>
                  <a:gd name="T59" fmla="*/ 42 h 79"/>
                  <a:gd name="T60" fmla="*/ 23 w 73"/>
                  <a:gd name="T61" fmla="*/ 49 h 79"/>
                  <a:gd name="T62" fmla="*/ 28 w 73"/>
                  <a:gd name="T63" fmla="*/ 57 h 79"/>
                  <a:gd name="T64" fmla="*/ 34 w 73"/>
                  <a:gd name="T65" fmla="*/ 64 h 79"/>
                  <a:gd name="T66" fmla="*/ 26 w 73"/>
                  <a:gd name="T67" fmla="*/ 78 h 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3"/>
                  <a:gd name="T103" fmla="*/ 0 h 79"/>
                  <a:gd name="T104" fmla="*/ 73 w 73"/>
                  <a:gd name="T105" fmla="*/ 79 h 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3" h="79">
                    <a:moveTo>
                      <a:pt x="26" y="78"/>
                    </a:moveTo>
                    <a:lnTo>
                      <a:pt x="22" y="74"/>
                    </a:lnTo>
                    <a:lnTo>
                      <a:pt x="18" y="70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3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6" y="8"/>
                    </a:lnTo>
                    <a:lnTo>
                      <a:pt x="59" y="10"/>
                    </a:lnTo>
                    <a:lnTo>
                      <a:pt x="65" y="4"/>
                    </a:lnTo>
                    <a:lnTo>
                      <a:pt x="72" y="31"/>
                    </a:lnTo>
                    <a:lnTo>
                      <a:pt x="41" y="28"/>
                    </a:lnTo>
                    <a:lnTo>
                      <a:pt x="47" y="22"/>
                    </a:lnTo>
                    <a:lnTo>
                      <a:pt x="42" y="19"/>
                    </a:lnTo>
                    <a:lnTo>
                      <a:pt x="37" y="17"/>
                    </a:lnTo>
                    <a:lnTo>
                      <a:pt x="33" y="15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3" y="28"/>
                    </a:lnTo>
                    <a:lnTo>
                      <a:pt x="14" y="32"/>
                    </a:lnTo>
                    <a:lnTo>
                      <a:pt x="15" y="35"/>
                    </a:lnTo>
                    <a:lnTo>
                      <a:pt x="17" y="38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8" y="57"/>
                    </a:lnTo>
                    <a:lnTo>
                      <a:pt x="31" y="60"/>
                    </a:lnTo>
                    <a:lnTo>
                      <a:pt x="34" y="64"/>
                    </a:lnTo>
                    <a:lnTo>
                      <a:pt x="37" y="67"/>
                    </a:lnTo>
                    <a:lnTo>
                      <a:pt x="26" y="7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83"/>
            <p:cNvGrpSpPr>
              <a:grpSpLocks/>
            </p:cNvGrpSpPr>
            <p:nvPr/>
          </p:nvGrpSpPr>
          <p:grpSpPr bwMode="auto">
            <a:xfrm>
              <a:off x="6623050" y="3205163"/>
              <a:ext cx="225425" cy="133350"/>
              <a:chOff x="4172" y="2019"/>
              <a:chExt cx="142" cy="84"/>
            </a:xfrm>
          </p:grpSpPr>
          <p:sp>
            <p:nvSpPr>
              <p:cNvPr id="89" name="Oval 84"/>
              <p:cNvSpPr>
                <a:spLocks noChangeArrowheads="1"/>
              </p:cNvSpPr>
              <p:nvPr/>
            </p:nvSpPr>
            <p:spPr bwMode="auto">
              <a:xfrm rot="-2700000">
                <a:off x="4172" y="201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4212" y="2025"/>
                <a:ext cx="73" cy="78"/>
              </a:xfrm>
              <a:custGeom>
                <a:avLst/>
                <a:gdLst>
                  <a:gd name="T0" fmla="*/ 19 w 73"/>
                  <a:gd name="T1" fmla="*/ 73 h 78"/>
                  <a:gd name="T2" fmla="*/ 13 w 73"/>
                  <a:gd name="T3" fmla="*/ 64 h 78"/>
                  <a:gd name="T4" fmla="*/ 7 w 73"/>
                  <a:gd name="T5" fmla="*/ 55 h 78"/>
                  <a:gd name="T6" fmla="*/ 3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3 w 73"/>
                  <a:gd name="T65" fmla="*/ 77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78"/>
                  <a:gd name="T101" fmla="*/ 73 w 73"/>
                  <a:gd name="T102" fmla="*/ 78 h 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78">
                    <a:moveTo>
                      <a:pt x="23" y="77"/>
                    </a:moveTo>
                    <a:lnTo>
                      <a:pt x="19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7" y="55"/>
                    </a:lnTo>
                    <a:lnTo>
                      <a:pt x="5" y="50"/>
                    </a:lnTo>
                    <a:lnTo>
                      <a:pt x="3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2463800" y="4903788"/>
              <a:ext cx="282575" cy="142875"/>
            </a:xfrm>
            <a:custGeom>
              <a:avLst/>
              <a:gdLst>
                <a:gd name="T0" fmla="*/ 177 w 178"/>
                <a:gd name="T1" fmla="*/ 0 h 90"/>
                <a:gd name="T2" fmla="*/ 138 w 178"/>
                <a:gd name="T3" fmla="*/ 44 h 90"/>
                <a:gd name="T4" fmla="*/ 155 w 178"/>
                <a:gd name="T5" fmla="*/ 89 h 90"/>
                <a:gd name="T6" fmla="*/ 0 w 178"/>
                <a:gd name="T7" fmla="*/ 36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90"/>
                <a:gd name="T14" fmla="*/ 178 w 17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90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>
              <a:off x="1651000" y="4679950"/>
              <a:ext cx="201613" cy="63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595438" y="4721225"/>
              <a:ext cx="165100" cy="146050"/>
            </a:xfrm>
            <a:custGeom>
              <a:avLst/>
              <a:gdLst>
                <a:gd name="T0" fmla="*/ 0 w 104"/>
                <a:gd name="T1" fmla="*/ 67 h 92"/>
                <a:gd name="T2" fmla="*/ 73 w 104"/>
                <a:gd name="T3" fmla="*/ 91 h 92"/>
                <a:gd name="T4" fmla="*/ 103 w 104"/>
                <a:gd name="T5" fmla="*/ 0 h 92"/>
                <a:gd name="T6" fmla="*/ 0 60000 65536"/>
                <a:gd name="T7" fmla="*/ 0 60000 65536"/>
                <a:gd name="T8" fmla="*/ 0 60000 65536"/>
                <a:gd name="T9" fmla="*/ 0 w 104"/>
                <a:gd name="T10" fmla="*/ 0 h 92"/>
                <a:gd name="T11" fmla="*/ 104 w 104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92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3016250" y="4860925"/>
              <a:ext cx="82550" cy="268288"/>
            </a:xfrm>
            <a:custGeom>
              <a:avLst/>
              <a:gdLst>
                <a:gd name="T0" fmla="*/ 8 w 52"/>
                <a:gd name="T1" fmla="*/ 0 h 169"/>
                <a:gd name="T2" fmla="*/ 51 w 52"/>
                <a:gd name="T3" fmla="*/ 54 h 169"/>
                <a:gd name="T4" fmla="*/ 0 w 52"/>
                <a:gd name="T5" fmla="*/ 168 h 169"/>
                <a:gd name="T6" fmla="*/ 0 60000 65536"/>
                <a:gd name="T7" fmla="*/ 0 60000 65536"/>
                <a:gd name="T8" fmla="*/ 0 60000 65536"/>
                <a:gd name="T9" fmla="*/ 0 w 52"/>
                <a:gd name="T10" fmla="*/ 0 h 169"/>
                <a:gd name="T11" fmla="*/ 52 w 5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69">
                  <a:moveTo>
                    <a:pt x="8" y="0"/>
                  </a:moveTo>
                  <a:lnTo>
                    <a:pt x="51" y="54"/>
                  </a:lnTo>
                  <a:lnTo>
                    <a:pt x="0" y="168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2743200" y="4835525"/>
              <a:ext cx="325438" cy="1746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4202113" y="4408488"/>
              <a:ext cx="388937" cy="601662"/>
            </a:xfrm>
            <a:custGeom>
              <a:avLst/>
              <a:gdLst>
                <a:gd name="T0" fmla="*/ 244 w 245"/>
                <a:gd name="T1" fmla="*/ 378 h 379"/>
                <a:gd name="T2" fmla="*/ 90 w 245"/>
                <a:gd name="T3" fmla="*/ 252 h 379"/>
                <a:gd name="T4" fmla="*/ 42 w 245"/>
                <a:gd name="T5" fmla="*/ 180 h 379"/>
                <a:gd name="T6" fmla="*/ 0 w 245"/>
                <a:gd name="T7" fmla="*/ 0 h 3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379"/>
                <a:gd name="T14" fmla="*/ 245 w 245"/>
                <a:gd name="T15" fmla="*/ 379 h 3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379">
                  <a:moveTo>
                    <a:pt x="244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 rot="1140000">
              <a:off x="1422400" y="4746625"/>
              <a:ext cx="176213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 rot="1140000">
              <a:off x="1474788" y="4597400"/>
              <a:ext cx="179387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 rot="1140000">
              <a:off x="1831975" y="4805363"/>
              <a:ext cx="676275" cy="106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630363" y="3979863"/>
              <a:ext cx="1271587" cy="31750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Spin Rotators</a:t>
              </a:r>
            </a:p>
          </p:txBody>
        </p:sp>
        <p:grpSp>
          <p:nvGrpSpPr>
            <p:cNvPr id="101" name="Group 97"/>
            <p:cNvGrpSpPr>
              <a:grpSpLocks/>
            </p:cNvGrpSpPr>
            <p:nvPr/>
          </p:nvGrpSpPr>
          <p:grpSpPr bwMode="auto">
            <a:xfrm>
              <a:off x="3879850" y="4748213"/>
              <a:ext cx="225425" cy="123825"/>
              <a:chOff x="2444" y="2991"/>
              <a:chExt cx="142" cy="78"/>
            </a:xfrm>
          </p:grpSpPr>
          <p:sp>
            <p:nvSpPr>
              <p:cNvPr id="102" name="Oval 98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63"/>
                  <a:gd name="T116" fmla="*/ 83 w 83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3733800" y="4419600"/>
              <a:ext cx="144463" cy="3175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 flipV="1">
              <a:off x="2971800" y="3886200"/>
              <a:ext cx="609600" cy="1524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 flipV="1">
              <a:off x="2971800" y="3962400"/>
              <a:ext cx="1447800" cy="1524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 flipH="1">
              <a:off x="7010400" y="3048000"/>
              <a:ext cx="228600" cy="2286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" name="Group 104"/>
            <p:cNvGrpSpPr>
              <a:grpSpLocks/>
            </p:cNvGrpSpPr>
            <p:nvPr/>
          </p:nvGrpSpPr>
          <p:grpSpPr bwMode="auto">
            <a:xfrm>
              <a:off x="4419600" y="5332413"/>
              <a:ext cx="155575" cy="153987"/>
              <a:chOff x="2834" y="3316"/>
              <a:chExt cx="98" cy="97"/>
            </a:xfrm>
          </p:grpSpPr>
          <p:sp>
            <p:nvSpPr>
              <p:cNvPr id="109" name="Oval 105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6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7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8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10"/>
            <p:cNvGrpSpPr>
              <a:grpSpLocks/>
            </p:cNvGrpSpPr>
            <p:nvPr/>
          </p:nvGrpSpPr>
          <p:grpSpPr bwMode="auto">
            <a:xfrm>
              <a:off x="2808288" y="5033963"/>
              <a:ext cx="153987" cy="174625"/>
              <a:chOff x="1769" y="3171"/>
              <a:chExt cx="97" cy="110"/>
            </a:xfrm>
          </p:grpSpPr>
          <p:sp>
            <p:nvSpPr>
              <p:cNvPr id="115" name="Oval 111"/>
              <p:cNvSpPr>
                <a:spLocks noChangeArrowheads="1"/>
              </p:cNvSpPr>
              <p:nvPr/>
            </p:nvSpPr>
            <p:spPr bwMode="auto">
              <a:xfrm rot="6480000">
                <a:off x="1769" y="3186"/>
                <a:ext cx="46" cy="45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12"/>
              <p:cNvSpPr>
                <a:spLocks noChangeShapeType="1"/>
              </p:cNvSpPr>
              <p:nvPr/>
            </p:nvSpPr>
            <p:spPr bwMode="auto">
              <a:xfrm flipH="1">
                <a:off x="1799" y="3244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13"/>
              <p:cNvSpPr>
                <a:spLocks noChangeShapeType="1"/>
              </p:cNvSpPr>
              <p:nvPr/>
            </p:nvSpPr>
            <p:spPr bwMode="auto">
              <a:xfrm flipH="1">
                <a:off x="1811" y="3267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14"/>
              <p:cNvSpPr>
                <a:spLocks noChangeShapeType="1"/>
              </p:cNvSpPr>
              <p:nvPr/>
            </p:nvSpPr>
            <p:spPr bwMode="auto">
              <a:xfrm>
                <a:off x="1829" y="3182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15"/>
              <p:cNvSpPr>
                <a:spLocks noChangeShapeType="1"/>
              </p:cNvSpPr>
              <p:nvPr/>
            </p:nvSpPr>
            <p:spPr bwMode="auto">
              <a:xfrm>
                <a:off x="1852" y="3171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116"/>
            <p:cNvGrpSpPr>
              <a:grpSpLocks/>
            </p:cNvGrpSpPr>
            <p:nvPr/>
          </p:nvGrpSpPr>
          <p:grpSpPr bwMode="auto">
            <a:xfrm>
              <a:off x="4495800" y="2276475"/>
              <a:ext cx="144463" cy="188913"/>
              <a:chOff x="2832" y="1434"/>
              <a:chExt cx="91" cy="119"/>
            </a:xfrm>
          </p:grpSpPr>
          <p:sp>
            <p:nvSpPr>
              <p:cNvPr id="121" name="Oval 117"/>
              <p:cNvSpPr>
                <a:spLocks noChangeArrowheads="1"/>
              </p:cNvSpPr>
              <p:nvPr/>
            </p:nvSpPr>
            <p:spPr bwMode="auto">
              <a:xfrm>
                <a:off x="2832" y="1468"/>
                <a:ext cx="46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118"/>
              <p:cNvSpPr>
                <a:spLocks noChangeShapeType="1"/>
              </p:cNvSpPr>
              <p:nvPr/>
            </p:nvSpPr>
            <p:spPr bwMode="auto">
              <a:xfrm flipH="1">
                <a:off x="2878" y="151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19"/>
              <p:cNvSpPr>
                <a:spLocks noChangeShapeType="1"/>
              </p:cNvSpPr>
              <p:nvPr/>
            </p:nvSpPr>
            <p:spPr bwMode="auto">
              <a:xfrm flipH="1">
                <a:off x="2896" y="1530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20"/>
              <p:cNvSpPr>
                <a:spLocks noChangeShapeType="1"/>
              </p:cNvSpPr>
              <p:nvPr/>
            </p:nvSpPr>
            <p:spPr bwMode="auto">
              <a:xfrm>
                <a:off x="2882" y="145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21"/>
              <p:cNvSpPr>
                <a:spLocks noChangeShapeType="1"/>
              </p:cNvSpPr>
              <p:nvPr/>
            </p:nvSpPr>
            <p:spPr bwMode="auto">
              <a:xfrm>
                <a:off x="2900" y="1434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22"/>
            <p:cNvGrpSpPr>
              <a:grpSpLocks/>
            </p:cNvGrpSpPr>
            <p:nvPr/>
          </p:nvGrpSpPr>
          <p:grpSpPr bwMode="auto">
            <a:xfrm>
              <a:off x="4397375" y="2151063"/>
              <a:ext cx="152400" cy="188912"/>
              <a:chOff x="2770" y="1355"/>
              <a:chExt cx="96" cy="119"/>
            </a:xfrm>
          </p:grpSpPr>
          <p:sp>
            <p:nvSpPr>
              <p:cNvPr id="127" name="Oval 123"/>
              <p:cNvSpPr>
                <a:spLocks noChangeArrowheads="1"/>
              </p:cNvSpPr>
              <p:nvPr/>
            </p:nvSpPr>
            <p:spPr bwMode="auto">
              <a:xfrm>
                <a:off x="2819" y="1396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24"/>
              <p:cNvSpPr>
                <a:spLocks noChangeShapeType="1"/>
              </p:cNvSpPr>
              <p:nvPr/>
            </p:nvSpPr>
            <p:spPr bwMode="auto">
              <a:xfrm flipV="1">
                <a:off x="2792" y="137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25"/>
              <p:cNvSpPr>
                <a:spLocks noChangeShapeType="1"/>
              </p:cNvSpPr>
              <p:nvPr/>
            </p:nvSpPr>
            <p:spPr bwMode="auto">
              <a:xfrm flipV="1">
                <a:off x="2774" y="1355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26"/>
              <p:cNvSpPr>
                <a:spLocks noChangeShapeType="1"/>
              </p:cNvSpPr>
              <p:nvPr/>
            </p:nvSpPr>
            <p:spPr bwMode="auto">
              <a:xfrm flipH="1" flipV="1">
                <a:off x="2788" y="143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27"/>
              <p:cNvSpPr>
                <a:spLocks noChangeShapeType="1"/>
              </p:cNvSpPr>
              <p:nvPr/>
            </p:nvSpPr>
            <p:spPr bwMode="auto">
              <a:xfrm flipH="1" flipV="1">
                <a:off x="2770" y="1451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Rectangle 128"/>
            <p:cNvSpPr>
              <a:spLocks noChangeArrowheads="1"/>
            </p:cNvSpPr>
            <p:nvPr/>
          </p:nvSpPr>
          <p:spPr bwMode="auto">
            <a:xfrm>
              <a:off x="228600" y="5257800"/>
              <a:ext cx="1677988" cy="1920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 200 MeV Polarimeter</a:t>
              </a: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4419600" y="5903913"/>
              <a:ext cx="1905000" cy="1920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AGS Internal Polarimeter</a:t>
              </a: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3756025" y="5500688"/>
              <a:ext cx="144463" cy="8572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2590800" y="5684838"/>
              <a:ext cx="923925" cy="1920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 Rf Dipole</a:t>
              </a:r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 flipV="1">
              <a:off x="3581400" y="5638800"/>
              <a:ext cx="228600" cy="1524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 flipH="1" flipV="1">
              <a:off x="4572000" y="5486400"/>
              <a:ext cx="381000" cy="3810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V="1">
              <a:off x="1905000" y="5105400"/>
              <a:ext cx="838200" cy="1524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5943600" y="1562100"/>
              <a:ext cx="2286000" cy="28733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Arial" pitchFamily="34" charset="0"/>
                </a:rPr>
                <a:t>RHIC pC Polarimeters</a:t>
              </a:r>
            </a:p>
          </p:txBody>
        </p:sp>
        <p:grpSp>
          <p:nvGrpSpPr>
            <p:cNvPr id="140" name="Group 136"/>
            <p:cNvGrpSpPr>
              <a:grpSpLocks/>
            </p:cNvGrpSpPr>
            <p:nvPr/>
          </p:nvGrpSpPr>
          <p:grpSpPr bwMode="auto">
            <a:xfrm>
              <a:off x="6216650" y="2465388"/>
              <a:ext cx="139700" cy="223837"/>
              <a:chOff x="3916" y="1553"/>
              <a:chExt cx="88" cy="141"/>
            </a:xfrm>
          </p:grpSpPr>
          <p:sp>
            <p:nvSpPr>
              <p:cNvPr id="141" name="Oval 137"/>
              <p:cNvSpPr>
                <a:spLocks noChangeArrowheads="1"/>
              </p:cNvSpPr>
              <p:nvPr/>
            </p:nvSpPr>
            <p:spPr bwMode="auto">
              <a:xfrm rot="9540000">
                <a:off x="3939" y="1600"/>
                <a:ext cx="45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2" name="Group 138"/>
              <p:cNvGrpSpPr>
                <a:grpSpLocks/>
              </p:cNvGrpSpPr>
              <p:nvPr/>
            </p:nvGrpSpPr>
            <p:grpSpPr bwMode="auto">
              <a:xfrm>
                <a:off x="3916" y="1658"/>
                <a:ext cx="40" cy="36"/>
                <a:chOff x="3916" y="1658"/>
                <a:chExt cx="40" cy="36"/>
              </a:xfrm>
            </p:grpSpPr>
            <p:sp>
              <p:nvSpPr>
                <p:cNvPr id="146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27" y="1658"/>
                  <a:ext cx="29" cy="13"/>
                </a:xfrm>
                <a:prstGeom prst="line">
                  <a:avLst/>
                </a:prstGeom>
                <a:noFill/>
                <a:ln w="12700">
                  <a:solidFill>
                    <a:srgbClr val="CC00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3916" y="1681"/>
                  <a:ext cx="29" cy="13"/>
                </a:xfrm>
                <a:prstGeom prst="line">
                  <a:avLst/>
                </a:prstGeom>
                <a:noFill/>
                <a:ln w="12700">
                  <a:solidFill>
                    <a:srgbClr val="CC00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141"/>
              <p:cNvGrpSpPr>
                <a:grpSpLocks/>
              </p:cNvGrpSpPr>
              <p:nvPr/>
            </p:nvGrpSpPr>
            <p:grpSpPr bwMode="auto">
              <a:xfrm>
                <a:off x="3964" y="1553"/>
                <a:ext cx="40" cy="36"/>
                <a:chOff x="3964" y="1553"/>
                <a:chExt cx="40" cy="36"/>
              </a:xfrm>
            </p:grpSpPr>
            <p:sp>
              <p:nvSpPr>
                <p:cNvPr id="144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3975" y="1553"/>
                  <a:ext cx="29" cy="13"/>
                </a:xfrm>
                <a:prstGeom prst="line">
                  <a:avLst/>
                </a:prstGeom>
                <a:noFill/>
                <a:ln w="12700">
                  <a:solidFill>
                    <a:srgbClr val="CC00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3964" y="1576"/>
                  <a:ext cx="29" cy="13"/>
                </a:xfrm>
                <a:prstGeom prst="line">
                  <a:avLst/>
                </a:prstGeom>
                <a:noFill/>
                <a:ln w="12700">
                  <a:solidFill>
                    <a:srgbClr val="CC00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8" name="Group 144"/>
            <p:cNvGrpSpPr>
              <a:grpSpLocks/>
            </p:cNvGrpSpPr>
            <p:nvPr/>
          </p:nvGrpSpPr>
          <p:grpSpPr bwMode="auto">
            <a:xfrm>
              <a:off x="2438400" y="1600200"/>
              <a:ext cx="2971800" cy="609600"/>
              <a:chOff x="1536" y="1008"/>
              <a:chExt cx="1872" cy="384"/>
            </a:xfrm>
          </p:grpSpPr>
          <p:sp>
            <p:nvSpPr>
              <p:cNvPr id="149" name="Line 145"/>
              <p:cNvSpPr>
                <a:spLocks noChangeShapeType="1"/>
              </p:cNvSpPr>
              <p:nvPr/>
            </p:nvSpPr>
            <p:spPr bwMode="auto">
              <a:xfrm>
                <a:off x="2543" y="1232"/>
                <a:ext cx="97" cy="160"/>
              </a:xfrm>
              <a:prstGeom prst="line">
                <a:avLst/>
              </a:prstGeom>
              <a:noFill/>
              <a:ln w="12700">
                <a:solidFill>
                  <a:srgbClr val="FFFF99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146"/>
              <p:cNvSpPr>
                <a:spLocks noChangeArrowheads="1"/>
              </p:cNvSpPr>
              <p:nvPr/>
            </p:nvSpPr>
            <p:spPr bwMode="auto">
              <a:xfrm>
                <a:off x="1536" y="1008"/>
                <a:ext cx="1872" cy="181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en-US" sz="1600">
                    <a:solidFill>
                      <a:schemeClr val="tx1"/>
                    </a:solidFill>
                    <a:latin typeface="Arial" pitchFamily="34" charset="0"/>
                  </a:rPr>
                  <a:t>Absolute Polarimeter (H jet)</a:t>
                </a:r>
              </a:p>
            </p:txBody>
          </p:sp>
        </p:grp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 flipH="1">
              <a:off x="4648200" y="1905000"/>
              <a:ext cx="1295400" cy="3048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48"/>
            <p:cNvSpPr>
              <a:spLocks noChangeArrowheads="1"/>
            </p:cNvSpPr>
            <p:nvPr/>
          </p:nvSpPr>
          <p:spPr bwMode="auto">
            <a:xfrm>
              <a:off x="1892300" y="3200400"/>
              <a:ext cx="8810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/>
              <a:r>
                <a:rPr lang="en-US" sz="1800" b="1">
                  <a:latin typeface="Arial" pitchFamily="34" charset="0"/>
                </a:rPr>
                <a:t>P</a:t>
              </a:r>
              <a:r>
                <a:rPr lang="en-US" sz="1400" b="1">
                  <a:latin typeface="Arial" pitchFamily="34" charset="0"/>
                </a:rPr>
                <a:t>HENIX</a:t>
              </a:r>
            </a:p>
          </p:txBody>
        </p:sp>
        <p:sp>
          <p:nvSpPr>
            <p:cNvPr id="153" name="Rectangle 149"/>
            <p:cNvSpPr>
              <a:spLocks noChangeArrowheads="1"/>
            </p:cNvSpPr>
            <p:nvPr/>
          </p:nvSpPr>
          <p:spPr bwMode="auto">
            <a:xfrm>
              <a:off x="1130300" y="2286000"/>
              <a:ext cx="9890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/>
              <a:r>
                <a:rPr lang="en-US" sz="1800" b="1">
                  <a:latin typeface="Arial" pitchFamily="34" charset="0"/>
                </a:rPr>
                <a:t>P</a:t>
              </a:r>
              <a:r>
                <a:rPr lang="en-US" sz="1400" b="1">
                  <a:latin typeface="Arial" pitchFamily="34" charset="0"/>
                </a:rPr>
                <a:t>HOBOS</a:t>
              </a:r>
            </a:p>
          </p:txBody>
        </p:sp>
        <p:sp>
          <p:nvSpPr>
            <p:cNvPr id="154" name="Rectangle 150"/>
            <p:cNvSpPr>
              <a:spLocks noChangeArrowheads="1"/>
            </p:cNvSpPr>
            <p:nvPr/>
          </p:nvSpPr>
          <p:spPr bwMode="auto">
            <a:xfrm>
              <a:off x="6324600" y="2209800"/>
              <a:ext cx="180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/>
              <a:r>
                <a:rPr lang="en-US" sz="1800" b="1">
                  <a:latin typeface="Arial" pitchFamily="34" charset="0"/>
                </a:rPr>
                <a:t>B</a:t>
              </a:r>
              <a:r>
                <a:rPr lang="en-US" sz="1400" b="1">
                  <a:latin typeface="Arial" pitchFamily="34" charset="0"/>
                </a:rPr>
                <a:t>RAHMS &amp; PP2PP</a:t>
              </a:r>
            </a:p>
          </p:txBody>
        </p:sp>
        <p:sp>
          <p:nvSpPr>
            <p:cNvPr id="155" name="Rectangle 151"/>
            <p:cNvSpPr>
              <a:spLocks noChangeArrowheads="1"/>
            </p:cNvSpPr>
            <p:nvPr/>
          </p:nvSpPr>
          <p:spPr bwMode="auto">
            <a:xfrm>
              <a:off x="3873500" y="3429000"/>
              <a:ext cx="701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/>
              <a:r>
                <a:rPr lang="en-US" sz="1800" b="1">
                  <a:latin typeface="Arial" pitchFamily="34" charset="0"/>
                </a:rPr>
                <a:t>S</a:t>
              </a:r>
              <a:r>
                <a:rPr lang="en-US" sz="1400" b="1">
                  <a:latin typeface="Arial" pitchFamily="34" charset="0"/>
                </a:rPr>
                <a:t>TAR</a:t>
              </a:r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>
              <a:off x="685800" y="2057400"/>
              <a:ext cx="685800" cy="7620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 flipV="1">
              <a:off x="2514600" y="25908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>
              <a:off x="2819400" y="25146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5"/>
            <p:cNvSpPr>
              <a:spLocks noChangeShapeType="1"/>
            </p:cNvSpPr>
            <p:nvPr/>
          </p:nvSpPr>
          <p:spPr bwMode="auto">
            <a:xfrm flipV="1">
              <a:off x="3429000" y="24384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6"/>
            <p:cNvSpPr>
              <a:spLocks noChangeShapeType="1"/>
            </p:cNvSpPr>
            <p:nvPr/>
          </p:nvSpPr>
          <p:spPr bwMode="auto">
            <a:xfrm>
              <a:off x="5124450" y="3471863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7"/>
            <p:cNvSpPr>
              <a:spLocks noChangeShapeType="1"/>
            </p:cNvSpPr>
            <p:nvPr/>
          </p:nvSpPr>
          <p:spPr bwMode="auto">
            <a:xfrm flipV="1">
              <a:off x="5410200" y="3424238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8"/>
            <p:cNvSpPr>
              <a:spLocks noChangeShapeType="1"/>
            </p:cNvSpPr>
            <p:nvPr/>
          </p:nvSpPr>
          <p:spPr bwMode="auto">
            <a:xfrm>
              <a:off x="5681663" y="3395663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159"/>
            <p:cNvSpPr>
              <a:spLocks noChangeArrowheads="1"/>
            </p:cNvSpPr>
            <p:nvPr/>
          </p:nvSpPr>
          <p:spPr bwMode="auto">
            <a:xfrm>
              <a:off x="3429000" y="6172200"/>
              <a:ext cx="1574800" cy="28733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pitchFamily="34" charset="0"/>
                </a:rPr>
                <a:t>AGS pC Polarimeter</a:t>
              </a:r>
            </a:p>
          </p:txBody>
        </p:sp>
        <p:grpSp>
          <p:nvGrpSpPr>
            <p:cNvPr id="164" name="Group 160"/>
            <p:cNvGrpSpPr>
              <a:grpSpLocks/>
            </p:cNvGrpSpPr>
            <p:nvPr/>
          </p:nvGrpSpPr>
          <p:grpSpPr bwMode="auto">
            <a:xfrm>
              <a:off x="3432175" y="4752975"/>
              <a:ext cx="225425" cy="123825"/>
              <a:chOff x="2444" y="2991"/>
              <a:chExt cx="142" cy="78"/>
            </a:xfrm>
          </p:grpSpPr>
          <p:sp>
            <p:nvSpPr>
              <p:cNvPr id="165" name="Oval 161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62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63"/>
                  <a:gd name="T116" fmla="*/ 83 w 83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" name="Group 163"/>
            <p:cNvGrpSpPr>
              <a:grpSpLocks/>
            </p:cNvGrpSpPr>
            <p:nvPr/>
          </p:nvGrpSpPr>
          <p:grpSpPr bwMode="auto">
            <a:xfrm>
              <a:off x="4191000" y="5410200"/>
              <a:ext cx="155575" cy="153988"/>
              <a:chOff x="2834" y="3316"/>
              <a:chExt cx="98" cy="97"/>
            </a:xfrm>
          </p:grpSpPr>
          <p:sp>
            <p:nvSpPr>
              <p:cNvPr id="168" name="Oval 164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165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66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67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68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" name="Line 169"/>
            <p:cNvSpPr>
              <a:spLocks noChangeShapeType="1"/>
            </p:cNvSpPr>
            <p:nvPr/>
          </p:nvSpPr>
          <p:spPr bwMode="auto">
            <a:xfrm flipH="1" flipV="1">
              <a:off x="4225925" y="5638800"/>
              <a:ext cx="0" cy="4572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" name="Group 170"/>
            <p:cNvGrpSpPr>
              <a:grpSpLocks/>
            </p:cNvGrpSpPr>
            <p:nvPr/>
          </p:nvGrpSpPr>
          <p:grpSpPr bwMode="auto">
            <a:xfrm>
              <a:off x="4575175" y="5057775"/>
              <a:ext cx="225425" cy="123825"/>
              <a:chOff x="2444" y="2991"/>
              <a:chExt cx="142" cy="78"/>
            </a:xfrm>
          </p:grpSpPr>
          <p:sp>
            <p:nvSpPr>
              <p:cNvPr id="175" name="Oval 171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Freeform 172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63"/>
                  <a:gd name="T116" fmla="*/ 83 w 83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" name="Rectangle 173"/>
            <p:cNvSpPr>
              <a:spLocks noChangeArrowheads="1"/>
            </p:cNvSpPr>
            <p:nvPr/>
          </p:nvSpPr>
          <p:spPr bwMode="auto">
            <a:xfrm>
              <a:off x="3057525" y="4135438"/>
              <a:ext cx="1133475" cy="2841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</a:rPr>
                <a:t>Partial Snake</a:t>
              </a:r>
            </a:p>
          </p:txBody>
        </p:sp>
        <p:sp>
          <p:nvSpPr>
            <p:cNvPr id="178" name="Rectangle 174"/>
            <p:cNvSpPr>
              <a:spLocks noChangeArrowheads="1"/>
            </p:cNvSpPr>
            <p:nvPr/>
          </p:nvSpPr>
          <p:spPr bwMode="auto">
            <a:xfrm>
              <a:off x="7239000" y="2743200"/>
              <a:ext cx="1301750" cy="28733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pitchFamily="34" charset="0"/>
                </a:rPr>
                <a:t>Siberian Snakes</a:t>
              </a:r>
            </a:p>
          </p:txBody>
        </p:sp>
        <p:sp>
          <p:nvSpPr>
            <p:cNvPr id="179" name="Rectangle 175"/>
            <p:cNvSpPr>
              <a:spLocks noChangeArrowheads="1"/>
            </p:cNvSpPr>
            <p:nvPr/>
          </p:nvSpPr>
          <p:spPr bwMode="auto">
            <a:xfrm>
              <a:off x="152400" y="1770063"/>
              <a:ext cx="1371600" cy="287337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pitchFamily="34" charset="0"/>
                </a:rPr>
                <a:t>Siberian Snakes</a:t>
              </a:r>
            </a:p>
          </p:txBody>
        </p:sp>
        <p:grpSp>
          <p:nvGrpSpPr>
            <p:cNvPr id="180" name="Group 176"/>
            <p:cNvGrpSpPr>
              <a:grpSpLocks/>
            </p:cNvGrpSpPr>
            <p:nvPr/>
          </p:nvGrpSpPr>
          <p:grpSpPr bwMode="auto">
            <a:xfrm>
              <a:off x="4765675" y="4267200"/>
              <a:ext cx="1120775" cy="762000"/>
              <a:chOff x="3002" y="2688"/>
              <a:chExt cx="706" cy="480"/>
            </a:xfrm>
          </p:grpSpPr>
          <p:sp>
            <p:nvSpPr>
              <p:cNvPr id="181" name="Rectangle 177"/>
              <p:cNvSpPr>
                <a:spLocks noChangeArrowheads="1"/>
              </p:cNvSpPr>
              <p:nvPr/>
            </p:nvSpPr>
            <p:spPr bwMode="auto">
              <a:xfrm>
                <a:off x="3002" y="2688"/>
                <a:ext cx="706" cy="29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Arial" pitchFamily="34" charset="0"/>
                  </a:rPr>
                  <a:t>Helical Partial</a:t>
                </a:r>
              </a:p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Arial" pitchFamily="34" charset="0"/>
                  </a:rPr>
                  <a:t>  Snake</a:t>
                </a:r>
              </a:p>
            </p:txBody>
          </p:sp>
          <p:sp>
            <p:nvSpPr>
              <p:cNvPr id="182" name="Line 178"/>
              <p:cNvSpPr>
                <a:spLocks noChangeShapeType="1"/>
              </p:cNvSpPr>
              <p:nvPr/>
            </p:nvSpPr>
            <p:spPr bwMode="auto">
              <a:xfrm flipH="1">
                <a:off x="3024" y="2976"/>
                <a:ext cx="240" cy="192"/>
              </a:xfrm>
              <a:prstGeom prst="line">
                <a:avLst/>
              </a:prstGeom>
              <a:noFill/>
              <a:ln w="12700">
                <a:solidFill>
                  <a:srgbClr val="FFFF99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3" name="Group 179"/>
            <p:cNvGrpSpPr>
              <a:grpSpLocks/>
            </p:cNvGrpSpPr>
            <p:nvPr/>
          </p:nvGrpSpPr>
          <p:grpSpPr bwMode="auto">
            <a:xfrm>
              <a:off x="2057400" y="4440238"/>
              <a:ext cx="1295400" cy="360362"/>
              <a:chOff x="1296" y="2797"/>
              <a:chExt cx="816" cy="227"/>
            </a:xfrm>
          </p:grpSpPr>
          <p:sp>
            <p:nvSpPr>
              <p:cNvPr id="184" name="Rectangle 180"/>
              <p:cNvSpPr>
                <a:spLocks noChangeArrowheads="1"/>
              </p:cNvSpPr>
              <p:nvPr/>
            </p:nvSpPr>
            <p:spPr bwMode="auto">
              <a:xfrm>
                <a:off x="1296" y="2797"/>
                <a:ext cx="810" cy="17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Arial" pitchFamily="34" charset="0"/>
                  </a:rPr>
                  <a:t>Strong Snake</a:t>
                </a:r>
              </a:p>
            </p:txBody>
          </p:sp>
          <p:sp>
            <p:nvSpPr>
              <p:cNvPr id="185" name="Line 181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240" cy="48"/>
              </a:xfrm>
              <a:prstGeom prst="line">
                <a:avLst/>
              </a:prstGeom>
              <a:noFill/>
              <a:ln w="12700">
                <a:solidFill>
                  <a:srgbClr val="FFFF99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Rectangle 182"/>
            <p:cNvSpPr>
              <a:spLocks noChangeArrowheads="1"/>
            </p:cNvSpPr>
            <p:nvPr/>
          </p:nvSpPr>
          <p:spPr bwMode="auto">
            <a:xfrm>
              <a:off x="5638800" y="3124200"/>
              <a:ext cx="936625" cy="1920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Spin Flipper</a:t>
              </a:r>
            </a:p>
          </p:txBody>
        </p:sp>
        <p:sp>
          <p:nvSpPr>
            <p:cNvPr id="187" name="Line 183"/>
            <p:cNvSpPr>
              <a:spLocks noChangeShapeType="1"/>
            </p:cNvSpPr>
            <p:nvPr/>
          </p:nvSpPr>
          <p:spPr bwMode="auto">
            <a:xfrm>
              <a:off x="6096000" y="3352800"/>
              <a:ext cx="304800" cy="1524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5"/>
            <p:cNvSpPr>
              <a:spLocks noChangeShapeType="1"/>
            </p:cNvSpPr>
            <p:nvPr/>
          </p:nvSpPr>
          <p:spPr bwMode="auto">
            <a:xfrm flipV="1">
              <a:off x="2057400" y="3746500"/>
              <a:ext cx="76200" cy="22860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7"/>
            <p:cNvSpPr>
              <a:spLocks noChangeShapeType="1"/>
            </p:cNvSpPr>
            <p:nvPr/>
          </p:nvSpPr>
          <p:spPr bwMode="auto">
            <a:xfrm>
              <a:off x="3124200" y="2466975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8"/>
            <p:cNvSpPr>
              <a:spLocks noChangeShapeType="1"/>
            </p:cNvSpPr>
            <p:nvPr/>
          </p:nvSpPr>
          <p:spPr bwMode="auto">
            <a:xfrm flipV="1">
              <a:off x="4833938" y="35052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" name="Content Placeholder 2"/>
          <p:cNvSpPr txBox="1">
            <a:spLocks/>
          </p:cNvSpPr>
          <p:nvPr/>
        </p:nvSpPr>
        <p:spPr>
          <a:xfrm>
            <a:off x="2362200" y="2133600"/>
            <a:ext cx="3733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</a:t>
            </a:r>
            <a:r>
              <a:rPr kumimoji="0" lang="en-GB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max</a:t>
            </a:r>
            <a:r>
              <a:rPr lang="en-GB" sz="1600" dirty="0" smtClean="0">
                <a:latin typeface="Comic Sans MS" pitchFamily="66" charset="0"/>
              </a:rPr>
              <a:t> ~ 3.5x1031 cm</a:t>
            </a:r>
            <a:r>
              <a:rPr lang="en-GB" sz="1600" baseline="30000" dirty="0" smtClean="0">
                <a:latin typeface="Comic Sans MS" pitchFamily="66" charset="0"/>
              </a:rPr>
              <a:t>-2</a:t>
            </a:r>
            <a:r>
              <a:rPr lang="en-GB" sz="1600" dirty="0" smtClean="0">
                <a:latin typeface="Comic Sans MS" pitchFamily="66" charset="0"/>
              </a:rPr>
              <a:t> s</a:t>
            </a:r>
            <a:r>
              <a:rPr lang="en-GB" sz="1600" baseline="30000" dirty="0" smtClean="0">
                <a:latin typeface="Comic Sans MS" pitchFamily="66" charset="0"/>
              </a:rPr>
              <a:t>-1</a:t>
            </a:r>
            <a:r>
              <a:rPr lang="en-GB" sz="1600" dirty="0" smtClean="0">
                <a:latin typeface="Comic Sans MS" pitchFamily="66" charset="0"/>
              </a:rPr>
              <a:t> 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3" name="Content Placeholder 2"/>
          <p:cNvSpPr txBox="1">
            <a:spLocks/>
          </p:cNvSpPr>
          <p:nvPr/>
        </p:nvSpPr>
        <p:spPr>
          <a:xfrm>
            <a:off x="1752600" y="2362200"/>
            <a:ext cx="52578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Acceleration of polarized protons between 25 and 250 GeV</a:t>
            </a:r>
          </a:p>
        </p:txBody>
      </p:sp>
      <p:sp>
        <p:nvSpPr>
          <p:cNvPr id="195" name="Content Placeholder 2"/>
          <p:cNvSpPr txBox="1">
            <a:spLocks/>
          </p:cNvSpPr>
          <p:nvPr/>
        </p:nvSpPr>
        <p:spPr>
          <a:xfrm>
            <a:off x="2514600" y="2590800"/>
            <a:ext cx="3733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Polarization ~65%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152400" y="2971800"/>
            <a:ext cx="1371600" cy="838200"/>
            <a:chOff x="-29370" y="2811070"/>
            <a:chExt cx="1423593" cy="1437084"/>
          </a:xfrm>
        </p:grpSpPr>
        <p:pic>
          <p:nvPicPr>
            <p:cNvPr id="197" name="Picture 17" descr="2004june9_1024x8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9370" y="2811070"/>
              <a:ext cx="1423593" cy="143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" name="Picture 18" descr="1phenix-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420" y="3064672"/>
              <a:ext cx="185429" cy="86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enix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85800"/>
            <a:ext cx="4264350" cy="533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3886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4343400" cy="2590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Muon arms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70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600" dirty="0" smtClean="0"/>
              <a:t> </a:t>
            </a:r>
            <a:r>
              <a:rPr lang="en-GB" sz="1400" dirty="0" smtClean="0"/>
              <a:t>Muon identification and tracking</a:t>
            </a:r>
          </a:p>
          <a:p>
            <a:pPr marL="468313" indent="-468313">
              <a:lnSpc>
                <a:spcPct val="90000"/>
              </a:lnSpc>
              <a:spcBef>
                <a:spcPts val="450"/>
              </a:spcBef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600" dirty="0" smtClean="0"/>
              <a:t>Beam-Beam counter (BBC)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Charged particles 3.0 &lt; |</a:t>
            </a:r>
            <a:r>
              <a:rPr lang="en-GB" sz="1400" dirty="0" smtClean="0">
                <a:latin typeface="Symbol" pitchFamily="18" charset="2"/>
              </a:rPr>
              <a:t>  </a:t>
            </a:r>
            <a:r>
              <a:rPr lang="en-GB" sz="1400" dirty="0" smtClean="0"/>
              <a:t>3.9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Minimum Bias Trigger, Luminosity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Event vertex and time t</a:t>
            </a:r>
            <a:r>
              <a:rPr lang="en-GB" sz="1400" baseline="-25000" dirty="0" smtClean="0"/>
              <a:t>0</a:t>
            </a:r>
          </a:p>
          <a:p>
            <a:pPr marL="468313" indent="-468313">
              <a:lnSpc>
                <a:spcPct val="90000"/>
              </a:lnSpc>
              <a:spcBef>
                <a:spcPts val="450"/>
              </a:spcBef>
              <a:buSzTx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600" dirty="0" smtClean="0"/>
              <a:t>Zero Degree Calorimeter (ZDC)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Neutral particles in 2mrad cone around beam axis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Event vertex and time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Local polarimetry</a:t>
            </a:r>
          </a:p>
          <a:p>
            <a:pPr marL="906463" lvl="1" indent="-436563">
              <a:lnSpc>
                <a:spcPct val="9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1038225" algn="l"/>
                <a:tab pos="1952625" algn="l"/>
                <a:tab pos="2867025" algn="l"/>
                <a:tab pos="3781425" algn="l"/>
                <a:tab pos="4695825" algn="l"/>
                <a:tab pos="5610225" algn="l"/>
                <a:tab pos="6524625" algn="l"/>
                <a:tab pos="7439025" algn="l"/>
                <a:tab pos="8353425" algn="l"/>
                <a:tab pos="9267825" algn="l"/>
                <a:tab pos="10182225" algn="l"/>
              </a:tabLst>
            </a:pPr>
            <a:r>
              <a:rPr lang="en-GB" sz="1400" dirty="0" smtClean="0"/>
              <a:t>Independent luminosity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838200"/>
            <a:ext cx="4343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Tracking: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Drift Chamber, Pad Chambers</a:t>
            </a:r>
          </a:p>
          <a:p>
            <a:pPr marL="342900" lvl="0" indent="-34290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Electromagnetic Calorimeter (</a:t>
            </a:r>
            <a:r>
              <a:rPr lang="en-GB" sz="2200" dirty="0" err="1" smtClean="0">
                <a:solidFill>
                  <a:prstClr val="black"/>
                </a:solidFill>
                <a:latin typeface="Comic Sans MS" pitchFamily="66" charset="0"/>
              </a:rPr>
              <a:t>PbSc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 or </a:t>
            </a:r>
            <a:r>
              <a:rPr lang="en-GB" sz="2200" dirty="0" err="1" smtClean="0">
                <a:solidFill>
                  <a:prstClr val="black"/>
                </a:solidFill>
                <a:latin typeface="Comic Sans MS" pitchFamily="66" charset="0"/>
              </a:rPr>
              <a:t>PbGl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) with fine granularity (10x10 </a:t>
            </a:r>
            <a:r>
              <a:rPr lang="en-GB" sz="2200" dirty="0" err="1" smtClean="0">
                <a:solidFill>
                  <a:prstClr val="black"/>
                </a:solidFill>
                <a:latin typeface="Comic Sans MS" pitchFamily="66" charset="0"/>
              </a:rPr>
              <a:t>mrad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19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RICH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EMCal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-RICH Trigger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e/h separation p&lt;5 GeV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Symbol" pitchFamily="18" charset="2"/>
              </a:rPr>
              <a:t>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 ID 5&lt;p&lt;16 GeV </a:t>
            </a:r>
          </a:p>
          <a:p>
            <a:pPr marL="342900" lvl="0" indent="-34290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TOF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85 </a:t>
            </a: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ps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 resolution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Symbol" pitchFamily="18" charset="2"/>
              </a:rPr>
              <a:t>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/k separation for </a:t>
            </a: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pT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&lt;2.8 GeV/c,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Proton ID for </a:t>
            </a: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pT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&lt;5 GeV/c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With Aerogel, separation up to </a:t>
            </a: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pT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 ~8GeV/c </a:t>
            </a:r>
          </a:p>
          <a:p>
            <a:pPr marL="342900" lvl="0" indent="-34290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TEC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e/h separation for </a:t>
            </a:r>
            <a:r>
              <a:rPr lang="en-GB" sz="1900" dirty="0" err="1" smtClean="0">
                <a:solidFill>
                  <a:prstClr val="black"/>
                </a:solidFill>
                <a:latin typeface="Comic Sans MS" pitchFamily="66" charset="0"/>
              </a:rPr>
              <a:t>pT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&lt; GeV/c,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04800"/>
            <a:ext cx="32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|</a:t>
            </a:r>
            <a:r>
              <a:rPr lang="en-GB" sz="2200" dirty="0" smtClean="0">
                <a:solidFill>
                  <a:prstClr val="black"/>
                </a:solidFill>
                <a:latin typeface="Symbol" pitchFamily="18" charset="2"/>
              </a:rPr>
              <a:t>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| </a:t>
            </a:r>
            <a:r>
              <a:rPr lang="en-GB" sz="2200" dirty="0" smtClean="0">
                <a:solidFill>
                  <a:prstClr val="black"/>
                </a:solidFill>
                <a:latin typeface="Symbol" pitchFamily="18" charset="2"/>
              </a:rPr>
              <a:t> 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x </a:t>
            </a:r>
            <a:r>
              <a:rPr lang="en-GB" sz="2200" dirty="0" smtClean="0">
                <a:solidFill>
                  <a:prstClr val="black"/>
                </a:solidFill>
                <a:latin typeface="Symbol" pitchFamily="18" charset="2"/>
              </a:rPr>
              <a:t>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943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(~1.1 &lt; | </a:t>
            </a:r>
            <a:r>
              <a:rPr lang="en-GB" sz="2400" dirty="0" smtClean="0">
                <a:latin typeface="Symbol" pitchFamily="18" charset="2"/>
              </a:rPr>
              <a:t></a:t>
            </a:r>
            <a:r>
              <a:rPr lang="en-GB" sz="2400" dirty="0" smtClean="0"/>
              <a:t> | &lt; 2.4)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Slides to follow refer generally to one of the following acceptances of PHENIX.</a:t>
            </a:r>
          </a:p>
          <a:p>
            <a:r>
              <a:rPr lang="en-US" dirty="0" smtClean="0"/>
              <a:t>Note that the acceptances determine very different kinematics and hence, processes that contribute to a signal.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for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1AF-FB4D-4025-943A-4498339A692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733800" y="1574800"/>
            <a:ext cx="5257800" cy="5283200"/>
            <a:chOff x="0" y="752"/>
            <a:chExt cx="3312" cy="332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768"/>
              <a:ext cx="3312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8" y="1154"/>
              <a:ext cx="3264" cy="2926"/>
              <a:chOff x="864" y="1097"/>
              <a:chExt cx="3072" cy="2926"/>
            </a:xfrm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4" y="1097"/>
                <a:ext cx="3072" cy="2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2640" y="2208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44" y="2768"/>
              <a:ext cx="384" cy="393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kumimoji="1" lang="en-US" altLang="ja-JP" sz="1800">
                  <a:solidFill>
                    <a:srgbClr val="000000"/>
                  </a:solidFill>
                  <a:ea typeface="ＭＳ Ｐゴシック" pitchFamily="34" charset="-128"/>
                </a:rPr>
                <a:t>ZDC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28" y="1339"/>
              <a:ext cx="122" cy="113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026" y="1415"/>
              <a:ext cx="462" cy="921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en-US" sz="1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5400000">
              <a:off x="990" y="1778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ja-JP" sz="1800">
                  <a:solidFill>
                    <a:srgbClr val="000000"/>
                  </a:solidFill>
                  <a:ea typeface="ＭＳ Ｐゴシック" pitchFamily="34" charset="-128"/>
                </a:rPr>
                <a:t>MUON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 rot="5400000">
              <a:off x="265" y="1719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ja-JP" sz="1400">
                  <a:solidFill>
                    <a:srgbClr val="000000"/>
                  </a:solidFill>
                  <a:ea typeface="ＭＳ Ｐゴシック" pitchFamily="34" charset="-128"/>
                </a:rPr>
                <a:t>CENTRAL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" y="752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en-US" altLang="ja-JP" sz="2800" b="1">
                  <a:solidFill>
                    <a:srgbClr val="000000"/>
                  </a:solidFill>
                  <a:ea typeface="ＭＳ Ｐゴシック" pitchFamily="34" charset="-128"/>
                </a:rPr>
                <a:t>P</a:t>
              </a:r>
              <a:r>
                <a:rPr kumimoji="1" lang="en-US" altLang="ja-JP" sz="2800" b="1" baseline="-25000">
                  <a:solidFill>
                    <a:srgbClr val="000000"/>
                  </a:solidFill>
                  <a:ea typeface="ＭＳ Ｐゴシック" pitchFamily="34" charset="-128"/>
                </a:rPr>
                <a:t>T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824" y="2336"/>
              <a:ext cx="384" cy="43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kumimoji="1" lang="en-US" altLang="ja-JP" sz="1800">
                  <a:solidFill>
                    <a:srgbClr val="000000"/>
                  </a:solidFill>
                  <a:ea typeface="ＭＳ Ｐゴシック" pitchFamily="34" charset="-128"/>
                </a:rPr>
                <a:t>BBC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14" y="2711"/>
              <a:ext cx="14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kumimoji="1" lang="en-US" altLang="ja-JP" sz="1800">
                  <a:solidFill>
                    <a:srgbClr val="000000"/>
                  </a:solidFill>
                  <a:ea typeface="ＭＳ Ｐゴシック" pitchFamily="34" charset="-128"/>
                </a:rPr>
                <a:t>Kinematic Coverage @ 200GeV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02" y="3222"/>
              <a:ext cx="2910" cy="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kumimoji="1"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0       1       2       3       4       5       6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56" y="3312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en-US" altLang="ja-JP">
                  <a:solidFill>
                    <a:srgbClr val="000000"/>
                  </a:solidFill>
                  <a:ea typeface="ＭＳ Ｐゴシック" pitchFamily="34" charset="-128"/>
                </a:rPr>
                <a:t>Pseudorapidity</a:t>
              </a:r>
              <a:endParaRPr kumimoji="1" lang="en-US">
                <a:solidFill>
                  <a:srgbClr val="000000"/>
                </a:solidFill>
              </a:endParaRPr>
            </a:p>
          </p:txBody>
        </p:sp>
        <p:pic>
          <p:nvPicPr>
            <p:cNvPr id="20" name="Picture 17" descr="PHENIX big 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" y="3349"/>
              <a:ext cx="72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91983" y="2644531"/>
            <a:ext cx="657225" cy="1447800"/>
            <a:chOff x="2842" y="1392"/>
            <a:chExt cx="473" cy="576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880" y="1392"/>
              <a:ext cx="384" cy="57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en-US" sz="1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842" y="1650"/>
              <a:ext cx="4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</a:rPr>
                <a:t>MPC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1140</Words>
  <Application>Microsoft Office PowerPoint</Application>
  <PresentationFormat>On-screen Show (4:3)</PresentationFormat>
  <Paragraphs>241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Comic Sans MS</vt:lpstr>
      <vt:lpstr>Calibri</vt:lpstr>
      <vt:lpstr>ＭＳ Ｐゴシック</vt:lpstr>
      <vt:lpstr>Symbol</vt:lpstr>
      <vt:lpstr>Wingdings</vt:lpstr>
      <vt:lpstr>SimSun</vt:lpstr>
      <vt:lpstr>Office Theme</vt:lpstr>
      <vt:lpstr>Equation</vt:lpstr>
      <vt:lpstr>MathType 5.0 Equation</vt:lpstr>
      <vt:lpstr>Transverse Spin Physics at PHENIX</vt:lpstr>
      <vt:lpstr>Motivation for Spin</vt:lpstr>
      <vt:lpstr>Motivation for Transverse Spin</vt:lpstr>
      <vt:lpstr>Transversity vs. Orbital Angular Momentum</vt:lpstr>
      <vt:lpstr>Observables sensitive to Orbital Angular Momentum</vt:lpstr>
      <vt:lpstr>Observables sensitive to Orbital Angular Momentum</vt:lpstr>
      <vt:lpstr>RHIC Spin</vt:lpstr>
      <vt:lpstr>PHENIX</vt:lpstr>
      <vt:lpstr>PHENIX Acceptance</vt:lpstr>
      <vt:lpstr>AN in Hadrons (Central)</vt:lpstr>
      <vt:lpstr>AN in 0 (MPC)</vt:lpstr>
      <vt:lpstr>AN in 0 (MPC)</vt:lpstr>
      <vt:lpstr>AN in J/Ψ (Muon Arms)</vt:lpstr>
      <vt:lpstr>AN in J/Ψ (Muon Arms)</vt:lpstr>
      <vt:lpstr>AN in Neutrons (ZDC)</vt:lpstr>
      <vt:lpstr>kT Asymmetry</vt:lpstr>
      <vt:lpstr>kT Asymmetry</vt:lpstr>
      <vt:lpstr>kT Asymmetry (Central)</vt:lpstr>
      <vt:lpstr>Upcoming…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Spin Physics at PHENIX</dc:title>
  <dc:creator>Douglas E Fields</dc:creator>
  <cp:lastModifiedBy>Douglas E Fields</cp:lastModifiedBy>
  <cp:revision>235</cp:revision>
  <dcterms:created xsi:type="dcterms:W3CDTF">2008-03-18T22:24:16Z</dcterms:created>
  <dcterms:modified xsi:type="dcterms:W3CDTF">2008-04-08T16:44:45Z</dcterms:modified>
</cp:coreProperties>
</file>