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40"/>
  </p:notesMasterIdLst>
  <p:sldIdLst>
    <p:sldId id="256" r:id="rId2"/>
    <p:sldId id="298" r:id="rId3"/>
    <p:sldId id="295" r:id="rId4"/>
    <p:sldId id="297" r:id="rId5"/>
    <p:sldId id="311" r:id="rId6"/>
    <p:sldId id="310" r:id="rId7"/>
    <p:sldId id="312" r:id="rId8"/>
    <p:sldId id="309" r:id="rId9"/>
    <p:sldId id="313" r:id="rId10"/>
    <p:sldId id="293" r:id="rId11"/>
    <p:sldId id="301" r:id="rId12"/>
    <p:sldId id="300" r:id="rId13"/>
    <p:sldId id="299" r:id="rId14"/>
    <p:sldId id="296" r:id="rId15"/>
    <p:sldId id="303" r:id="rId16"/>
    <p:sldId id="273" r:id="rId17"/>
    <p:sldId id="274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6" r:id="rId34"/>
    <p:sldId id="284" r:id="rId35"/>
    <p:sldId id="287" r:id="rId36"/>
    <p:sldId id="289" r:id="rId37"/>
    <p:sldId id="291" r:id="rId38"/>
    <p:sldId id="29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21534-D63B-42CA-B804-93F18D65229A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CA65C-545A-431B-BA6E-F90E8B2B81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ED6F26-40DD-44CF-9BBA-6AEFF4D179F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16696D-A745-4D76-96B0-54A0FBC7F58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DAB923-3BB0-4F53-B9CC-04BFC3E479E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A4BE5E-67B4-4DE0-9AB5-52518DB84F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BB4DBA-762B-46E3-A7E5-0013A16B699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254C95-D97C-4E55-AAC4-1755AB604C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A7D7F1-5727-4D2D-9782-D36A4FC81D1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1B73E8-CF17-4670-85AF-D90D81E612B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39E7E-2665-43DB-91CA-4B4AAE7712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04F803-C9A8-4954-AC39-4B79E28AACC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0D290-4377-48D8-A426-C78C6B1E72F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9CFC70-D47B-4238-88C5-CA099D669F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4D69C1-1686-428C-A6EA-014B080E9E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516BA9-F8D4-4531-BAF9-F6486EFCE46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6F2751-E289-4DB2-9ABD-7B81F0D34B1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400800"/>
            <a:ext cx="3352800" cy="320675"/>
          </a:xfrm>
        </p:spPr>
        <p:txBody>
          <a:bodyPr/>
          <a:lstStyle/>
          <a:p>
            <a:r>
              <a:rPr lang="en-US" smtClean="0"/>
              <a:t>Douglas Fields - BNL Nuclear Physics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196B-60E6-41E4-A51C-3A6D84DE2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- BNL Nuclear Physics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196B-60E6-41E4-A51C-3A6D84DE2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- BNL Nuclear Physics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196B-60E6-41E4-A51C-3A6D84DE2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905000" y="274638"/>
            <a:ext cx="6781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11/17/2009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00400" y="6245225"/>
            <a:ext cx="26670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Douglas Fields - BNL Nuclear Physics Seminar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E16BEE2-66CB-48D1-BA89-412EF60868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11/17/2009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00400" y="6245225"/>
            <a:ext cx="26670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Douglas Fields - BNL Nuclear Physics Seminar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B3D5AFE-C858-4016-9B32-F2E22F5945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- BNL Nuclear Physics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196B-60E6-41E4-A51C-3A6D84DE2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- BNL Nuclear Physics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196B-60E6-41E4-A51C-3A6D84DE2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- BNL Nuclear Physics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196B-60E6-41E4-A51C-3A6D84DE2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- BNL Nuclear Physics Seminar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196B-60E6-41E4-A51C-3A6D84DE2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- BNL Nuclear Physics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196B-60E6-41E4-A51C-3A6D84DE2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- BNL Nuclear Physics Seminar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196B-60E6-41E4-A51C-3A6D84DE2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- BNL Nuclear Physics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196B-60E6-41E4-A51C-3A6D84DE2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- BNL Nuclear Physics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196B-60E6-41E4-A51C-3A6D84DE2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477000"/>
            <a:ext cx="31242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Douglas Fields - BNL Nuclear Physics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4196B-60E6-41E4-A51C-3A6D84DE2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5.png"/><Relationship Id="rId4" Type="http://schemas.openxmlformats.org/officeDocument/2006/relationships/oleObject" Target="../embeddings/oleObject1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wmf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Double Helicity Dependence of Jet </a:t>
            </a:r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Douglas Fields</a:t>
            </a:r>
          </a:p>
          <a:p>
            <a:r>
              <a:rPr lang="en-US" dirty="0" smtClean="0"/>
              <a:t>University of New Mexico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11/17/2009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C261148-3BF3-43B2-87EF-C2D130566721}" type="slidenum">
              <a:rPr lang="en-US" smtClean="0">
                <a:latin typeface="Arial" pitchFamily="34" charset="0"/>
              </a:rPr>
              <a:pPr/>
              <a:t>10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In Defense of Semi-classical Arguments</a:t>
            </a:r>
            <a:endParaRPr lang="en-US" dirty="0" smtClean="0"/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609600" y="1600200"/>
            <a:ext cx="3870325" cy="4559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Comic Sans MS" pitchFamily="66" charset="0"/>
              </a:rPr>
              <a:t>Nice conceptual picture from D. Sivers (talk given at UNM/RBRC Workshop on Parton Orbital Angular Momentum).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Comic Sans MS" pitchFamily="66" charset="0"/>
              </a:rPr>
              <a:t>Summary: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latin typeface="Comic Sans MS" pitchFamily="66" charset="0"/>
              </a:rPr>
              <a:t>Sivers effect requires orbital motion.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latin typeface="Comic Sans MS" pitchFamily="66" charset="0"/>
              </a:rPr>
              <a:t>Is process dependent.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Comic Sans MS" pitchFamily="66" charset="0"/>
              </a:rPr>
              <a:t>I would like to just follow this conceptual picture to see where it may lead.</a:t>
            </a:r>
          </a:p>
        </p:txBody>
      </p:sp>
      <p:pic>
        <p:nvPicPr>
          <p:cNvPr id="41990" name="Picture 5" descr="CC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95400"/>
            <a:ext cx="3803650" cy="49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248400" y="6324600"/>
            <a:ext cx="2895600" cy="365125"/>
          </a:xfrm>
        </p:spPr>
        <p:txBody>
          <a:bodyPr/>
          <a:lstStyle/>
          <a:p>
            <a:r>
              <a:rPr lang="en-US" smtClean="0"/>
              <a:t>Douglas Fields - BNL Nuclear Physics Seminar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B9F53C9-43AE-40D7-ACD5-5754896725AF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Sivers Effect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793875" y="2895600"/>
            <a:ext cx="990600" cy="990600"/>
            <a:chOff x="1418" y="2496"/>
            <a:chExt cx="624" cy="624"/>
          </a:xfrm>
        </p:grpSpPr>
        <p:sp>
          <p:nvSpPr>
            <p:cNvPr id="43022" name="Oval 10"/>
            <p:cNvSpPr>
              <a:spLocks noChangeArrowheads="1"/>
            </p:cNvSpPr>
            <p:nvPr/>
          </p:nvSpPr>
          <p:spPr bwMode="auto">
            <a:xfrm>
              <a:off x="1608" y="268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 rot="10800000">
              <a:off x="1703" y="2933"/>
              <a:ext cx="48" cy="187"/>
              <a:chOff x="2232" y="2501"/>
              <a:chExt cx="48" cy="187"/>
            </a:xfrm>
          </p:grpSpPr>
          <p:sp>
            <p:nvSpPr>
              <p:cNvPr id="43045" name="Line 12"/>
              <p:cNvSpPr>
                <a:spLocks noChangeShapeType="1"/>
              </p:cNvSpPr>
              <p:nvPr/>
            </p:nvSpPr>
            <p:spPr bwMode="auto">
              <a:xfrm flipV="1">
                <a:off x="2256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6" name="Rectangle 13"/>
              <p:cNvSpPr>
                <a:spLocks noChangeArrowheads="1"/>
              </p:cNvSpPr>
              <p:nvPr/>
            </p:nvSpPr>
            <p:spPr bwMode="auto">
              <a:xfrm>
                <a:off x="2232" y="2501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1704" y="2496"/>
              <a:ext cx="48" cy="187"/>
              <a:chOff x="2232" y="2501"/>
              <a:chExt cx="48" cy="187"/>
            </a:xfrm>
          </p:grpSpPr>
          <p:sp>
            <p:nvSpPr>
              <p:cNvPr id="43043" name="Line 15"/>
              <p:cNvSpPr>
                <a:spLocks noChangeShapeType="1"/>
              </p:cNvSpPr>
              <p:nvPr/>
            </p:nvSpPr>
            <p:spPr bwMode="auto">
              <a:xfrm flipV="1">
                <a:off x="2256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4" name="Rectangle 16"/>
              <p:cNvSpPr>
                <a:spLocks noChangeArrowheads="1"/>
              </p:cNvSpPr>
              <p:nvPr/>
            </p:nvSpPr>
            <p:spPr bwMode="auto">
              <a:xfrm>
                <a:off x="2232" y="2501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 rot="5400000">
              <a:off x="1925" y="2717"/>
              <a:ext cx="48" cy="187"/>
              <a:chOff x="2232" y="2501"/>
              <a:chExt cx="48" cy="187"/>
            </a:xfrm>
          </p:grpSpPr>
          <p:sp>
            <p:nvSpPr>
              <p:cNvPr id="43041" name="Line 18"/>
              <p:cNvSpPr>
                <a:spLocks noChangeShapeType="1"/>
              </p:cNvSpPr>
              <p:nvPr/>
            </p:nvSpPr>
            <p:spPr bwMode="auto">
              <a:xfrm flipV="1">
                <a:off x="2256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2" name="Rectangle 19"/>
              <p:cNvSpPr>
                <a:spLocks noChangeArrowheads="1"/>
              </p:cNvSpPr>
              <p:nvPr/>
            </p:nvSpPr>
            <p:spPr bwMode="auto">
              <a:xfrm>
                <a:off x="2232" y="2501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20"/>
            <p:cNvGrpSpPr>
              <a:grpSpLocks/>
            </p:cNvGrpSpPr>
            <p:nvPr/>
          </p:nvGrpSpPr>
          <p:grpSpPr bwMode="auto">
            <a:xfrm rot="-5400000">
              <a:off x="1488" y="2717"/>
              <a:ext cx="48" cy="187"/>
              <a:chOff x="2232" y="2501"/>
              <a:chExt cx="48" cy="187"/>
            </a:xfrm>
          </p:grpSpPr>
          <p:sp>
            <p:nvSpPr>
              <p:cNvPr id="43039" name="Line 21"/>
              <p:cNvSpPr>
                <a:spLocks noChangeShapeType="1"/>
              </p:cNvSpPr>
              <p:nvPr/>
            </p:nvSpPr>
            <p:spPr bwMode="auto">
              <a:xfrm flipV="1">
                <a:off x="2256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0" name="Rectangle 22"/>
              <p:cNvSpPr>
                <a:spLocks noChangeArrowheads="1"/>
              </p:cNvSpPr>
              <p:nvPr/>
            </p:nvSpPr>
            <p:spPr bwMode="auto">
              <a:xfrm>
                <a:off x="2232" y="2501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 rot="-2682740">
              <a:off x="1555" y="2559"/>
              <a:ext cx="48" cy="187"/>
              <a:chOff x="2232" y="2501"/>
              <a:chExt cx="48" cy="187"/>
            </a:xfrm>
          </p:grpSpPr>
          <p:sp>
            <p:nvSpPr>
              <p:cNvPr id="43037" name="Line 24"/>
              <p:cNvSpPr>
                <a:spLocks noChangeShapeType="1"/>
              </p:cNvSpPr>
              <p:nvPr/>
            </p:nvSpPr>
            <p:spPr bwMode="auto">
              <a:xfrm flipV="1">
                <a:off x="2256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8" name="Rectangle 25"/>
              <p:cNvSpPr>
                <a:spLocks noChangeArrowheads="1"/>
              </p:cNvSpPr>
              <p:nvPr/>
            </p:nvSpPr>
            <p:spPr bwMode="auto">
              <a:xfrm>
                <a:off x="2232" y="2501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26"/>
            <p:cNvGrpSpPr>
              <a:grpSpLocks/>
            </p:cNvGrpSpPr>
            <p:nvPr/>
          </p:nvGrpSpPr>
          <p:grpSpPr bwMode="auto">
            <a:xfrm rot="2804745">
              <a:off x="1858" y="2568"/>
              <a:ext cx="48" cy="187"/>
              <a:chOff x="2232" y="2501"/>
              <a:chExt cx="48" cy="187"/>
            </a:xfrm>
          </p:grpSpPr>
          <p:sp>
            <p:nvSpPr>
              <p:cNvPr id="43035" name="Line 27"/>
              <p:cNvSpPr>
                <a:spLocks noChangeShapeType="1"/>
              </p:cNvSpPr>
              <p:nvPr/>
            </p:nvSpPr>
            <p:spPr bwMode="auto">
              <a:xfrm flipV="1">
                <a:off x="2256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6" name="Rectangle 28"/>
              <p:cNvSpPr>
                <a:spLocks noChangeArrowheads="1"/>
              </p:cNvSpPr>
              <p:nvPr/>
            </p:nvSpPr>
            <p:spPr bwMode="auto">
              <a:xfrm>
                <a:off x="2232" y="2501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29"/>
            <p:cNvGrpSpPr>
              <a:grpSpLocks/>
            </p:cNvGrpSpPr>
            <p:nvPr/>
          </p:nvGrpSpPr>
          <p:grpSpPr bwMode="auto">
            <a:xfrm rot="2682740" flipV="1">
              <a:off x="1543" y="2863"/>
              <a:ext cx="48" cy="187"/>
              <a:chOff x="2232" y="2501"/>
              <a:chExt cx="48" cy="187"/>
            </a:xfrm>
          </p:grpSpPr>
          <p:sp>
            <p:nvSpPr>
              <p:cNvPr id="43033" name="Line 30"/>
              <p:cNvSpPr>
                <a:spLocks noChangeShapeType="1"/>
              </p:cNvSpPr>
              <p:nvPr/>
            </p:nvSpPr>
            <p:spPr bwMode="auto">
              <a:xfrm flipV="1">
                <a:off x="2256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4" name="Rectangle 31"/>
              <p:cNvSpPr>
                <a:spLocks noChangeArrowheads="1"/>
              </p:cNvSpPr>
              <p:nvPr/>
            </p:nvSpPr>
            <p:spPr bwMode="auto">
              <a:xfrm>
                <a:off x="2232" y="2501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 rot="18795255" flipV="1">
              <a:off x="1865" y="2873"/>
              <a:ext cx="48" cy="187"/>
              <a:chOff x="2232" y="2501"/>
              <a:chExt cx="48" cy="187"/>
            </a:xfrm>
          </p:grpSpPr>
          <p:sp>
            <p:nvSpPr>
              <p:cNvPr id="43031" name="Line 33"/>
              <p:cNvSpPr>
                <a:spLocks noChangeShapeType="1"/>
              </p:cNvSpPr>
              <p:nvPr/>
            </p:nvSpPr>
            <p:spPr bwMode="auto">
              <a:xfrm flipV="1">
                <a:off x="2256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2" name="Rectangle 34"/>
              <p:cNvSpPr>
                <a:spLocks noChangeArrowheads="1"/>
              </p:cNvSpPr>
              <p:nvPr/>
            </p:nvSpPr>
            <p:spPr bwMode="auto">
              <a:xfrm>
                <a:off x="2232" y="2501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3014" name="Oval 35"/>
          <p:cNvSpPr>
            <a:spLocks noChangeArrowheads="1"/>
          </p:cNvSpPr>
          <p:nvPr/>
        </p:nvSpPr>
        <p:spPr bwMode="auto">
          <a:xfrm>
            <a:off x="3962400" y="3200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4" name="AutoShape 36"/>
          <p:cNvSpPr>
            <a:spLocks noChangeArrowheads="1"/>
          </p:cNvSpPr>
          <p:nvPr/>
        </p:nvSpPr>
        <p:spPr bwMode="auto">
          <a:xfrm>
            <a:off x="4008438" y="3368675"/>
            <a:ext cx="152400" cy="2286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8645" name="Picture 37" descr="TN0031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581400"/>
            <a:ext cx="41433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46" name="Picture 38" descr="j03119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581400"/>
            <a:ext cx="4556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47" name="AutoShape 39"/>
          <p:cNvSpPr>
            <a:spLocks noChangeArrowheads="1"/>
          </p:cNvSpPr>
          <p:nvPr/>
        </p:nvSpPr>
        <p:spPr bwMode="auto">
          <a:xfrm flipH="1">
            <a:off x="4114800" y="3200400"/>
            <a:ext cx="152400" cy="2286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8648" name="Picture 40" descr="TN0031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3886200" y="3200400"/>
            <a:ext cx="41433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49" name="Picture 41" descr="j03119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4267200" y="3200400"/>
            <a:ext cx="4556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50" name="Text Box 42"/>
          <p:cNvSpPr txBox="1">
            <a:spLocks noChangeArrowheads="1"/>
          </p:cNvSpPr>
          <p:nvPr/>
        </p:nvSpPr>
        <p:spPr bwMode="auto">
          <a:xfrm>
            <a:off x="5622925" y="3236913"/>
            <a:ext cx="2035175" cy="9255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 Sivers Effect</a:t>
            </a:r>
          </a:p>
          <a:p>
            <a:r>
              <a:rPr lang="en-US"/>
              <a:t>without interaction</a:t>
            </a:r>
          </a:p>
          <a:p>
            <a:r>
              <a:rPr lang="en-US"/>
              <a:t>with absorber.</a:t>
            </a:r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11/17/2009</a:t>
            </a:r>
            <a:endParaRPr lang="en-US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- BNL Nuclear Physics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022E-16 L 0.14323 1.11022E-1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1 -0.03518 L -0.08924 0.13148 " pathEditMode="relative" ptsTypes="AA">
                                      <p:cBhvr>
                                        <p:cTn id="19" dur="2000" fill="hold"/>
                                        <p:tgtEl>
                                          <p:spTgt spid="686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9 -0.03703 L 0.08351 0.12963 " pathEditMode="relative" ptsTypes="AA">
                                      <p:cBhvr>
                                        <p:cTn id="21" dur="2000" fill="hold"/>
                                        <p:tgtEl>
                                          <p:spTgt spid="686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23 1.11022E-16 L 0.26319 1.11022E-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76 -0.00186 L -0.1 -0.1222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86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-6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16 -0.00371 L 0.10834 -0.1444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86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-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44" grpId="0" animBg="1"/>
      <p:bldP spid="68647" grpId="0" animBg="1"/>
      <p:bldP spid="686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4B907E3-D53D-4661-94A8-5B592AC1F247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Spatial asymmetries</a:t>
            </a:r>
            <a:endParaRPr lang="en-US" sz="3600" dirty="0" smtClean="0"/>
          </a:p>
        </p:txBody>
      </p:sp>
      <p:pic>
        <p:nvPicPr>
          <p:cNvPr id="368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50793"/>
            <a:ext cx="6781800" cy="3787901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</p:pic>
      <p:sp>
        <p:nvSpPr>
          <p:cNvPr id="36873" name="Text Box 6"/>
          <p:cNvSpPr txBox="1">
            <a:spLocks noChangeArrowheads="1"/>
          </p:cNvSpPr>
          <p:nvPr/>
        </p:nvSpPr>
        <p:spPr bwMode="auto">
          <a:xfrm>
            <a:off x="3505200" y="5181600"/>
            <a:ext cx="2085975" cy="366712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</a:rPr>
              <a:t>P.H. </a:t>
            </a:r>
            <a:r>
              <a:rPr lang="en-US" dirty="0" err="1">
                <a:latin typeface="Times New Roman" pitchFamily="18" charset="0"/>
              </a:rPr>
              <a:t>H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ä</a:t>
            </a:r>
            <a:r>
              <a:rPr lang="en-US" dirty="0" err="1">
                <a:latin typeface="Times New Roman" pitchFamily="18" charset="0"/>
              </a:rPr>
              <a:t>gler</a:t>
            </a:r>
            <a:r>
              <a:rPr lang="en-US" dirty="0">
                <a:latin typeface="Times New Roman" pitchFamily="18" charset="0"/>
              </a:rPr>
              <a:t>, et. al.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11/17/2009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- BNL Nuclear Physics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Leads to more formal approach…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- BNL Nuclear Physics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196B-60E6-41E4-A51C-3A6D84DE258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7837682" cy="483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err="1" smtClean="0"/>
              <a:t>Meng</a:t>
            </a:r>
            <a:r>
              <a:rPr lang="en-US" dirty="0" smtClean="0"/>
              <a:t> Paper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- BNL Nuclear Physics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196B-60E6-41E4-A51C-3A6D84DE258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1058799"/>
            <a:ext cx="7743825" cy="526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“Experiment B”</a:t>
            </a:r>
            <a:endParaRPr lang="en-US" dirty="0"/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82296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Drell-Yan pair production in polarized </a:t>
            </a:r>
            <a:r>
              <a:rPr lang="en-US" i="1">
                <a:latin typeface="Calibri" pitchFamily="34" charset="0"/>
              </a:rPr>
              <a:t>p+p</a:t>
            </a:r>
            <a:r>
              <a:rPr lang="en-US">
                <a:latin typeface="Calibri" pitchFamily="34" charset="0"/>
              </a:rPr>
              <a:t> collisions.</a:t>
            </a:r>
          </a:p>
          <a:p>
            <a:pPr>
              <a:spcBef>
                <a:spcPct val="20000"/>
              </a:spcBef>
            </a:pPr>
            <a:r>
              <a:rPr lang="en-US">
                <a:latin typeface="Calibri" pitchFamily="34" charset="0"/>
              </a:rPr>
              <a:t>(Meng Ta-Chung et al. Phys. Rev. D 1989)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562600" y="2438400"/>
            <a:ext cx="3429000" cy="3657600"/>
            <a:chOff x="336" y="1056"/>
            <a:chExt cx="2227" cy="2213"/>
          </a:xfrm>
        </p:grpSpPr>
        <p:pic>
          <p:nvPicPr>
            <p:cNvPr id="19468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" y="1200"/>
              <a:ext cx="2179" cy="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9" name="Line 10"/>
            <p:cNvSpPr>
              <a:spLocks noChangeShapeType="1"/>
            </p:cNvSpPr>
            <p:nvPr/>
          </p:nvSpPr>
          <p:spPr bwMode="auto">
            <a:xfrm>
              <a:off x="1505" y="1550"/>
              <a:ext cx="127" cy="2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Line 11"/>
            <p:cNvSpPr>
              <a:spLocks noChangeShapeType="1"/>
            </p:cNvSpPr>
            <p:nvPr/>
          </p:nvSpPr>
          <p:spPr bwMode="auto">
            <a:xfrm flipH="1">
              <a:off x="1344" y="1548"/>
              <a:ext cx="161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Text Box 12"/>
            <p:cNvSpPr txBox="1">
              <a:spLocks noChangeArrowheads="1"/>
            </p:cNvSpPr>
            <p:nvPr/>
          </p:nvSpPr>
          <p:spPr bwMode="auto">
            <a:xfrm>
              <a:off x="1584" y="1776"/>
              <a:ext cx="237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k</a:t>
              </a:r>
              <a:r>
                <a:rPr lang="en-US" sz="1000" baseline="-25000"/>
                <a:t>TR</a:t>
              </a:r>
              <a:endParaRPr lang="en-US" sz="1000"/>
            </a:p>
          </p:txBody>
        </p:sp>
        <p:sp>
          <p:nvSpPr>
            <p:cNvPr id="19472" name="Text Box 13"/>
            <p:cNvSpPr txBox="1">
              <a:spLocks noChangeArrowheads="1"/>
            </p:cNvSpPr>
            <p:nvPr/>
          </p:nvSpPr>
          <p:spPr bwMode="auto">
            <a:xfrm>
              <a:off x="1200" y="1776"/>
              <a:ext cx="240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k</a:t>
              </a:r>
              <a:r>
                <a:rPr lang="en-US" sz="1000" baseline="-25000"/>
                <a:t>PR</a:t>
              </a:r>
              <a:endParaRPr lang="en-US" sz="1000"/>
            </a:p>
          </p:txBody>
        </p:sp>
        <p:sp>
          <p:nvSpPr>
            <p:cNvPr id="19473" name="AutoShape 14"/>
            <p:cNvSpPr>
              <a:spLocks noChangeArrowheads="1"/>
            </p:cNvSpPr>
            <p:nvPr/>
          </p:nvSpPr>
          <p:spPr bwMode="auto">
            <a:xfrm>
              <a:off x="1463" y="1517"/>
              <a:ext cx="96" cy="96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74" name="Oval 15"/>
            <p:cNvSpPr>
              <a:spLocks noChangeArrowheads="1"/>
            </p:cNvSpPr>
            <p:nvPr/>
          </p:nvSpPr>
          <p:spPr bwMode="auto">
            <a:xfrm>
              <a:off x="1700" y="1680"/>
              <a:ext cx="48" cy="4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75" name="AutoShape 16"/>
            <p:cNvSpPr>
              <a:spLocks noChangeArrowheads="1"/>
            </p:cNvSpPr>
            <p:nvPr/>
          </p:nvSpPr>
          <p:spPr bwMode="auto">
            <a:xfrm rot="2278369">
              <a:off x="1063" y="1673"/>
              <a:ext cx="96" cy="96"/>
            </a:xfrm>
            <a:prstGeom prst="plus">
              <a:avLst>
                <a:gd name="adj" fmla="val 41667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9476" name="Picture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" y="2256"/>
              <a:ext cx="2179" cy="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7" name="Line 18"/>
            <p:cNvSpPr>
              <a:spLocks noChangeShapeType="1"/>
            </p:cNvSpPr>
            <p:nvPr/>
          </p:nvSpPr>
          <p:spPr bwMode="auto">
            <a:xfrm>
              <a:off x="1457" y="2606"/>
              <a:ext cx="127" cy="2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Line 19"/>
            <p:cNvSpPr>
              <a:spLocks noChangeShapeType="1"/>
            </p:cNvSpPr>
            <p:nvPr/>
          </p:nvSpPr>
          <p:spPr bwMode="auto">
            <a:xfrm flipV="1">
              <a:off x="1457" y="2304"/>
              <a:ext cx="175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Text Box 20"/>
            <p:cNvSpPr txBox="1">
              <a:spLocks noChangeArrowheads="1"/>
            </p:cNvSpPr>
            <p:nvPr/>
          </p:nvSpPr>
          <p:spPr bwMode="auto">
            <a:xfrm>
              <a:off x="1536" y="2832"/>
              <a:ext cx="237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k</a:t>
              </a:r>
              <a:r>
                <a:rPr lang="en-US" sz="1000" baseline="-25000"/>
                <a:t>TR</a:t>
              </a:r>
              <a:endParaRPr lang="en-US" sz="1000"/>
            </a:p>
          </p:txBody>
        </p:sp>
        <p:sp>
          <p:nvSpPr>
            <p:cNvPr id="19480" name="Text Box 21"/>
            <p:cNvSpPr txBox="1">
              <a:spLocks noChangeArrowheads="1"/>
            </p:cNvSpPr>
            <p:nvPr/>
          </p:nvSpPr>
          <p:spPr bwMode="auto">
            <a:xfrm>
              <a:off x="1632" y="2208"/>
              <a:ext cx="240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k</a:t>
              </a:r>
              <a:r>
                <a:rPr lang="en-US" sz="1000" baseline="-25000"/>
                <a:t>PR</a:t>
              </a:r>
              <a:endParaRPr lang="en-US" sz="1000"/>
            </a:p>
          </p:txBody>
        </p:sp>
        <p:sp>
          <p:nvSpPr>
            <p:cNvPr id="19481" name="AutoShape 22"/>
            <p:cNvSpPr>
              <a:spLocks noChangeArrowheads="1"/>
            </p:cNvSpPr>
            <p:nvPr/>
          </p:nvSpPr>
          <p:spPr bwMode="auto">
            <a:xfrm>
              <a:off x="1415" y="2573"/>
              <a:ext cx="96" cy="96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82" name="Oval 23"/>
            <p:cNvSpPr>
              <a:spLocks noChangeArrowheads="1"/>
            </p:cNvSpPr>
            <p:nvPr/>
          </p:nvSpPr>
          <p:spPr bwMode="auto">
            <a:xfrm>
              <a:off x="1652" y="2736"/>
              <a:ext cx="48" cy="4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83" name="AutoShape 24"/>
            <p:cNvSpPr>
              <a:spLocks noChangeArrowheads="1"/>
            </p:cNvSpPr>
            <p:nvPr/>
          </p:nvSpPr>
          <p:spPr bwMode="auto">
            <a:xfrm rot="2278369">
              <a:off x="1015" y="2729"/>
              <a:ext cx="96" cy="96"/>
            </a:xfrm>
            <a:prstGeom prst="plus">
              <a:avLst>
                <a:gd name="adj" fmla="val 41667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84" name="Text Box 25"/>
            <p:cNvSpPr txBox="1">
              <a:spLocks noChangeArrowheads="1"/>
            </p:cNvSpPr>
            <p:nvPr/>
          </p:nvSpPr>
          <p:spPr bwMode="auto">
            <a:xfrm>
              <a:off x="384" y="1056"/>
              <a:ext cx="91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Like Helicity</a:t>
              </a:r>
            </a:p>
          </p:txBody>
        </p:sp>
        <p:sp>
          <p:nvSpPr>
            <p:cNvPr id="19485" name="Text Box 26"/>
            <p:cNvSpPr txBox="1">
              <a:spLocks noChangeArrowheads="1"/>
            </p:cNvSpPr>
            <p:nvPr/>
          </p:nvSpPr>
          <p:spPr bwMode="auto">
            <a:xfrm>
              <a:off x="384" y="2160"/>
              <a:ext cx="110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Un-like Helicity</a:t>
              </a:r>
            </a:p>
          </p:txBody>
        </p:sp>
      </p:grp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457200" y="3429000"/>
          <a:ext cx="4014788" cy="544513"/>
        </p:xfrm>
        <a:graphic>
          <a:graphicData uri="http://schemas.openxmlformats.org/presentationml/2006/ole">
            <p:oleObj spid="_x0000_s48130" name="Equation" r:id="rId4" imgW="2057400" imgH="279360" progId="Equation.3">
              <p:embed/>
            </p:oleObj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381000" y="1828800"/>
          <a:ext cx="5791200" cy="619125"/>
        </p:xfrm>
        <a:graphic>
          <a:graphicData uri="http://schemas.openxmlformats.org/presentationml/2006/ole">
            <p:oleObj spid="_x0000_s48131" name="Equation" r:id="rId5" imgW="3200400" imgH="342720" progId="Equation.3">
              <p:embed/>
            </p:oleObj>
          </a:graphicData>
        </a:graphic>
      </p:graphicFrame>
      <p:sp>
        <p:nvSpPr>
          <p:cNvPr id="19464" name="Text Box 32"/>
          <p:cNvSpPr txBox="1">
            <a:spLocks noChangeArrowheads="1"/>
          </p:cNvSpPr>
          <p:nvPr/>
        </p:nvSpPr>
        <p:spPr bwMode="auto">
          <a:xfrm>
            <a:off x="381000" y="28956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Averaging over </a:t>
            </a:r>
            <a:r>
              <a:rPr lang="en-US" i="1">
                <a:latin typeface="Calibri" pitchFamily="34" charset="0"/>
              </a:rPr>
              <a:t>D(b)</a:t>
            </a:r>
            <a:r>
              <a:rPr lang="en-US">
                <a:latin typeface="Calibri" pitchFamily="34" charset="0"/>
              </a:rPr>
              <a:t>:</a:t>
            </a:r>
          </a:p>
        </p:txBody>
      </p:sp>
      <p:sp>
        <p:nvSpPr>
          <p:cNvPr id="19465" name="Text Box 33"/>
          <p:cNvSpPr txBox="1">
            <a:spLocks noChangeArrowheads="1"/>
          </p:cNvSpPr>
          <p:nvPr/>
        </p:nvSpPr>
        <p:spPr bwMode="auto">
          <a:xfrm>
            <a:off x="381000" y="42672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Integrating over impact parameter </a:t>
            </a:r>
            <a:r>
              <a:rPr lang="en-US" i="1">
                <a:latin typeface="Calibri" pitchFamily="34" charset="0"/>
              </a:rPr>
              <a:t>b</a:t>
            </a:r>
            <a:r>
              <a:rPr lang="en-US">
                <a:latin typeface="Calibri" pitchFamily="34" charset="0"/>
              </a:rPr>
              <a:t>:</a:t>
            </a: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524000" y="4800600"/>
          <a:ext cx="2590800" cy="1233488"/>
        </p:xfrm>
        <a:graphic>
          <a:graphicData uri="http://schemas.openxmlformats.org/presentationml/2006/ole">
            <p:oleObj spid="_x0000_s48132" name="Equation" r:id="rId6" imgW="1333440" imgH="634680" progId="Equation.3">
              <p:embed/>
            </p:oleObj>
          </a:graphicData>
        </a:graphic>
      </p:graphicFrame>
      <p:sp>
        <p:nvSpPr>
          <p:cNvPr id="19467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7620000" y="6381750"/>
            <a:ext cx="1524000" cy="476250"/>
          </a:xfrm>
          <a:noFill/>
        </p:spPr>
        <p:txBody>
          <a:bodyPr/>
          <a:lstStyle/>
          <a:p>
            <a:fld id="{07410828-8B31-429E-B4EC-BE094AF4D065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11/17/2009</a:t>
            </a:r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- BNL Nuclear Physics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Mechanism for             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r>
              <a:rPr lang="en-US" sz="3600" dirty="0" smtClean="0"/>
              <a:t> </a:t>
            </a:r>
          </a:p>
        </p:txBody>
      </p:sp>
      <p:sp>
        <p:nvSpPr>
          <p:cNvPr id="88" name="Date Placeholder 8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11/17/2009</a:t>
            </a:r>
            <a:endParaRPr lang="en-US"/>
          </a:p>
        </p:txBody>
      </p:sp>
      <p:sp>
        <p:nvSpPr>
          <p:cNvPr id="89" name="Slide Number Placeholder 8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1D7F40-42D9-4AE1-AFA6-1424BB816597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90" name="Footer Placeholder 8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Douglas Fields - BNL Nuclear Physics Seminar</a:t>
            </a:r>
            <a:endParaRPr lang="en-US" dirty="0"/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5303837" y="152400"/>
          <a:ext cx="2087563" cy="685800"/>
        </p:xfrm>
        <a:graphic>
          <a:graphicData uri="http://schemas.openxmlformats.org/presentationml/2006/ole">
            <p:oleObj spid="_x0000_s6146" name="Equation" r:id="rId4" imgW="888840" imgH="291960" progId="Equation.DSMT4">
              <p:embed/>
            </p:oleObj>
          </a:graphicData>
        </a:graphic>
      </p:graphicFrame>
      <p:sp>
        <p:nvSpPr>
          <p:cNvPr id="91" name="Oval 78"/>
          <p:cNvSpPr>
            <a:spLocks noChangeArrowheads="1"/>
          </p:cNvSpPr>
          <p:nvPr/>
        </p:nvSpPr>
        <p:spPr bwMode="auto">
          <a:xfrm>
            <a:off x="3810000" y="4953000"/>
            <a:ext cx="990600" cy="1066800"/>
          </a:xfrm>
          <a:prstGeom prst="ellipse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Oval 79"/>
          <p:cNvSpPr>
            <a:spLocks noChangeArrowheads="1"/>
          </p:cNvSpPr>
          <p:nvPr/>
        </p:nvSpPr>
        <p:spPr bwMode="auto">
          <a:xfrm>
            <a:off x="3810000" y="5105400"/>
            <a:ext cx="990600" cy="1066800"/>
          </a:xfrm>
          <a:prstGeom prst="ellipse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Oval 65"/>
          <p:cNvSpPr>
            <a:spLocks noChangeArrowheads="1"/>
          </p:cNvSpPr>
          <p:nvPr/>
        </p:nvSpPr>
        <p:spPr bwMode="auto">
          <a:xfrm>
            <a:off x="3352800" y="1371600"/>
            <a:ext cx="990600" cy="1066800"/>
          </a:xfrm>
          <a:prstGeom prst="ellipse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Oval 64"/>
          <p:cNvSpPr>
            <a:spLocks noChangeArrowheads="1"/>
          </p:cNvSpPr>
          <p:nvPr/>
        </p:nvSpPr>
        <p:spPr bwMode="auto">
          <a:xfrm>
            <a:off x="4114800" y="1371600"/>
            <a:ext cx="990600" cy="1066800"/>
          </a:xfrm>
          <a:prstGeom prst="ellipse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rot="-1593903">
            <a:off x="3594100" y="1577975"/>
            <a:ext cx="609600" cy="685800"/>
            <a:chOff x="1995" y="1664"/>
            <a:chExt cx="336" cy="384"/>
          </a:xfrm>
        </p:grpSpPr>
        <p:sp>
          <p:nvSpPr>
            <p:cNvPr id="2122" name="AutoShape 4"/>
            <p:cNvSpPr>
              <a:spLocks noChangeArrowheads="1"/>
            </p:cNvSpPr>
            <p:nvPr/>
          </p:nvSpPr>
          <p:spPr bwMode="auto">
            <a:xfrm>
              <a:off x="1995" y="1664"/>
              <a:ext cx="336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199" y="10987"/>
                  </a:moveTo>
                  <a:cubicBezTo>
                    <a:pt x="19201" y="10925"/>
                    <a:pt x="19202" y="10862"/>
                    <a:pt x="19202" y="10800"/>
                  </a:cubicBezTo>
                  <a:cubicBezTo>
                    <a:pt x="19202" y="6159"/>
                    <a:pt x="15440" y="2398"/>
                    <a:pt x="10800" y="2398"/>
                  </a:cubicBezTo>
                  <a:cubicBezTo>
                    <a:pt x="6159" y="2398"/>
                    <a:pt x="2398" y="6159"/>
                    <a:pt x="2398" y="10800"/>
                  </a:cubicBezTo>
                  <a:cubicBezTo>
                    <a:pt x="2397" y="11866"/>
                    <a:pt x="2601" y="12923"/>
                    <a:pt x="2996" y="13914"/>
                  </a:cubicBezTo>
                  <a:lnTo>
                    <a:pt x="769" y="14803"/>
                  </a:lnTo>
                  <a:cubicBezTo>
                    <a:pt x="261" y="13530"/>
                    <a:pt x="0" y="1217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880"/>
                    <a:pt x="21599" y="10961"/>
                    <a:pt x="21597" y="11041"/>
                  </a:cubicBezTo>
                  <a:lnTo>
                    <a:pt x="24296" y="11102"/>
                  </a:lnTo>
                  <a:lnTo>
                    <a:pt x="20311" y="14912"/>
                  </a:lnTo>
                  <a:lnTo>
                    <a:pt x="16500" y="10927"/>
                  </a:lnTo>
                  <a:lnTo>
                    <a:pt x="19199" y="1098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3" name="AutoShape 5"/>
            <p:cNvSpPr>
              <a:spLocks noChangeArrowheads="1"/>
            </p:cNvSpPr>
            <p:nvPr/>
          </p:nvSpPr>
          <p:spPr bwMode="auto">
            <a:xfrm rot="2278369">
              <a:off x="2112" y="1776"/>
              <a:ext cx="96" cy="96"/>
            </a:xfrm>
            <a:prstGeom prst="plus">
              <a:avLst>
                <a:gd name="adj" fmla="val 41667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 rot="1458741">
            <a:off x="4267200" y="1600200"/>
            <a:ext cx="609600" cy="685800"/>
            <a:chOff x="2976" y="1584"/>
            <a:chExt cx="336" cy="384"/>
          </a:xfrm>
        </p:grpSpPr>
        <p:sp>
          <p:nvSpPr>
            <p:cNvPr id="2120" name="Oval 7"/>
            <p:cNvSpPr>
              <a:spLocks noChangeArrowheads="1"/>
            </p:cNvSpPr>
            <p:nvPr/>
          </p:nvSpPr>
          <p:spPr bwMode="auto">
            <a:xfrm>
              <a:off x="3120" y="1728"/>
              <a:ext cx="48" cy="4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1" name="AutoShape 8"/>
            <p:cNvSpPr>
              <a:spLocks noChangeArrowheads="1"/>
            </p:cNvSpPr>
            <p:nvPr/>
          </p:nvSpPr>
          <p:spPr bwMode="auto">
            <a:xfrm flipH="1">
              <a:off x="2976" y="1584"/>
              <a:ext cx="336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199" y="10987"/>
                  </a:moveTo>
                  <a:cubicBezTo>
                    <a:pt x="19201" y="10925"/>
                    <a:pt x="19202" y="10862"/>
                    <a:pt x="19202" y="10800"/>
                  </a:cubicBezTo>
                  <a:cubicBezTo>
                    <a:pt x="19202" y="6159"/>
                    <a:pt x="15440" y="2398"/>
                    <a:pt x="10800" y="2398"/>
                  </a:cubicBezTo>
                  <a:cubicBezTo>
                    <a:pt x="6159" y="2398"/>
                    <a:pt x="2398" y="6159"/>
                    <a:pt x="2398" y="10800"/>
                  </a:cubicBezTo>
                  <a:cubicBezTo>
                    <a:pt x="2397" y="11866"/>
                    <a:pt x="2601" y="12923"/>
                    <a:pt x="2996" y="13914"/>
                  </a:cubicBezTo>
                  <a:lnTo>
                    <a:pt x="769" y="14803"/>
                  </a:lnTo>
                  <a:cubicBezTo>
                    <a:pt x="261" y="13530"/>
                    <a:pt x="0" y="1217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880"/>
                    <a:pt x="21599" y="10961"/>
                    <a:pt x="21597" y="11041"/>
                  </a:cubicBezTo>
                  <a:lnTo>
                    <a:pt x="24296" y="11102"/>
                  </a:lnTo>
                  <a:lnTo>
                    <a:pt x="20311" y="14912"/>
                  </a:lnTo>
                  <a:lnTo>
                    <a:pt x="16500" y="10927"/>
                  </a:lnTo>
                  <a:lnTo>
                    <a:pt x="19199" y="1098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 rot="-647058">
            <a:off x="4038600" y="5257800"/>
            <a:ext cx="533400" cy="609600"/>
            <a:chOff x="1995" y="1664"/>
            <a:chExt cx="336" cy="384"/>
          </a:xfrm>
        </p:grpSpPr>
        <p:sp>
          <p:nvSpPr>
            <p:cNvPr id="2118" name="AutoShape 10"/>
            <p:cNvSpPr>
              <a:spLocks noChangeArrowheads="1"/>
            </p:cNvSpPr>
            <p:nvPr/>
          </p:nvSpPr>
          <p:spPr bwMode="auto">
            <a:xfrm>
              <a:off x="1995" y="1664"/>
              <a:ext cx="336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199" y="10987"/>
                  </a:moveTo>
                  <a:cubicBezTo>
                    <a:pt x="19201" y="10925"/>
                    <a:pt x="19202" y="10862"/>
                    <a:pt x="19202" y="10800"/>
                  </a:cubicBezTo>
                  <a:cubicBezTo>
                    <a:pt x="19202" y="6159"/>
                    <a:pt x="15440" y="2398"/>
                    <a:pt x="10800" y="2398"/>
                  </a:cubicBezTo>
                  <a:cubicBezTo>
                    <a:pt x="6159" y="2398"/>
                    <a:pt x="2398" y="6159"/>
                    <a:pt x="2398" y="10800"/>
                  </a:cubicBezTo>
                  <a:cubicBezTo>
                    <a:pt x="2397" y="11866"/>
                    <a:pt x="2601" y="12923"/>
                    <a:pt x="2996" y="13914"/>
                  </a:cubicBezTo>
                  <a:lnTo>
                    <a:pt x="769" y="14803"/>
                  </a:lnTo>
                  <a:cubicBezTo>
                    <a:pt x="261" y="13530"/>
                    <a:pt x="0" y="1217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880"/>
                    <a:pt x="21599" y="10961"/>
                    <a:pt x="21597" y="11041"/>
                  </a:cubicBezTo>
                  <a:lnTo>
                    <a:pt x="24296" y="11102"/>
                  </a:lnTo>
                  <a:lnTo>
                    <a:pt x="20311" y="14912"/>
                  </a:lnTo>
                  <a:lnTo>
                    <a:pt x="16500" y="10927"/>
                  </a:lnTo>
                  <a:lnTo>
                    <a:pt x="19199" y="1098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" name="AutoShape 11"/>
            <p:cNvSpPr>
              <a:spLocks noChangeArrowheads="1"/>
            </p:cNvSpPr>
            <p:nvPr/>
          </p:nvSpPr>
          <p:spPr bwMode="auto">
            <a:xfrm rot="2278369">
              <a:off x="2112" y="1776"/>
              <a:ext cx="96" cy="96"/>
            </a:xfrm>
            <a:prstGeom prst="plus">
              <a:avLst>
                <a:gd name="adj" fmla="val 41667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 rot="10800000">
            <a:off x="4038600" y="5334000"/>
            <a:ext cx="533400" cy="609600"/>
            <a:chOff x="2976" y="1584"/>
            <a:chExt cx="336" cy="384"/>
          </a:xfrm>
        </p:grpSpPr>
        <p:sp>
          <p:nvSpPr>
            <p:cNvPr id="2116" name="Oval 13"/>
            <p:cNvSpPr>
              <a:spLocks noChangeArrowheads="1"/>
            </p:cNvSpPr>
            <p:nvPr/>
          </p:nvSpPr>
          <p:spPr bwMode="auto">
            <a:xfrm>
              <a:off x="3120" y="1728"/>
              <a:ext cx="48" cy="4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7" name="AutoShape 14"/>
            <p:cNvSpPr>
              <a:spLocks noChangeArrowheads="1"/>
            </p:cNvSpPr>
            <p:nvPr/>
          </p:nvSpPr>
          <p:spPr bwMode="auto">
            <a:xfrm flipH="1">
              <a:off x="2976" y="1584"/>
              <a:ext cx="336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199" y="10987"/>
                  </a:moveTo>
                  <a:cubicBezTo>
                    <a:pt x="19201" y="10925"/>
                    <a:pt x="19202" y="10862"/>
                    <a:pt x="19202" y="10800"/>
                  </a:cubicBezTo>
                  <a:cubicBezTo>
                    <a:pt x="19202" y="6159"/>
                    <a:pt x="15440" y="2398"/>
                    <a:pt x="10800" y="2398"/>
                  </a:cubicBezTo>
                  <a:cubicBezTo>
                    <a:pt x="6159" y="2398"/>
                    <a:pt x="2398" y="6159"/>
                    <a:pt x="2398" y="10800"/>
                  </a:cubicBezTo>
                  <a:cubicBezTo>
                    <a:pt x="2397" y="11866"/>
                    <a:pt x="2601" y="12923"/>
                    <a:pt x="2996" y="13914"/>
                  </a:cubicBezTo>
                  <a:lnTo>
                    <a:pt x="769" y="14803"/>
                  </a:lnTo>
                  <a:cubicBezTo>
                    <a:pt x="261" y="13530"/>
                    <a:pt x="0" y="1217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880"/>
                    <a:pt x="21599" y="10961"/>
                    <a:pt x="21597" y="11041"/>
                  </a:cubicBezTo>
                  <a:lnTo>
                    <a:pt x="24296" y="11102"/>
                  </a:lnTo>
                  <a:lnTo>
                    <a:pt x="20311" y="14912"/>
                  </a:lnTo>
                  <a:lnTo>
                    <a:pt x="16500" y="10927"/>
                  </a:lnTo>
                  <a:lnTo>
                    <a:pt x="19199" y="1098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" name="Line 21"/>
          <p:cNvSpPr>
            <a:spLocks noChangeShapeType="1"/>
          </p:cNvSpPr>
          <p:nvPr/>
        </p:nvSpPr>
        <p:spPr bwMode="auto">
          <a:xfrm flipV="1">
            <a:off x="4724400" y="5486400"/>
            <a:ext cx="1219200" cy="762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8" name="Line 22"/>
          <p:cNvSpPr>
            <a:spLocks noChangeShapeType="1"/>
          </p:cNvSpPr>
          <p:nvPr/>
        </p:nvSpPr>
        <p:spPr bwMode="auto">
          <a:xfrm flipH="1">
            <a:off x="3048000" y="5562600"/>
            <a:ext cx="1371600" cy="1524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8" name="Line 25"/>
          <p:cNvSpPr>
            <a:spLocks noChangeShapeType="1"/>
          </p:cNvSpPr>
          <p:nvPr/>
        </p:nvSpPr>
        <p:spPr bwMode="auto">
          <a:xfrm>
            <a:off x="4191000" y="1981200"/>
            <a:ext cx="1066800" cy="4572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9" name="Line 26"/>
          <p:cNvSpPr>
            <a:spLocks noChangeShapeType="1"/>
          </p:cNvSpPr>
          <p:nvPr/>
        </p:nvSpPr>
        <p:spPr bwMode="auto">
          <a:xfrm flipH="1">
            <a:off x="3124200" y="1981200"/>
            <a:ext cx="1066800" cy="550863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0" name="AutoShape 27"/>
          <p:cNvSpPr>
            <a:spLocks/>
          </p:cNvSpPr>
          <p:nvPr/>
        </p:nvSpPr>
        <p:spPr bwMode="auto">
          <a:xfrm>
            <a:off x="5638800" y="1600200"/>
            <a:ext cx="685800" cy="2514600"/>
          </a:xfrm>
          <a:prstGeom prst="rightBrace">
            <a:avLst>
              <a:gd name="adj1" fmla="val 3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6553200" y="5029200"/>
            <a:ext cx="1962150" cy="915988"/>
            <a:chOff x="4128" y="3168"/>
            <a:chExt cx="1236" cy="577"/>
          </a:xfrm>
        </p:grpSpPr>
        <p:sp>
          <p:nvSpPr>
            <p:cNvPr id="2114" name="Text Box 29"/>
            <p:cNvSpPr txBox="1">
              <a:spLocks noChangeArrowheads="1"/>
            </p:cNvSpPr>
            <p:nvPr/>
          </p:nvSpPr>
          <p:spPr bwMode="auto">
            <a:xfrm>
              <a:off x="4128" y="3168"/>
              <a:ext cx="123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Central Collisions</a:t>
              </a:r>
            </a:p>
            <a:p>
              <a:pPr algn="ctr"/>
              <a:endParaRPr lang="en-US"/>
            </a:p>
            <a:p>
              <a:pPr algn="ctr"/>
              <a:r>
                <a:rPr lang="en-US"/>
                <a:t>Smaller    </a:t>
              </a:r>
            </a:p>
          </p:txBody>
        </p:sp>
        <p:sp>
          <p:nvSpPr>
            <p:cNvPr id="2115" name="Line 30"/>
            <p:cNvSpPr>
              <a:spLocks noChangeShapeType="1"/>
            </p:cNvSpPr>
            <p:nvPr/>
          </p:nvSpPr>
          <p:spPr bwMode="auto">
            <a:xfrm>
              <a:off x="4704" y="34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6553200" y="2438400"/>
            <a:ext cx="2266950" cy="915988"/>
            <a:chOff x="4100" y="1536"/>
            <a:chExt cx="1428" cy="577"/>
          </a:xfrm>
        </p:grpSpPr>
        <p:sp>
          <p:nvSpPr>
            <p:cNvPr id="2112" name="Text Box 32"/>
            <p:cNvSpPr txBox="1">
              <a:spLocks noChangeArrowheads="1"/>
            </p:cNvSpPr>
            <p:nvPr/>
          </p:nvSpPr>
          <p:spPr bwMode="auto">
            <a:xfrm>
              <a:off x="4100" y="1536"/>
              <a:ext cx="142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Peripheral Collisions</a:t>
              </a:r>
            </a:p>
            <a:p>
              <a:pPr algn="ctr"/>
              <a:endParaRPr lang="en-US"/>
            </a:p>
            <a:p>
              <a:pPr algn="ctr"/>
              <a:r>
                <a:rPr lang="en-US"/>
                <a:t>Larger     </a:t>
              </a:r>
            </a:p>
          </p:txBody>
        </p:sp>
        <p:sp>
          <p:nvSpPr>
            <p:cNvPr id="2113" name="Line 33"/>
            <p:cNvSpPr>
              <a:spLocks noChangeShapeType="1"/>
            </p:cNvSpPr>
            <p:nvPr/>
          </p:nvSpPr>
          <p:spPr bwMode="auto">
            <a:xfrm>
              <a:off x="4752" y="17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" name="AutoShape 34"/>
          <p:cNvSpPr>
            <a:spLocks noChangeArrowheads="1"/>
          </p:cNvSpPr>
          <p:nvPr/>
        </p:nvSpPr>
        <p:spPr bwMode="auto">
          <a:xfrm>
            <a:off x="4495800" y="5486400"/>
            <a:ext cx="152400" cy="1524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4" name="AutoShape 36"/>
          <p:cNvSpPr>
            <a:spLocks noChangeArrowheads="1"/>
          </p:cNvSpPr>
          <p:nvPr/>
        </p:nvSpPr>
        <p:spPr bwMode="auto">
          <a:xfrm>
            <a:off x="4114800" y="1905000"/>
            <a:ext cx="152400" cy="1524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Line 37"/>
          <p:cNvSpPr>
            <a:spLocks noChangeShapeType="1"/>
          </p:cNvSpPr>
          <p:nvPr/>
        </p:nvSpPr>
        <p:spPr bwMode="auto">
          <a:xfrm>
            <a:off x="152400" y="5715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" name="Line 38"/>
          <p:cNvSpPr>
            <a:spLocks noChangeShapeType="1"/>
          </p:cNvSpPr>
          <p:nvPr/>
        </p:nvSpPr>
        <p:spPr bwMode="auto">
          <a:xfrm flipH="1">
            <a:off x="1600200" y="5334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" name="Line 39"/>
          <p:cNvSpPr>
            <a:spLocks noChangeShapeType="1"/>
          </p:cNvSpPr>
          <p:nvPr/>
        </p:nvSpPr>
        <p:spPr bwMode="auto">
          <a:xfrm flipV="1">
            <a:off x="1447800" y="5562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" name="Line 40"/>
          <p:cNvSpPr>
            <a:spLocks noChangeShapeType="1"/>
          </p:cNvSpPr>
          <p:nvPr/>
        </p:nvSpPr>
        <p:spPr bwMode="auto">
          <a:xfrm>
            <a:off x="1600200" y="533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4" name="Line 41"/>
          <p:cNvSpPr>
            <a:spLocks noChangeShapeType="1"/>
          </p:cNvSpPr>
          <p:nvPr/>
        </p:nvSpPr>
        <p:spPr bwMode="auto">
          <a:xfrm flipH="1">
            <a:off x="1600200" y="5334000"/>
            <a:ext cx="1524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5" name="Line 42"/>
          <p:cNvSpPr>
            <a:spLocks noChangeShapeType="1"/>
          </p:cNvSpPr>
          <p:nvPr/>
        </p:nvSpPr>
        <p:spPr bwMode="auto">
          <a:xfrm flipV="1">
            <a:off x="152400" y="5562600"/>
            <a:ext cx="1295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1" name="Line 43"/>
          <p:cNvSpPr>
            <a:spLocks noChangeShapeType="1"/>
          </p:cNvSpPr>
          <p:nvPr/>
        </p:nvSpPr>
        <p:spPr bwMode="auto">
          <a:xfrm flipV="1">
            <a:off x="76200" y="2743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2" name="Line 44"/>
          <p:cNvSpPr>
            <a:spLocks noChangeShapeType="1"/>
          </p:cNvSpPr>
          <p:nvPr/>
        </p:nvSpPr>
        <p:spPr bwMode="auto">
          <a:xfrm flipH="1">
            <a:off x="1524000" y="27432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3" name="Line 45"/>
          <p:cNvSpPr>
            <a:spLocks noChangeShapeType="1"/>
          </p:cNvSpPr>
          <p:nvPr/>
        </p:nvSpPr>
        <p:spPr bwMode="auto">
          <a:xfrm>
            <a:off x="1371600" y="2743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4" name="Line 46"/>
          <p:cNvSpPr>
            <a:spLocks noChangeShapeType="1"/>
          </p:cNvSpPr>
          <p:nvPr/>
        </p:nvSpPr>
        <p:spPr bwMode="auto">
          <a:xfrm>
            <a:off x="1524000" y="2743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5" name="Line 47"/>
          <p:cNvSpPr>
            <a:spLocks noChangeShapeType="1"/>
          </p:cNvSpPr>
          <p:nvPr/>
        </p:nvSpPr>
        <p:spPr bwMode="auto">
          <a:xfrm flipH="1">
            <a:off x="1524000" y="2743200"/>
            <a:ext cx="1524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6" name="Line 48"/>
          <p:cNvSpPr>
            <a:spLocks noChangeShapeType="1"/>
          </p:cNvSpPr>
          <p:nvPr/>
        </p:nvSpPr>
        <p:spPr bwMode="auto">
          <a:xfrm>
            <a:off x="76200" y="2743200"/>
            <a:ext cx="1295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2" name="AutoShape 49"/>
          <p:cNvSpPr>
            <a:spLocks noChangeArrowheads="1"/>
          </p:cNvSpPr>
          <p:nvPr/>
        </p:nvSpPr>
        <p:spPr bwMode="auto">
          <a:xfrm>
            <a:off x="6324600" y="1600200"/>
            <a:ext cx="228600" cy="4800600"/>
          </a:xfrm>
          <a:prstGeom prst="downArrow">
            <a:avLst>
              <a:gd name="adj1" fmla="val 50000"/>
              <a:gd name="adj2" fmla="val 246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Text Box 50"/>
          <p:cNvSpPr txBox="1">
            <a:spLocks noChangeArrowheads="1"/>
          </p:cNvSpPr>
          <p:nvPr/>
        </p:nvSpPr>
        <p:spPr bwMode="auto">
          <a:xfrm>
            <a:off x="6537325" y="3846513"/>
            <a:ext cx="2357438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Integrate over b, left</a:t>
            </a:r>
          </a:p>
          <a:p>
            <a:r>
              <a:rPr lang="en-US"/>
              <a:t>with some residual k</a:t>
            </a:r>
            <a:r>
              <a:rPr lang="en-US" baseline="-25000"/>
              <a:t>T</a:t>
            </a:r>
            <a:endParaRPr lang="en-US"/>
          </a:p>
        </p:txBody>
      </p:sp>
      <p:sp>
        <p:nvSpPr>
          <p:cNvPr id="134" name="Text Box 51"/>
          <p:cNvSpPr txBox="1">
            <a:spLocks noChangeArrowheads="1"/>
          </p:cNvSpPr>
          <p:nvPr/>
        </p:nvSpPr>
        <p:spPr bwMode="auto">
          <a:xfrm>
            <a:off x="3260725" y="2627313"/>
            <a:ext cx="1377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Measure jet</a:t>
            </a:r>
          </a:p>
        </p:txBody>
      </p: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6553200" y="2438400"/>
            <a:ext cx="2266950" cy="915988"/>
            <a:chOff x="4100" y="1536"/>
            <a:chExt cx="1428" cy="577"/>
          </a:xfrm>
        </p:grpSpPr>
        <p:sp>
          <p:nvSpPr>
            <p:cNvPr id="2110" name="Text Box 53"/>
            <p:cNvSpPr txBox="1">
              <a:spLocks noChangeArrowheads="1"/>
            </p:cNvSpPr>
            <p:nvPr/>
          </p:nvSpPr>
          <p:spPr bwMode="auto">
            <a:xfrm>
              <a:off x="4100" y="1536"/>
              <a:ext cx="142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Peripheral Collisions</a:t>
              </a:r>
            </a:p>
            <a:p>
              <a:pPr algn="ctr"/>
              <a:endParaRPr lang="en-US"/>
            </a:p>
            <a:p>
              <a:pPr algn="ctr"/>
              <a:r>
                <a:rPr lang="en-US"/>
                <a:t>Larger     </a:t>
              </a:r>
            </a:p>
          </p:txBody>
        </p:sp>
        <p:sp>
          <p:nvSpPr>
            <p:cNvPr id="2111" name="Line 54"/>
            <p:cNvSpPr>
              <a:spLocks noChangeShapeType="1"/>
            </p:cNvSpPr>
            <p:nvPr/>
          </p:nvSpPr>
          <p:spPr bwMode="auto">
            <a:xfrm>
              <a:off x="4752" y="17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38" name="Object 89"/>
          <p:cNvGraphicFramePr>
            <a:graphicFrameLocks noChangeAspect="1"/>
          </p:cNvGraphicFramePr>
          <p:nvPr/>
        </p:nvGraphicFramePr>
        <p:xfrm>
          <a:off x="4572000" y="2590800"/>
          <a:ext cx="609600" cy="481013"/>
        </p:xfrm>
        <a:graphic>
          <a:graphicData uri="http://schemas.openxmlformats.org/presentationml/2006/ole">
            <p:oleObj spid="_x0000_s6147" name="Equation" r:id="rId5" imgW="419040" imgH="330120" progId="Equation.DSMT4">
              <p:embed/>
            </p:oleObj>
          </a:graphicData>
        </a:graphic>
      </p:graphicFrame>
      <p:graphicFrame>
        <p:nvGraphicFramePr>
          <p:cNvPr id="2052" name="Object 90"/>
          <p:cNvGraphicFramePr>
            <a:graphicFrameLocks noChangeAspect="1"/>
          </p:cNvGraphicFramePr>
          <p:nvPr/>
        </p:nvGraphicFramePr>
        <p:xfrm>
          <a:off x="7924800" y="2895600"/>
          <a:ext cx="609600" cy="481013"/>
        </p:xfrm>
        <a:graphic>
          <a:graphicData uri="http://schemas.openxmlformats.org/presentationml/2006/ole">
            <p:oleObj spid="_x0000_s6148" name="Equation" r:id="rId6" imgW="419040" imgH="330120" progId="Equation.DSMT4">
              <p:embed/>
            </p:oleObj>
          </a:graphicData>
        </a:graphic>
      </p:graphicFrame>
      <p:graphicFrame>
        <p:nvGraphicFramePr>
          <p:cNvPr id="140" name="Object 91"/>
          <p:cNvGraphicFramePr>
            <a:graphicFrameLocks noChangeAspect="1"/>
          </p:cNvGraphicFramePr>
          <p:nvPr/>
        </p:nvGraphicFramePr>
        <p:xfrm>
          <a:off x="7848600" y="5486400"/>
          <a:ext cx="609600" cy="481013"/>
        </p:xfrm>
        <a:graphic>
          <a:graphicData uri="http://schemas.openxmlformats.org/presentationml/2006/ole">
            <p:oleObj spid="_x0000_s6149" name="Equation" r:id="rId7" imgW="419040" imgH="330120" progId="Equation.DSMT4">
              <p:embed/>
            </p:oleObj>
          </a:graphicData>
        </a:graphic>
      </p:graphicFrame>
      <p:sp>
        <p:nvSpPr>
          <p:cNvPr id="2091" name="Line 58"/>
          <p:cNvSpPr>
            <a:spLocks noChangeShapeType="1"/>
          </p:cNvSpPr>
          <p:nvPr/>
        </p:nvSpPr>
        <p:spPr bwMode="auto">
          <a:xfrm>
            <a:off x="76200" y="3810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92" name="Line 59"/>
          <p:cNvSpPr>
            <a:spLocks noChangeShapeType="1"/>
          </p:cNvSpPr>
          <p:nvPr/>
        </p:nvSpPr>
        <p:spPr bwMode="auto">
          <a:xfrm flipH="1" flipV="1">
            <a:off x="1524000" y="3810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93" name="Line 60"/>
          <p:cNvSpPr>
            <a:spLocks noChangeShapeType="1"/>
          </p:cNvSpPr>
          <p:nvPr/>
        </p:nvSpPr>
        <p:spPr bwMode="auto">
          <a:xfrm flipV="1">
            <a:off x="1371600" y="3657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94" name="Line 61"/>
          <p:cNvSpPr>
            <a:spLocks noChangeShapeType="1"/>
          </p:cNvSpPr>
          <p:nvPr/>
        </p:nvSpPr>
        <p:spPr bwMode="auto">
          <a:xfrm flipV="1">
            <a:off x="1524000" y="3657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95" name="Line 62"/>
          <p:cNvSpPr>
            <a:spLocks noChangeShapeType="1"/>
          </p:cNvSpPr>
          <p:nvPr/>
        </p:nvSpPr>
        <p:spPr bwMode="auto">
          <a:xfrm flipH="1" flipV="1">
            <a:off x="1524000" y="3657600"/>
            <a:ext cx="1524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96" name="Line 63"/>
          <p:cNvSpPr>
            <a:spLocks noChangeShapeType="1"/>
          </p:cNvSpPr>
          <p:nvPr/>
        </p:nvSpPr>
        <p:spPr bwMode="auto">
          <a:xfrm flipV="1">
            <a:off x="76200" y="3657600"/>
            <a:ext cx="1295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77"/>
          <p:cNvGrpSpPr>
            <a:grpSpLocks/>
          </p:cNvGrpSpPr>
          <p:nvPr/>
        </p:nvGrpSpPr>
        <p:grpSpPr bwMode="auto">
          <a:xfrm rot="10630605">
            <a:off x="3200400" y="3276600"/>
            <a:ext cx="2133600" cy="1160463"/>
            <a:chOff x="2016" y="2064"/>
            <a:chExt cx="1344" cy="731"/>
          </a:xfrm>
        </p:grpSpPr>
        <p:sp>
          <p:nvSpPr>
            <p:cNvPr id="2099" name="Oval 66"/>
            <p:cNvSpPr>
              <a:spLocks noChangeArrowheads="1"/>
            </p:cNvSpPr>
            <p:nvPr/>
          </p:nvSpPr>
          <p:spPr bwMode="auto">
            <a:xfrm>
              <a:off x="2160" y="2064"/>
              <a:ext cx="624" cy="672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0" name="Oval 67"/>
            <p:cNvSpPr>
              <a:spLocks noChangeArrowheads="1"/>
            </p:cNvSpPr>
            <p:nvPr/>
          </p:nvSpPr>
          <p:spPr bwMode="auto">
            <a:xfrm>
              <a:off x="2640" y="2064"/>
              <a:ext cx="624" cy="672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68"/>
            <p:cNvGrpSpPr>
              <a:grpSpLocks/>
            </p:cNvGrpSpPr>
            <p:nvPr/>
          </p:nvGrpSpPr>
          <p:grpSpPr bwMode="auto">
            <a:xfrm rot="-1593903">
              <a:off x="2312" y="2194"/>
              <a:ext cx="384" cy="432"/>
              <a:chOff x="1995" y="1664"/>
              <a:chExt cx="336" cy="384"/>
            </a:xfrm>
          </p:grpSpPr>
          <p:sp>
            <p:nvSpPr>
              <p:cNvPr id="2108" name="AutoShape 69"/>
              <p:cNvSpPr>
                <a:spLocks noChangeArrowheads="1"/>
              </p:cNvSpPr>
              <p:nvPr/>
            </p:nvSpPr>
            <p:spPr bwMode="auto">
              <a:xfrm>
                <a:off x="1995" y="1664"/>
                <a:ext cx="33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50 w 21600"/>
                  <a:gd name="T19" fmla="*/ 3150 h 21600"/>
                  <a:gd name="T20" fmla="*/ 18450 w 21600"/>
                  <a:gd name="T21" fmla="*/ 184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9199" y="10987"/>
                    </a:moveTo>
                    <a:cubicBezTo>
                      <a:pt x="19201" y="10925"/>
                      <a:pt x="19202" y="10862"/>
                      <a:pt x="19202" y="10800"/>
                    </a:cubicBezTo>
                    <a:cubicBezTo>
                      <a:pt x="19202" y="6159"/>
                      <a:pt x="15440" y="2398"/>
                      <a:pt x="10800" y="2398"/>
                    </a:cubicBezTo>
                    <a:cubicBezTo>
                      <a:pt x="6159" y="2398"/>
                      <a:pt x="2398" y="6159"/>
                      <a:pt x="2398" y="10800"/>
                    </a:cubicBezTo>
                    <a:cubicBezTo>
                      <a:pt x="2397" y="11866"/>
                      <a:pt x="2601" y="12923"/>
                      <a:pt x="2996" y="13914"/>
                    </a:cubicBezTo>
                    <a:lnTo>
                      <a:pt x="769" y="14803"/>
                    </a:lnTo>
                    <a:cubicBezTo>
                      <a:pt x="261" y="13530"/>
                      <a:pt x="0" y="12171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880"/>
                      <a:pt x="21599" y="10961"/>
                      <a:pt x="21597" y="11041"/>
                    </a:cubicBezTo>
                    <a:lnTo>
                      <a:pt x="24296" y="11102"/>
                    </a:lnTo>
                    <a:lnTo>
                      <a:pt x="20311" y="14912"/>
                    </a:lnTo>
                    <a:lnTo>
                      <a:pt x="16500" y="10927"/>
                    </a:lnTo>
                    <a:lnTo>
                      <a:pt x="19199" y="1098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9" name="AutoShape 70"/>
              <p:cNvSpPr>
                <a:spLocks noChangeArrowheads="1"/>
              </p:cNvSpPr>
              <p:nvPr/>
            </p:nvSpPr>
            <p:spPr bwMode="auto">
              <a:xfrm rot="2278369">
                <a:off x="2112" y="1776"/>
                <a:ext cx="96" cy="96"/>
              </a:xfrm>
              <a:prstGeom prst="plus">
                <a:avLst>
                  <a:gd name="adj" fmla="val 41667"/>
                </a:avLst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71"/>
            <p:cNvGrpSpPr>
              <a:grpSpLocks/>
            </p:cNvGrpSpPr>
            <p:nvPr/>
          </p:nvGrpSpPr>
          <p:grpSpPr bwMode="auto">
            <a:xfrm rot="1458741">
              <a:off x="2744" y="2212"/>
              <a:ext cx="385" cy="432"/>
              <a:chOff x="2976" y="1584"/>
              <a:chExt cx="336" cy="384"/>
            </a:xfrm>
          </p:grpSpPr>
          <p:sp>
            <p:nvSpPr>
              <p:cNvPr id="2106" name="Oval 72"/>
              <p:cNvSpPr>
                <a:spLocks noChangeArrowheads="1"/>
              </p:cNvSpPr>
              <p:nvPr/>
            </p:nvSpPr>
            <p:spPr bwMode="auto">
              <a:xfrm>
                <a:off x="3120" y="1728"/>
                <a:ext cx="48" cy="48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7" name="AutoShape 73"/>
              <p:cNvSpPr>
                <a:spLocks noChangeArrowheads="1"/>
              </p:cNvSpPr>
              <p:nvPr/>
            </p:nvSpPr>
            <p:spPr bwMode="auto">
              <a:xfrm flipH="1">
                <a:off x="2976" y="1584"/>
                <a:ext cx="33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50 w 21600"/>
                  <a:gd name="T19" fmla="*/ 3150 h 21600"/>
                  <a:gd name="T20" fmla="*/ 18450 w 21600"/>
                  <a:gd name="T21" fmla="*/ 184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9199" y="10987"/>
                    </a:moveTo>
                    <a:cubicBezTo>
                      <a:pt x="19201" y="10925"/>
                      <a:pt x="19202" y="10862"/>
                      <a:pt x="19202" y="10800"/>
                    </a:cubicBezTo>
                    <a:cubicBezTo>
                      <a:pt x="19202" y="6159"/>
                      <a:pt x="15440" y="2398"/>
                      <a:pt x="10800" y="2398"/>
                    </a:cubicBezTo>
                    <a:cubicBezTo>
                      <a:pt x="6159" y="2398"/>
                      <a:pt x="2398" y="6159"/>
                      <a:pt x="2398" y="10800"/>
                    </a:cubicBezTo>
                    <a:cubicBezTo>
                      <a:pt x="2397" y="11866"/>
                      <a:pt x="2601" y="12923"/>
                      <a:pt x="2996" y="13914"/>
                    </a:cubicBezTo>
                    <a:lnTo>
                      <a:pt x="769" y="14803"/>
                    </a:lnTo>
                    <a:cubicBezTo>
                      <a:pt x="261" y="13530"/>
                      <a:pt x="0" y="12171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880"/>
                      <a:pt x="21599" y="10961"/>
                      <a:pt x="21597" y="11041"/>
                    </a:cubicBezTo>
                    <a:lnTo>
                      <a:pt x="24296" y="11102"/>
                    </a:lnTo>
                    <a:lnTo>
                      <a:pt x="20311" y="14912"/>
                    </a:lnTo>
                    <a:lnTo>
                      <a:pt x="16500" y="10927"/>
                    </a:lnTo>
                    <a:lnTo>
                      <a:pt x="19199" y="1098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03" name="Line 74"/>
            <p:cNvSpPr>
              <a:spLocks noChangeShapeType="1"/>
            </p:cNvSpPr>
            <p:nvPr/>
          </p:nvSpPr>
          <p:spPr bwMode="auto">
            <a:xfrm>
              <a:off x="2688" y="2448"/>
              <a:ext cx="672" cy="288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4" name="Line 75"/>
            <p:cNvSpPr>
              <a:spLocks noChangeShapeType="1"/>
            </p:cNvSpPr>
            <p:nvPr/>
          </p:nvSpPr>
          <p:spPr bwMode="auto">
            <a:xfrm flipH="1">
              <a:off x="2016" y="2448"/>
              <a:ext cx="672" cy="347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5" name="AutoShape 76"/>
            <p:cNvSpPr>
              <a:spLocks noChangeArrowheads="1"/>
            </p:cNvSpPr>
            <p:nvPr/>
          </p:nvSpPr>
          <p:spPr bwMode="auto">
            <a:xfrm>
              <a:off x="2640" y="2400"/>
              <a:ext cx="96" cy="96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98" name="TextBox 74"/>
          <p:cNvSpPr txBox="1">
            <a:spLocks noChangeArrowheads="1"/>
          </p:cNvSpPr>
          <p:nvPr/>
        </p:nvSpPr>
        <p:spPr bwMode="auto">
          <a:xfrm>
            <a:off x="3352800" y="838200"/>
            <a:ext cx="159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Same Helicity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107" grpId="0" animBg="1"/>
      <p:bldP spid="108" grpId="0" animBg="1"/>
      <p:bldP spid="118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32" grpId="0" animBg="1"/>
      <p:bldP spid="133" grpId="0" animBg="1"/>
      <p:bldP spid="1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Mechanism for             </a:t>
            </a:r>
            <a:r>
              <a:rPr lang="en-US" sz="3600" smtClean="0">
                <a:solidFill>
                  <a:schemeClr val="bg1"/>
                </a:solidFill>
              </a:rPr>
              <a:t>.</a:t>
            </a:r>
            <a:r>
              <a:rPr lang="en-US" sz="3600" smtClean="0"/>
              <a:t> </a:t>
            </a:r>
          </a:p>
        </p:txBody>
      </p:sp>
      <p:sp>
        <p:nvSpPr>
          <p:cNvPr id="88" name="Date Placeholder 8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11/17/2009</a:t>
            </a:r>
            <a:endParaRPr lang="en-US"/>
          </a:p>
        </p:txBody>
      </p:sp>
      <p:sp>
        <p:nvSpPr>
          <p:cNvPr id="89" name="Slide Number Placeholder 8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77AD44-8CC1-493D-9564-C2FDCCBC3A5E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90" name="Footer Placeholder 8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Douglas Fields - BNL Nuclear Physics Seminar</a:t>
            </a:r>
            <a:endParaRPr lang="en-US" dirty="0"/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5105400" y="152400"/>
          <a:ext cx="2087563" cy="685800"/>
        </p:xfrm>
        <a:graphic>
          <a:graphicData uri="http://schemas.openxmlformats.org/presentationml/2006/ole">
            <p:oleObj spid="_x0000_s7170" name="Equation" r:id="rId4" imgW="888840" imgH="291960" progId="Equation.DSMT4">
              <p:embed/>
            </p:oleObj>
          </a:graphicData>
        </a:graphic>
      </p:graphicFrame>
      <p:sp>
        <p:nvSpPr>
          <p:cNvPr id="3081" name="Oval 59"/>
          <p:cNvSpPr>
            <a:spLocks noChangeArrowheads="1"/>
          </p:cNvSpPr>
          <p:nvPr/>
        </p:nvSpPr>
        <p:spPr bwMode="auto">
          <a:xfrm>
            <a:off x="3810000" y="4953000"/>
            <a:ext cx="990600" cy="1066800"/>
          </a:xfrm>
          <a:prstGeom prst="ellipse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Oval 60"/>
          <p:cNvSpPr>
            <a:spLocks noChangeArrowheads="1"/>
          </p:cNvSpPr>
          <p:nvPr/>
        </p:nvSpPr>
        <p:spPr bwMode="auto">
          <a:xfrm>
            <a:off x="3810000" y="5105400"/>
            <a:ext cx="990600" cy="1066800"/>
          </a:xfrm>
          <a:prstGeom prst="ellipse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Oval 49"/>
          <p:cNvSpPr>
            <a:spLocks noChangeArrowheads="1"/>
          </p:cNvSpPr>
          <p:nvPr/>
        </p:nvSpPr>
        <p:spPr bwMode="auto">
          <a:xfrm>
            <a:off x="4114800" y="1295400"/>
            <a:ext cx="990600" cy="1066800"/>
          </a:xfrm>
          <a:prstGeom prst="ellipse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Oval 48"/>
          <p:cNvSpPr>
            <a:spLocks noChangeArrowheads="1"/>
          </p:cNvSpPr>
          <p:nvPr/>
        </p:nvSpPr>
        <p:spPr bwMode="auto">
          <a:xfrm>
            <a:off x="3352800" y="1295400"/>
            <a:ext cx="990600" cy="1066800"/>
          </a:xfrm>
          <a:prstGeom prst="ellipse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AutoShape 3"/>
          <p:cNvSpPr>
            <a:spLocks noChangeArrowheads="1"/>
          </p:cNvSpPr>
          <p:nvPr/>
        </p:nvSpPr>
        <p:spPr bwMode="auto">
          <a:xfrm rot="-2472833">
            <a:off x="3536950" y="1482725"/>
            <a:ext cx="685800" cy="685800"/>
          </a:xfrm>
          <a:custGeom>
            <a:avLst/>
            <a:gdLst>
              <a:gd name="T0" fmla="*/ 2147483647 w 21600"/>
              <a:gd name="T1" fmla="*/ 173760639 h 21600"/>
              <a:gd name="T2" fmla="*/ 191347732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199" y="10987"/>
                </a:moveTo>
                <a:cubicBezTo>
                  <a:pt x="19201" y="10925"/>
                  <a:pt x="19202" y="10862"/>
                  <a:pt x="19202" y="10800"/>
                </a:cubicBezTo>
                <a:cubicBezTo>
                  <a:pt x="19202" y="6159"/>
                  <a:pt x="15440" y="2398"/>
                  <a:pt x="10800" y="2398"/>
                </a:cubicBezTo>
                <a:cubicBezTo>
                  <a:pt x="6159" y="2398"/>
                  <a:pt x="2398" y="6159"/>
                  <a:pt x="2398" y="10800"/>
                </a:cubicBezTo>
                <a:cubicBezTo>
                  <a:pt x="2397" y="11866"/>
                  <a:pt x="2601" y="12923"/>
                  <a:pt x="2996" y="13914"/>
                </a:cubicBezTo>
                <a:lnTo>
                  <a:pt x="769" y="14803"/>
                </a:lnTo>
                <a:cubicBezTo>
                  <a:pt x="261" y="13530"/>
                  <a:pt x="0" y="12171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80"/>
                  <a:pt x="21599" y="10961"/>
                  <a:pt x="21597" y="11041"/>
                </a:cubicBezTo>
                <a:lnTo>
                  <a:pt x="24296" y="11102"/>
                </a:lnTo>
                <a:lnTo>
                  <a:pt x="20311" y="14912"/>
                </a:lnTo>
                <a:lnTo>
                  <a:pt x="16500" y="10927"/>
                </a:lnTo>
                <a:lnTo>
                  <a:pt x="19199" y="10987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AutoShape 4"/>
          <p:cNvSpPr>
            <a:spLocks noChangeArrowheads="1"/>
          </p:cNvSpPr>
          <p:nvPr/>
        </p:nvSpPr>
        <p:spPr bwMode="auto">
          <a:xfrm rot="2278369">
            <a:off x="3767138" y="1778000"/>
            <a:ext cx="152400" cy="152400"/>
          </a:xfrm>
          <a:prstGeom prst="plus">
            <a:avLst>
              <a:gd name="adj" fmla="val 4166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Oval 5"/>
          <p:cNvSpPr>
            <a:spLocks noChangeArrowheads="1"/>
          </p:cNvSpPr>
          <p:nvPr/>
        </p:nvSpPr>
        <p:spPr bwMode="auto">
          <a:xfrm>
            <a:off x="4572000" y="1828800"/>
            <a:ext cx="76200" cy="762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 rot="-647058">
            <a:off x="4038600" y="5257800"/>
            <a:ext cx="533400" cy="609600"/>
            <a:chOff x="1995" y="1664"/>
            <a:chExt cx="336" cy="384"/>
          </a:xfrm>
        </p:grpSpPr>
        <p:sp>
          <p:nvSpPr>
            <p:cNvPr id="3129" name="AutoShape 7"/>
            <p:cNvSpPr>
              <a:spLocks noChangeArrowheads="1"/>
            </p:cNvSpPr>
            <p:nvPr/>
          </p:nvSpPr>
          <p:spPr bwMode="auto">
            <a:xfrm>
              <a:off x="1995" y="1664"/>
              <a:ext cx="336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199" y="10987"/>
                  </a:moveTo>
                  <a:cubicBezTo>
                    <a:pt x="19201" y="10925"/>
                    <a:pt x="19202" y="10862"/>
                    <a:pt x="19202" y="10800"/>
                  </a:cubicBezTo>
                  <a:cubicBezTo>
                    <a:pt x="19202" y="6159"/>
                    <a:pt x="15440" y="2398"/>
                    <a:pt x="10800" y="2398"/>
                  </a:cubicBezTo>
                  <a:cubicBezTo>
                    <a:pt x="6159" y="2398"/>
                    <a:pt x="2398" y="6159"/>
                    <a:pt x="2398" y="10800"/>
                  </a:cubicBezTo>
                  <a:cubicBezTo>
                    <a:pt x="2397" y="11866"/>
                    <a:pt x="2601" y="12923"/>
                    <a:pt x="2996" y="13914"/>
                  </a:cubicBezTo>
                  <a:lnTo>
                    <a:pt x="769" y="14803"/>
                  </a:lnTo>
                  <a:cubicBezTo>
                    <a:pt x="261" y="13530"/>
                    <a:pt x="0" y="1217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880"/>
                    <a:pt x="21599" y="10961"/>
                    <a:pt x="21597" y="11041"/>
                  </a:cubicBezTo>
                  <a:lnTo>
                    <a:pt x="24296" y="11102"/>
                  </a:lnTo>
                  <a:lnTo>
                    <a:pt x="20311" y="14912"/>
                  </a:lnTo>
                  <a:lnTo>
                    <a:pt x="16500" y="10927"/>
                  </a:lnTo>
                  <a:lnTo>
                    <a:pt x="19199" y="1098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0" name="AutoShape 8"/>
            <p:cNvSpPr>
              <a:spLocks noChangeArrowheads="1"/>
            </p:cNvSpPr>
            <p:nvPr/>
          </p:nvSpPr>
          <p:spPr bwMode="auto">
            <a:xfrm rot="2278369">
              <a:off x="2112" y="1776"/>
              <a:ext cx="96" cy="96"/>
            </a:xfrm>
            <a:prstGeom prst="plus">
              <a:avLst>
                <a:gd name="adj" fmla="val 41667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89" name="Oval 9"/>
          <p:cNvSpPr>
            <a:spLocks noChangeArrowheads="1"/>
          </p:cNvSpPr>
          <p:nvPr/>
        </p:nvSpPr>
        <p:spPr bwMode="auto">
          <a:xfrm rot="10800000">
            <a:off x="4265613" y="5638800"/>
            <a:ext cx="76200" cy="762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Line 13"/>
          <p:cNvSpPr>
            <a:spLocks noChangeShapeType="1"/>
          </p:cNvSpPr>
          <p:nvPr/>
        </p:nvSpPr>
        <p:spPr bwMode="auto">
          <a:xfrm>
            <a:off x="4724400" y="5715000"/>
            <a:ext cx="1219200" cy="3810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1" name="Line 14"/>
          <p:cNvSpPr>
            <a:spLocks noChangeShapeType="1"/>
          </p:cNvSpPr>
          <p:nvPr/>
        </p:nvSpPr>
        <p:spPr bwMode="auto">
          <a:xfrm flipH="1">
            <a:off x="3505200" y="5791200"/>
            <a:ext cx="939800" cy="627063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2" name="Line 17"/>
          <p:cNvSpPr>
            <a:spLocks noChangeShapeType="1"/>
          </p:cNvSpPr>
          <p:nvPr/>
        </p:nvSpPr>
        <p:spPr bwMode="auto">
          <a:xfrm flipH="1">
            <a:off x="3352800" y="1905000"/>
            <a:ext cx="914400" cy="7620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3" name="AutoShape 18"/>
          <p:cNvSpPr>
            <a:spLocks/>
          </p:cNvSpPr>
          <p:nvPr/>
        </p:nvSpPr>
        <p:spPr bwMode="auto">
          <a:xfrm>
            <a:off x="5638800" y="1600200"/>
            <a:ext cx="685800" cy="2514600"/>
          </a:xfrm>
          <a:prstGeom prst="rightBrace">
            <a:avLst>
              <a:gd name="adj1" fmla="val 3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AutoShape 19"/>
          <p:cNvSpPr>
            <a:spLocks noChangeArrowheads="1"/>
          </p:cNvSpPr>
          <p:nvPr/>
        </p:nvSpPr>
        <p:spPr bwMode="auto">
          <a:xfrm rot="7705569">
            <a:off x="4267200" y="1524000"/>
            <a:ext cx="647700" cy="647700"/>
          </a:xfrm>
          <a:custGeom>
            <a:avLst/>
            <a:gdLst>
              <a:gd name="T0" fmla="*/ 2147483647 w 21600"/>
              <a:gd name="T1" fmla="*/ 138263929 h 21600"/>
              <a:gd name="T2" fmla="*/ 1522411582 w 21600"/>
              <a:gd name="T3" fmla="*/ 2147483647 h 21600"/>
              <a:gd name="T4" fmla="*/ 2147483647 w 21600"/>
              <a:gd name="T5" fmla="*/ 2046319611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199" y="10987"/>
                </a:moveTo>
                <a:cubicBezTo>
                  <a:pt x="19201" y="10925"/>
                  <a:pt x="19202" y="10862"/>
                  <a:pt x="19202" y="10800"/>
                </a:cubicBezTo>
                <a:cubicBezTo>
                  <a:pt x="19202" y="6159"/>
                  <a:pt x="15440" y="2398"/>
                  <a:pt x="10800" y="2398"/>
                </a:cubicBezTo>
                <a:cubicBezTo>
                  <a:pt x="6159" y="2398"/>
                  <a:pt x="2398" y="6159"/>
                  <a:pt x="2398" y="10800"/>
                </a:cubicBezTo>
                <a:cubicBezTo>
                  <a:pt x="2397" y="11866"/>
                  <a:pt x="2601" y="12923"/>
                  <a:pt x="2996" y="13914"/>
                </a:cubicBezTo>
                <a:lnTo>
                  <a:pt x="769" y="14803"/>
                </a:lnTo>
                <a:cubicBezTo>
                  <a:pt x="261" y="13530"/>
                  <a:pt x="0" y="12171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80"/>
                  <a:pt x="21599" y="10961"/>
                  <a:pt x="21597" y="11041"/>
                </a:cubicBezTo>
                <a:lnTo>
                  <a:pt x="24296" y="11102"/>
                </a:lnTo>
                <a:lnTo>
                  <a:pt x="20311" y="14912"/>
                </a:lnTo>
                <a:lnTo>
                  <a:pt x="16500" y="10927"/>
                </a:lnTo>
                <a:lnTo>
                  <a:pt x="19199" y="10987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AutoShape 22"/>
          <p:cNvSpPr>
            <a:spLocks noChangeArrowheads="1"/>
          </p:cNvSpPr>
          <p:nvPr/>
        </p:nvSpPr>
        <p:spPr bwMode="auto">
          <a:xfrm rot="-161027">
            <a:off x="4038600" y="5410200"/>
            <a:ext cx="533400" cy="609600"/>
          </a:xfrm>
          <a:custGeom>
            <a:avLst/>
            <a:gdLst>
              <a:gd name="T0" fmla="*/ 2147483647 w 21600"/>
              <a:gd name="T1" fmla="*/ 108482429 h 21600"/>
              <a:gd name="T2" fmla="*/ 700246279 w 21600"/>
              <a:gd name="T3" fmla="*/ 2147483647 h 21600"/>
              <a:gd name="T4" fmla="*/ 2147483647 w 21600"/>
              <a:gd name="T5" fmla="*/ 160566188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199" y="10987"/>
                </a:moveTo>
                <a:cubicBezTo>
                  <a:pt x="19201" y="10925"/>
                  <a:pt x="19202" y="10862"/>
                  <a:pt x="19202" y="10800"/>
                </a:cubicBezTo>
                <a:cubicBezTo>
                  <a:pt x="19202" y="6159"/>
                  <a:pt x="15440" y="2398"/>
                  <a:pt x="10800" y="2398"/>
                </a:cubicBezTo>
                <a:cubicBezTo>
                  <a:pt x="6159" y="2398"/>
                  <a:pt x="2398" y="6159"/>
                  <a:pt x="2398" y="10800"/>
                </a:cubicBezTo>
                <a:cubicBezTo>
                  <a:pt x="2397" y="11866"/>
                  <a:pt x="2601" y="12923"/>
                  <a:pt x="2996" y="13914"/>
                </a:cubicBezTo>
                <a:lnTo>
                  <a:pt x="769" y="14803"/>
                </a:lnTo>
                <a:cubicBezTo>
                  <a:pt x="261" y="13530"/>
                  <a:pt x="0" y="12171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80"/>
                  <a:pt x="21599" y="10961"/>
                  <a:pt x="21597" y="11041"/>
                </a:cubicBezTo>
                <a:lnTo>
                  <a:pt x="24296" y="11102"/>
                </a:lnTo>
                <a:lnTo>
                  <a:pt x="20311" y="14912"/>
                </a:lnTo>
                <a:lnTo>
                  <a:pt x="16500" y="10927"/>
                </a:lnTo>
                <a:lnTo>
                  <a:pt x="19199" y="10987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6400800" y="2286000"/>
            <a:ext cx="2266950" cy="915988"/>
            <a:chOff x="4032" y="3168"/>
            <a:chExt cx="1428" cy="577"/>
          </a:xfrm>
        </p:grpSpPr>
        <p:sp>
          <p:nvSpPr>
            <p:cNvPr id="3127" name="Text Box 24"/>
            <p:cNvSpPr txBox="1">
              <a:spLocks noChangeArrowheads="1"/>
            </p:cNvSpPr>
            <p:nvPr/>
          </p:nvSpPr>
          <p:spPr bwMode="auto">
            <a:xfrm>
              <a:off x="4032" y="3168"/>
              <a:ext cx="142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Peripheral Collisions</a:t>
              </a:r>
            </a:p>
            <a:p>
              <a:pPr algn="ctr"/>
              <a:endParaRPr lang="en-US"/>
            </a:p>
            <a:p>
              <a:pPr algn="ctr"/>
              <a:r>
                <a:rPr lang="en-US"/>
                <a:t>Smaller       </a:t>
              </a:r>
            </a:p>
          </p:txBody>
        </p:sp>
        <p:sp>
          <p:nvSpPr>
            <p:cNvPr id="3128" name="Line 25"/>
            <p:cNvSpPr>
              <a:spLocks noChangeShapeType="1"/>
            </p:cNvSpPr>
            <p:nvPr/>
          </p:nvSpPr>
          <p:spPr bwMode="auto">
            <a:xfrm>
              <a:off x="4704" y="34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6629400" y="5257800"/>
            <a:ext cx="1962150" cy="915988"/>
            <a:chOff x="4196" y="1536"/>
            <a:chExt cx="1236" cy="577"/>
          </a:xfrm>
        </p:grpSpPr>
        <p:sp>
          <p:nvSpPr>
            <p:cNvPr id="3125" name="Text Box 27"/>
            <p:cNvSpPr txBox="1">
              <a:spLocks noChangeArrowheads="1"/>
            </p:cNvSpPr>
            <p:nvPr/>
          </p:nvSpPr>
          <p:spPr bwMode="auto">
            <a:xfrm>
              <a:off x="4196" y="1536"/>
              <a:ext cx="123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Central Collisions</a:t>
              </a:r>
            </a:p>
            <a:p>
              <a:pPr algn="ctr"/>
              <a:endParaRPr lang="en-US"/>
            </a:p>
            <a:p>
              <a:pPr algn="ctr"/>
              <a:r>
                <a:rPr lang="en-US"/>
                <a:t>Larger       </a:t>
              </a:r>
            </a:p>
          </p:txBody>
        </p:sp>
        <p:sp>
          <p:nvSpPr>
            <p:cNvPr id="3126" name="Line 28"/>
            <p:cNvSpPr>
              <a:spLocks noChangeShapeType="1"/>
            </p:cNvSpPr>
            <p:nvPr/>
          </p:nvSpPr>
          <p:spPr bwMode="auto">
            <a:xfrm>
              <a:off x="4752" y="17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98" name="AutoShape 31"/>
          <p:cNvSpPr>
            <a:spLocks noChangeArrowheads="1"/>
          </p:cNvSpPr>
          <p:nvPr/>
        </p:nvSpPr>
        <p:spPr bwMode="auto">
          <a:xfrm>
            <a:off x="4495800" y="5638800"/>
            <a:ext cx="152400" cy="1524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9" name="Line 32"/>
          <p:cNvSpPr>
            <a:spLocks noChangeShapeType="1"/>
          </p:cNvSpPr>
          <p:nvPr/>
        </p:nvSpPr>
        <p:spPr bwMode="auto">
          <a:xfrm>
            <a:off x="152400" y="3124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0" name="Line 33"/>
          <p:cNvSpPr>
            <a:spLocks noChangeShapeType="1"/>
          </p:cNvSpPr>
          <p:nvPr/>
        </p:nvSpPr>
        <p:spPr bwMode="auto">
          <a:xfrm flipH="1">
            <a:off x="1600200" y="27432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1" name="Line 34"/>
          <p:cNvSpPr>
            <a:spLocks noChangeShapeType="1"/>
          </p:cNvSpPr>
          <p:nvPr/>
        </p:nvSpPr>
        <p:spPr bwMode="auto">
          <a:xfrm flipV="1">
            <a:off x="1447800" y="2971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2" name="Line 35"/>
          <p:cNvSpPr>
            <a:spLocks noChangeShapeType="1"/>
          </p:cNvSpPr>
          <p:nvPr/>
        </p:nvSpPr>
        <p:spPr bwMode="auto">
          <a:xfrm>
            <a:off x="1600200" y="2743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3" name="Line 36"/>
          <p:cNvSpPr>
            <a:spLocks noChangeShapeType="1"/>
          </p:cNvSpPr>
          <p:nvPr/>
        </p:nvSpPr>
        <p:spPr bwMode="auto">
          <a:xfrm flipH="1">
            <a:off x="1600200" y="2743200"/>
            <a:ext cx="1524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4" name="Line 37"/>
          <p:cNvSpPr>
            <a:spLocks noChangeShapeType="1"/>
          </p:cNvSpPr>
          <p:nvPr/>
        </p:nvSpPr>
        <p:spPr bwMode="auto">
          <a:xfrm flipV="1">
            <a:off x="152400" y="2971800"/>
            <a:ext cx="1295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5" name="Line 38"/>
          <p:cNvSpPr>
            <a:spLocks noChangeShapeType="1"/>
          </p:cNvSpPr>
          <p:nvPr/>
        </p:nvSpPr>
        <p:spPr bwMode="auto">
          <a:xfrm flipV="1">
            <a:off x="304800" y="5486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6" name="Line 39"/>
          <p:cNvSpPr>
            <a:spLocks noChangeShapeType="1"/>
          </p:cNvSpPr>
          <p:nvPr/>
        </p:nvSpPr>
        <p:spPr bwMode="auto">
          <a:xfrm flipH="1">
            <a:off x="1752600" y="54864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7" name="Line 40"/>
          <p:cNvSpPr>
            <a:spLocks noChangeShapeType="1"/>
          </p:cNvSpPr>
          <p:nvPr/>
        </p:nvSpPr>
        <p:spPr bwMode="auto">
          <a:xfrm>
            <a:off x="1600200" y="5486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8" name="Line 41"/>
          <p:cNvSpPr>
            <a:spLocks noChangeShapeType="1"/>
          </p:cNvSpPr>
          <p:nvPr/>
        </p:nvSpPr>
        <p:spPr bwMode="auto">
          <a:xfrm>
            <a:off x="1752600" y="5486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9" name="Line 42"/>
          <p:cNvSpPr>
            <a:spLocks noChangeShapeType="1"/>
          </p:cNvSpPr>
          <p:nvPr/>
        </p:nvSpPr>
        <p:spPr bwMode="auto">
          <a:xfrm flipH="1">
            <a:off x="1752600" y="5486400"/>
            <a:ext cx="1524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10" name="Line 43"/>
          <p:cNvSpPr>
            <a:spLocks noChangeShapeType="1"/>
          </p:cNvSpPr>
          <p:nvPr/>
        </p:nvSpPr>
        <p:spPr bwMode="auto">
          <a:xfrm>
            <a:off x="304800" y="5486400"/>
            <a:ext cx="1295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" name="AutoShape 44"/>
          <p:cNvSpPr>
            <a:spLocks noChangeArrowheads="1"/>
          </p:cNvSpPr>
          <p:nvPr/>
        </p:nvSpPr>
        <p:spPr bwMode="auto">
          <a:xfrm>
            <a:off x="6324600" y="1600200"/>
            <a:ext cx="228600" cy="4800600"/>
          </a:xfrm>
          <a:prstGeom prst="downArrow">
            <a:avLst>
              <a:gd name="adj1" fmla="val 50000"/>
              <a:gd name="adj2" fmla="val 246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 Box 45"/>
          <p:cNvSpPr txBox="1">
            <a:spLocks noChangeArrowheads="1"/>
          </p:cNvSpPr>
          <p:nvPr/>
        </p:nvSpPr>
        <p:spPr bwMode="auto">
          <a:xfrm>
            <a:off x="6537325" y="3846513"/>
            <a:ext cx="2225675" cy="9255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Integrate over b, left</a:t>
            </a:r>
          </a:p>
          <a:p>
            <a:r>
              <a:rPr lang="en-US"/>
              <a:t>with some </a:t>
            </a:r>
            <a:r>
              <a:rPr lang="en-US" i="1">
                <a:solidFill>
                  <a:srgbClr val="FF0000"/>
                </a:solidFill>
              </a:rPr>
              <a:t>different</a:t>
            </a:r>
          </a:p>
          <a:p>
            <a:r>
              <a:rPr lang="en-US"/>
              <a:t>residual k</a:t>
            </a:r>
            <a:r>
              <a:rPr lang="en-US" baseline="-25000"/>
              <a:t>T</a:t>
            </a:r>
            <a:endParaRPr lang="en-US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7772400" y="2743200"/>
          <a:ext cx="609600" cy="481013"/>
        </p:xfrm>
        <a:graphic>
          <a:graphicData uri="http://schemas.openxmlformats.org/presentationml/2006/ole">
            <p:oleObj spid="_x0000_s7171" name="Equation" r:id="rId5" imgW="419040" imgH="330120" progId="Equation.DSMT4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7772400" y="5715000"/>
          <a:ext cx="609600" cy="481013"/>
        </p:xfrm>
        <a:graphic>
          <a:graphicData uri="http://schemas.openxmlformats.org/presentationml/2006/ole">
            <p:oleObj spid="_x0000_s7172" name="Equation" r:id="rId6" imgW="419040" imgH="330120" progId="Equation.DSMT4">
              <p:embed/>
            </p:oleObj>
          </a:graphicData>
        </a:graphic>
      </p:graphicFrame>
      <p:sp>
        <p:nvSpPr>
          <p:cNvPr id="3113" name="Line 16"/>
          <p:cNvSpPr>
            <a:spLocks noChangeShapeType="1"/>
          </p:cNvSpPr>
          <p:nvPr/>
        </p:nvSpPr>
        <p:spPr bwMode="auto">
          <a:xfrm flipV="1">
            <a:off x="4267200" y="1295400"/>
            <a:ext cx="762000" cy="6096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14" name="Oval 50"/>
          <p:cNvSpPr>
            <a:spLocks noChangeArrowheads="1"/>
          </p:cNvSpPr>
          <p:nvPr/>
        </p:nvSpPr>
        <p:spPr bwMode="auto">
          <a:xfrm>
            <a:off x="4114800" y="2971800"/>
            <a:ext cx="990600" cy="1066800"/>
          </a:xfrm>
          <a:prstGeom prst="ellipse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5" name="Oval 51"/>
          <p:cNvSpPr>
            <a:spLocks noChangeArrowheads="1"/>
          </p:cNvSpPr>
          <p:nvPr/>
        </p:nvSpPr>
        <p:spPr bwMode="auto">
          <a:xfrm>
            <a:off x="3352800" y="2971800"/>
            <a:ext cx="990600" cy="1066800"/>
          </a:xfrm>
          <a:prstGeom prst="ellipse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6" name="AutoShape 52"/>
          <p:cNvSpPr>
            <a:spLocks noChangeArrowheads="1"/>
          </p:cNvSpPr>
          <p:nvPr/>
        </p:nvSpPr>
        <p:spPr bwMode="auto">
          <a:xfrm rot="-2472833">
            <a:off x="3536950" y="3159125"/>
            <a:ext cx="685800" cy="685800"/>
          </a:xfrm>
          <a:custGeom>
            <a:avLst/>
            <a:gdLst>
              <a:gd name="T0" fmla="*/ 2147483647 w 21600"/>
              <a:gd name="T1" fmla="*/ 173760639 h 21600"/>
              <a:gd name="T2" fmla="*/ 191347732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199" y="10987"/>
                </a:moveTo>
                <a:cubicBezTo>
                  <a:pt x="19201" y="10925"/>
                  <a:pt x="19202" y="10862"/>
                  <a:pt x="19202" y="10800"/>
                </a:cubicBezTo>
                <a:cubicBezTo>
                  <a:pt x="19202" y="6159"/>
                  <a:pt x="15440" y="2398"/>
                  <a:pt x="10800" y="2398"/>
                </a:cubicBezTo>
                <a:cubicBezTo>
                  <a:pt x="6159" y="2398"/>
                  <a:pt x="2398" y="6159"/>
                  <a:pt x="2398" y="10800"/>
                </a:cubicBezTo>
                <a:cubicBezTo>
                  <a:pt x="2397" y="11866"/>
                  <a:pt x="2601" y="12923"/>
                  <a:pt x="2996" y="13914"/>
                </a:cubicBezTo>
                <a:lnTo>
                  <a:pt x="769" y="14803"/>
                </a:lnTo>
                <a:cubicBezTo>
                  <a:pt x="261" y="13530"/>
                  <a:pt x="0" y="12171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80"/>
                  <a:pt x="21599" y="10961"/>
                  <a:pt x="21597" y="11041"/>
                </a:cubicBezTo>
                <a:lnTo>
                  <a:pt x="24296" y="11102"/>
                </a:lnTo>
                <a:lnTo>
                  <a:pt x="20311" y="14912"/>
                </a:lnTo>
                <a:lnTo>
                  <a:pt x="16500" y="10927"/>
                </a:lnTo>
                <a:lnTo>
                  <a:pt x="19199" y="10987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7" name="AutoShape 53"/>
          <p:cNvSpPr>
            <a:spLocks noChangeArrowheads="1"/>
          </p:cNvSpPr>
          <p:nvPr/>
        </p:nvSpPr>
        <p:spPr bwMode="auto">
          <a:xfrm rot="2278369">
            <a:off x="4495800" y="3429000"/>
            <a:ext cx="152400" cy="152400"/>
          </a:xfrm>
          <a:prstGeom prst="plus">
            <a:avLst>
              <a:gd name="adj" fmla="val 4166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8" name="Oval 54"/>
          <p:cNvSpPr>
            <a:spLocks noChangeArrowheads="1"/>
          </p:cNvSpPr>
          <p:nvPr/>
        </p:nvSpPr>
        <p:spPr bwMode="auto">
          <a:xfrm>
            <a:off x="3810000" y="3505200"/>
            <a:ext cx="76200" cy="762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9" name="Line 55"/>
          <p:cNvSpPr>
            <a:spLocks noChangeShapeType="1"/>
          </p:cNvSpPr>
          <p:nvPr/>
        </p:nvSpPr>
        <p:spPr bwMode="auto">
          <a:xfrm flipH="1" flipV="1">
            <a:off x="2819400" y="3505200"/>
            <a:ext cx="1371600" cy="762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20" name="AutoShape 56"/>
          <p:cNvSpPr>
            <a:spLocks noChangeArrowheads="1"/>
          </p:cNvSpPr>
          <p:nvPr/>
        </p:nvSpPr>
        <p:spPr bwMode="auto">
          <a:xfrm rot="7705569">
            <a:off x="4267200" y="3200400"/>
            <a:ext cx="647700" cy="647700"/>
          </a:xfrm>
          <a:custGeom>
            <a:avLst/>
            <a:gdLst>
              <a:gd name="T0" fmla="*/ 2147483647 w 21600"/>
              <a:gd name="T1" fmla="*/ 138263929 h 21600"/>
              <a:gd name="T2" fmla="*/ 1522411582 w 21600"/>
              <a:gd name="T3" fmla="*/ 2147483647 h 21600"/>
              <a:gd name="T4" fmla="*/ 2147483647 w 21600"/>
              <a:gd name="T5" fmla="*/ 2046319611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199" y="10987"/>
                </a:moveTo>
                <a:cubicBezTo>
                  <a:pt x="19201" y="10925"/>
                  <a:pt x="19202" y="10862"/>
                  <a:pt x="19202" y="10800"/>
                </a:cubicBezTo>
                <a:cubicBezTo>
                  <a:pt x="19202" y="6159"/>
                  <a:pt x="15440" y="2398"/>
                  <a:pt x="10800" y="2398"/>
                </a:cubicBezTo>
                <a:cubicBezTo>
                  <a:pt x="6159" y="2398"/>
                  <a:pt x="2398" y="6159"/>
                  <a:pt x="2398" y="10800"/>
                </a:cubicBezTo>
                <a:cubicBezTo>
                  <a:pt x="2397" y="11866"/>
                  <a:pt x="2601" y="12923"/>
                  <a:pt x="2996" y="13914"/>
                </a:cubicBezTo>
                <a:lnTo>
                  <a:pt x="769" y="14803"/>
                </a:lnTo>
                <a:cubicBezTo>
                  <a:pt x="261" y="13530"/>
                  <a:pt x="0" y="12171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80"/>
                  <a:pt x="21599" y="10961"/>
                  <a:pt x="21597" y="11041"/>
                </a:cubicBezTo>
                <a:lnTo>
                  <a:pt x="24296" y="11102"/>
                </a:lnTo>
                <a:lnTo>
                  <a:pt x="20311" y="14912"/>
                </a:lnTo>
                <a:lnTo>
                  <a:pt x="16500" y="10927"/>
                </a:lnTo>
                <a:lnTo>
                  <a:pt x="19199" y="10987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21" name="AutoShape 57"/>
          <p:cNvSpPr>
            <a:spLocks noChangeArrowheads="1"/>
          </p:cNvSpPr>
          <p:nvPr/>
        </p:nvSpPr>
        <p:spPr bwMode="auto">
          <a:xfrm>
            <a:off x="4191000" y="3505200"/>
            <a:ext cx="152400" cy="1524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22" name="Line 58"/>
          <p:cNvSpPr>
            <a:spLocks noChangeShapeType="1"/>
          </p:cNvSpPr>
          <p:nvPr/>
        </p:nvSpPr>
        <p:spPr bwMode="auto">
          <a:xfrm>
            <a:off x="4343400" y="3581400"/>
            <a:ext cx="1143000" cy="762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23" name="AutoShape 29"/>
          <p:cNvSpPr>
            <a:spLocks noChangeArrowheads="1"/>
          </p:cNvSpPr>
          <p:nvPr/>
        </p:nvSpPr>
        <p:spPr bwMode="auto">
          <a:xfrm>
            <a:off x="4191000" y="1828800"/>
            <a:ext cx="152400" cy="1524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24" name="TextBox 57"/>
          <p:cNvSpPr txBox="1">
            <a:spLocks noChangeArrowheads="1"/>
          </p:cNvSpPr>
          <p:nvPr/>
        </p:nvSpPr>
        <p:spPr bwMode="auto">
          <a:xfrm>
            <a:off x="3200400" y="838200"/>
            <a:ext cx="191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Opposite Helicity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11/17/2009</a:t>
            </a:r>
            <a:endParaRPr lang="en-US"/>
          </a:p>
        </p:txBody>
      </p:sp>
      <p:sp>
        <p:nvSpPr>
          <p:cNvPr id="2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3EC8-A2AD-4E92-B948-677277110D28}" type="slidenum">
              <a:rPr lang="en-US"/>
              <a:pPr/>
              <a:t>18</a:t>
            </a:fld>
            <a:endParaRPr lang="en-US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905000" y="274638"/>
            <a:ext cx="6781800" cy="868362"/>
          </a:xfrm>
        </p:spPr>
        <p:txBody>
          <a:bodyPr>
            <a:normAutofit fontScale="90000"/>
          </a:bodyPr>
          <a:lstStyle/>
          <a:p>
            <a:r>
              <a:rPr lang="en-US" sz="4000"/>
              <a:t>From Meng Ta-Chung </a:t>
            </a:r>
            <a:r>
              <a:rPr lang="en-US" sz="4000" i="1"/>
              <a:t>et al.</a:t>
            </a:r>
            <a:br>
              <a:rPr lang="en-US" sz="4000" i="1"/>
            </a:br>
            <a:r>
              <a:rPr lang="en-US" sz="2800" i="1"/>
              <a:t>Phys Rev. D40, p769, (1989)</a:t>
            </a:r>
          </a:p>
        </p:txBody>
      </p:sp>
      <p:pic>
        <p:nvPicPr>
          <p:cNvPr id="144387" name="Picture 3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889125"/>
            <a:ext cx="3459163" cy="1608138"/>
          </a:xfrm>
          <a:noFill/>
          <a:ln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114800" y="2362200"/>
            <a:ext cx="4267200" cy="1676400"/>
            <a:chOff x="2640" y="1968"/>
            <a:chExt cx="2688" cy="1056"/>
          </a:xfrm>
        </p:grpSpPr>
        <p:sp>
          <p:nvSpPr>
            <p:cNvPr id="144389" name="Rectangle 5"/>
            <p:cNvSpPr>
              <a:spLocks noChangeArrowheads="1"/>
            </p:cNvSpPr>
            <p:nvPr/>
          </p:nvSpPr>
          <p:spPr bwMode="auto">
            <a:xfrm>
              <a:off x="2640" y="1968"/>
              <a:ext cx="2688" cy="105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pic>
          <p:nvPicPr>
            <p:cNvPr id="14439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8" y="2592"/>
              <a:ext cx="2198" cy="36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44391" name="Rectangle 7"/>
            <p:cNvSpPr>
              <a:spLocks noChangeArrowheads="1"/>
            </p:cNvSpPr>
            <p:nvPr/>
          </p:nvSpPr>
          <p:spPr bwMode="auto">
            <a:xfrm>
              <a:off x="2688" y="2064"/>
              <a:ext cx="25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For a particular impact parameter, b, the average transverse momentum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114800" y="4114800"/>
            <a:ext cx="4267200" cy="1447800"/>
            <a:chOff x="2640" y="3072"/>
            <a:chExt cx="2688" cy="1056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640" y="3072"/>
              <a:ext cx="2688" cy="1056"/>
              <a:chOff x="2640" y="3072"/>
              <a:chExt cx="2688" cy="1056"/>
            </a:xfrm>
          </p:grpSpPr>
          <p:sp>
            <p:nvSpPr>
              <p:cNvPr id="144394" name="Rectangle 10"/>
              <p:cNvSpPr>
                <a:spLocks noChangeArrowheads="1"/>
              </p:cNvSpPr>
              <p:nvPr/>
            </p:nvSpPr>
            <p:spPr bwMode="auto">
              <a:xfrm>
                <a:off x="2640" y="3072"/>
                <a:ext cx="2688" cy="105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44395" name="Rectangle 11"/>
              <p:cNvSpPr>
                <a:spLocks noChangeArrowheads="1"/>
              </p:cNvSpPr>
              <p:nvPr/>
            </p:nvSpPr>
            <p:spPr bwMode="auto">
              <a:xfrm>
                <a:off x="2688" y="3168"/>
                <a:ext cx="2544" cy="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/>
                  <a:t>Where,                        is the product of the Jacobian and the density profile of partons, and D(b) is the overlap region.</a:t>
                </a:r>
              </a:p>
            </p:txBody>
          </p:sp>
        </p:grpSp>
        <p:pic>
          <p:nvPicPr>
            <p:cNvPr id="144396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16" y="3183"/>
              <a:ext cx="720" cy="189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114800" y="1219200"/>
            <a:ext cx="4294188" cy="1066800"/>
            <a:chOff x="2592" y="768"/>
            <a:chExt cx="2705" cy="672"/>
          </a:xfrm>
        </p:grpSpPr>
        <p:sp>
          <p:nvSpPr>
            <p:cNvPr id="144398" name="Rectangle 14"/>
            <p:cNvSpPr>
              <a:spLocks noChangeArrowheads="1"/>
            </p:cNvSpPr>
            <p:nvPr/>
          </p:nvSpPr>
          <p:spPr bwMode="auto">
            <a:xfrm>
              <a:off x="2592" y="768"/>
              <a:ext cx="2705" cy="67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99" name="Text Box 15"/>
            <p:cNvSpPr txBox="1">
              <a:spLocks noChangeArrowheads="1"/>
            </p:cNvSpPr>
            <p:nvPr/>
          </p:nvSpPr>
          <p:spPr bwMode="auto">
            <a:xfrm>
              <a:off x="2592" y="816"/>
              <a:ext cx="26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Total transverse momentum squared </a:t>
              </a:r>
            </a:p>
            <a:p>
              <a:r>
                <a:rPr lang="en-US"/>
                <a:t>of partons</a:t>
              </a:r>
            </a:p>
          </p:txBody>
        </p:sp>
        <p:pic>
          <p:nvPicPr>
            <p:cNvPr id="144400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12" y="1041"/>
              <a:ext cx="1968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4401" name="Line 17"/>
          <p:cNvSpPr>
            <a:spLocks noChangeShapeType="1"/>
          </p:cNvSpPr>
          <p:nvPr/>
        </p:nvSpPr>
        <p:spPr bwMode="auto">
          <a:xfrm flipH="1">
            <a:off x="2405063" y="1752600"/>
            <a:ext cx="1709737" cy="703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402" name="Freeform 18"/>
          <p:cNvSpPr>
            <a:spLocks/>
          </p:cNvSpPr>
          <p:nvPr/>
        </p:nvSpPr>
        <p:spPr bwMode="auto">
          <a:xfrm>
            <a:off x="1982788" y="2192338"/>
            <a:ext cx="533400" cy="1039812"/>
          </a:xfrm>
          <a:custGeom>
            <a:avLst/>
            <a:gdLst/>
            <a:ahLst/>
            <a:cxnLst>
              <a:cxn ang="0">
                <a:pos x="157" y="5"/>
              </a:cxn>
              <a:cxn ang="0">
                <a:pos x="144" y="23"/>
              </a:cxn>
              <a:cxn ang="0">
                <a:pos x="124" y="37"/>
              </a:cxn>
              <a:cxn ang="0">
                <a:pos x="112" y="58"/>
              </a:cxn>
              <a:cxn ang="0">
                <a:pos x="97" y="71"/>
              </a:cxn>
              <a:cxn ang="0">
                <a:pos x="89" y="82"/>
              </a:cxn>
              <a:cxn ang="0">
                <a:pos x="79" y="95"/>
              </a:cxn>
              <a:cxn ang="0">
                <a:pos x="67" y="113"/>
              </a:cxn>
              <a:cxn ang="0">
                <a:pos x="55" y="137"/>
              </a:cxn>
              <a:cxn ang="0">
                <a:pos x="43" y="162"/>
              </a:cxn>
              <a:cxn ang="0">
                <a:pos x="31" y="181"/>
              </a:cxn>
              <a:cxn ang="0">
                <a:pos x="10" y="387"/>
              </a:cxn>
              <a:cxn ang="0">
                <a:pos x="24" y="443"/>
              </a:cxn>
              <a:cxn ang="0">
                <a:pos x="34" y="465"/>
              </a:cxn>
              <a:cxn ang="0">
                <a:pos x="47" y="492"/>
              </a:cxn>
              <a:cxn ang="0">
                <a:pos x="53" y="501"/>
              </a:cxn>
              <a:cxn ang="0">
                <a:pos x="64" y="529"/>
              </a:cxn>
              <a:cxn ang="0">
                <a:pos x="76" y="549"/>
              </a:cxn>
              <a:cxn ang="0">
                <a:pos x="97" y="573"/>
              </a:cxn>
              <a:cxn ang="0">
                <a:pos x="112" y="595"/>
              </a:cxn>
              <a:cxn ang="0">
                <a:pos x="135" y="619"/>
              </a:cxn>
              <a:cxn ang="0">
                <a:pos x="160" y="642"/>
              </a:cxn>
              <a:cxn ang="0">
                <a:pos x="191" y="647"/>
              </a:cxn>
              <a:cxn ang="0">
                <a:pos x="209" y="628"/>
              </a:cxn>
              <a:cxn ang="0">
                <a:pos x="217" y="612"/>
              </a:cxn>
              <a:cxn ang="0">
                <a:pos x="240" y="583"/>
              </a:cxn>
              <a:cxn ang="0">
                <a:pos x="255" y="573"/>
              </a:cxn>
              <a:cxn ang="0">
                <a:pos x="277" y="540"/>
              </a:cxn>
              <a:cxn ang="0">
                <a:pos x="291" y="507"/>
              </a:cxn>
              <a:cxn ang="0">
                <a:pos x="303" y="462"/>
              </a:cxn>
              <a:cxn ang="0">
                <a:pos x="317" y="439"/>
              </a:cxn>
              <a:cxn ang="0">
                <a:pos x="331" y="354"/>
              </a:cxn>
              <a:cxn ang="0">
                <a:pos x="329" y="291"/>
              </a:cxn>
              <a:cxn ang="0">
                <a:pos x="319" y="234"/>
              </a:cxn>
              <a:cxn ang="0">
                <a:pos x="300" y="175"/>
              </a:cxn>
              <a:cxn ang="0">
                <a:pos x="283" y="132"/>
              </a:cxn>
              <a:cxn ang="0">
                <a:pos x="276" y="124"/>
              </a:cxn>
              <a:cxn ang="0">
                <a:pos x="259" y="100"/>
              </a:cxn>
              <a:cxn ang="0">
                <a:pos x="241" y="76"/>
              </a:cxn>
              <a:cxn ang="0">
                <a:pos x="231" y="65"/>
              </a:cxn>
              <a:cxn ang="0">
                <a:pos x="220" y="48"/>
              </a:cxn>
              <a:cxn ang="0">
                <a:pos x="205" y="37"/>
              </a:cxn>
              <a:cxn ang="0">
                <a:pos x="186" y="17"/>
              </a:cxn>
              <a:cxn ang="0">
                <a:pos x="167" y="0"/>
              </a:cxn>
            </a:cxnLst>
            <a:rect l="0" t="0" r="r" b="b"/>
            <a:pathLst>
              <a:path w="336" h="655">
                <a:moveTo>
                  <a:pt x="167" y="0"/>
                </a:moveTo>
                <a:cubicBezTo>
                  <a:pt x="164" y="4"/>
                  <a:pt x="162" y="4"/>
                  <a:pt x="157" y="5"/>
                </a:cubicBezTo>
                <a:cubicBezTo>
                  <a:pt x="156" y="10"/>
                  <a:pt x="155" y="10"/>
                  <a:pt x="150" y="12"/>
                </a:cubicBezTo>
                <a:cubicBezTo>
                  <a:pt x="148" y="18"/>
                  <a:pt x="149" y="20"/>
                  <a:pt x="144" y="23"/>
                </a:cubicBezTo>
                <a:cubicBezTo>
                  <a:pt x="142" y="27"/>
                  <a:pt x="133" y="30"/>
                  <a:pt x="133" y="30"/>
                </a:cubicBezTo>
                <a:cubicBezTo>
                  <a:pt x="131" y="34"/>
                  <a:pt x="128" y="35"/>
                  <a:pt x="124" y="37"/>
                </a:cubicBezTo>
                <a:cubicBezTo>
                  <a:pt x="123" y="41"/>
                  <a:pt x="119" y="46"/>
                  <a:pt x="115" y="47"/>
                </a:cubicBezTo>
                <a:cubicBezTo>
                  <a:pt x="114" y="51"/>
                  <a:pt x="115" y="56"/>
                  <a:pt x="112" y="58"/>
                </a:cubicBezTo>
                <a:cubicBezTo>
                  <a:pt x="109" y="60"/>
                  <a:pt x="103" y="61"/>
                  <a:pt x="103" y="61"/>
                </a:cubicBezTo>
                <a:cubicBezTo>
                  <a:pt x="101" y="66"/>
                  <a:pt x="102" y="69"/>
                  <a:pt x="97" y="71"/>
                </a:cubicBezTo>
                <a:cubicBezTo>
                  <a:pt x="95" y="75"/>
                  <a:pt x="94" y="78"/>
                  <a:pt x="90" y="79"/>
                </a:cubicBezTo>
                <a:cubicBezTo>
                  <a:pt x="90" y="80"/>
                  <a:pt x="90" y="81"/>
                  <a:pt x="89" y="82"/>
                </a:cubicBezTo>
                <a:cubicBezTo>
                  <a:pt x="88" y="83"/>
                  <a:pt x="86" y="83"/>
                  <a:pt x="85" y="84"/>
                </a:cubicBezTo>
                <a:cubicBezTo>
                  <a:pt x="81" y="90"/>
                  <a:pt x="85" y="91"/>
                  <a:pt x="79" y="95"/>
                </a:cubicBezTo>
                <a:cubicBezTo>
                  <a:pt x="78" y="100"/>
                  <a:pt x="78" y="104"/>
                  <a:pt x="73" y="106"/>
                </a:cubicBezTo>
                <a:cubicBezTo>
                  <a:pt x="72" y="110"/>
                  <a:pt x="71" y="112"/>
                  <a:pt x="67" y="113"/>
                </a:cubicBezTo>
                <a:cubicBezTo>
                  <a:pt x="65" y="117"/>
                  <a:pt x="63" y="120"/>
                  <a:pt x="61" y="124"/>
                </a:cubicBezTo>
                <a:cubicBezTo>
                  <a:pt x="60" y="131"/>
                  <a:pt x="61" y="134"/>
                  <a:pt x="55" y="137"/>
                </a:cubicBezTo>
                <a:cubicBezTo>
                  <a:pt x="53" y="142"/>
                  <a:pt x="53" y="147"/>
                  <a:pt x="48" y="150"/>
                </a:cubicBezTo>
                <a:cubicBezTo>
                  <a:pt x="46" y="155"/>
                  <a:pt x="46" y="158"/>
                  <a:pt x="43" y="162"/>
                </a:cubicBezTo>
                <a:cubicBezTo>
                  <a:pt x="42" y="167"/>
                  <a:pt x="42" y="171"/>
                  <a:pt x="37" y="173"/>
                </a:cubicBezTo>
                <a:cubicBezTo>
                  <a:pt x="36" y="178"/>
                  <a:pt x="36" y="179"/>
                  <a:pt x="31" y="181"/>
                </a:cubicBezTo>
                <a:cubicBezTo>
                  <a:pt x="21" y="211"/>
                  <a:pt x="17" y="243"/>
                  <a:pt x="9" y="274"/>
                </a:cubicBezTo>
                <a:cubicBezTo>
                  <a:pt x="8" y="288"/>
                  <a:pt x="0" y="381"/>
                  <a:pt x="10" y="387"/>
                </a:cubicBezTo>
                <a:cubicBezTo>
                  <a:pt x="12" y="397"/>
                  <a:pt x="5" y="410"/>
                  <a:pt x="16" y="413"/>
                </a:cubicBezTo>
                <a:cubicBezTo>
                  <a:pt x="17" y="420"/>
                  <a:pt x="18" y="439"/>
                  <a:pt x="24" y="443"/>
                </a:cubicBezTo>
                <a:cubicBezTo>
                  <a:pt x="25" y="450"/>
                  <a:pt x="27" y="448"/>
                  <a:pt x="29" y="454"/>
                </a:cubicBezTo>
                <a:cubicBezTo>
                  <a:pt x="31" y="465"/>
                  <a:pt x="32" y="458"/>
                  <a:pt x="34" y="465"/>
                </a:cubicBezTo>
                <a:cubicBezTo>
                  <a:pt x="31" y="475"/>
                  <a:pt x="41" y="476"/>
                  <a:pt x="46" y="483"/>
                </a:cubicBezTo>
                <a:cubicBezTo>
                  <a:pt x="46" y="486"/>
                  <a:pt x="46" y="489"/>
                  <a:pt x="47" y="492"/>
                </a:cubicBezTo>
                <a:cubicBezTo>
                  <a:pt x="48" y="494"/>
                  <a:pt x="50" y="494"/>
                  <a:pt x="51" y="495"/>
                </a:cubicBezTo>
                <a:cubicBezTo>
                  <a:pt x="52" y="497"/>
                  <a:pt x="53" y="501"/>
                  <a:pt x="53" y="501"/>
                </a:cubicBezTo>
                <a:cubicBezTo>
                  <a:pt x="55" y="515"/>
                  <a:pt x="54" y="506"/>
                  <a:pt x="59" y="514"/>
                </a:cubicBezTo>
                <a:cubicBezTo>
                  <a:pt x="60" y="519"/>
                  <a:pt x="58" y="527"/>
                  <a:pt x="64" y="529"/>
                </a:cubicBezTo>
                <a:cubicBezTo>
                  <a:pt x="66" y="532"/>
                  <a:pt x="67" y="535"/>
                  <a:pt x="69" y="538"/>
                </a:cubicBezTo>
                <a:cubicBezTo>
                  <a:pt x="70" y="545"/>
                  <a:pt x="69" y="546"/>
                  <a:pt x="76" y="549"/>
                </a:cubicBezTo>
                <a:cubicBezTo>
                  <a:pt x="78" y="555"/>
                  <a:pt x="78" y="556"/>
                  <a:pt x="84" y="558"/>
                </a:cubicBezTo>
                <a:cubicBezTo>
                  <a:pt x="88" y="563"/>
                  <a:pt x="92" y="569"/>
                  <a:pt x="97" y="573"/>
                </a:cubicBezTo>
                <a:cubicBezTo>
                  <a:pt x="99" y="575"/>
                  <a:pt x="103" y="577"/>
                  <a:pt x="103" y="577"/>
                </a:cubicBezTo>
                <a:cubicBezTo>
                  <a:pt x="104" y="584"/>
                  <a:pt x="105" y="593"/>
                  <a:pt x="112" y="595"/>
                </a:cubicBezTo>
                <a:cubicBezTo>
                  <a:pt x="113" y="599"/>
                  <a:pt x="115" y="601"/>
                  <a:pt x="118" y="604"/>
                </a:cubicBezTo>
                <a:cubicBezTo>
                  <a:pt x="121" y="612"/>
                  <a:pt x="128" y="617"/>
                  <a:pt x="135" y="619"/>
                </a:cubicBezTo>
                <a:cubicBezTo>
                  <a:pt x="136" y="626"/>
                  <a:pt x="137" y="626"/>
                  <a:pt x="143" y="629"/>
                </a:cubicBezTo>
                <a:cubicBezTo>
                  <a:pt x="146" y="635"/>
                  <a:pt x="154" y="640"/>
                  <a:pt x="160" y="642"/>
                </a:cubicBezTo>
                <a:cubicBezTo>
                  <a:pt x="163" y="650"/>
                  <a:pt x="165" y="652"/>
                  <a:pt x="172" y="655"/>
                </a:cubicBezTo>
                <a:cubicBezTo>
                  <a:pt x="179" y="654"/>
                  <a:pt x="183" y="649"/>
                  <a:pt x="191" y="647"/>
                </a:cubicBezTo>
                <a:cubicBezTo>
                  <a:pt x="192" y="643"/>
                  <a:pt x="197" y="634"/>
                  <a:pt x="201" y="633"/>
                </a:cubicBezTo>
                <a:cubicBezTo>
                  <a:pt x="202" y="629"/>
                  <a:pt x="205" y="629"/>
                  <a:pt x="209" y="628"/>
                </a:cubicBezTo>
                <a:cubicBezTo>
                  <a:pt x="210" y="626"/>
                  <a:pt x="212" y="626"/>
                  <a:pt x="213" y="624"/>
                </a:cubicBezTo>
                <a:cubicBezTo>
                  <a:pt x="217" y="611"/>
                  <a:pt x="210" y="614"/>
                  <a:pt x="217" y="612"/>
                </a:cubicBezTo>
                <a:cubicBezTo>
                  <a:pt x="221" y="606"/>
                  <a:pt x="225" y="601"/>
                  <a:pt x="231" y="598"/>
                </a:cubicBezTo>
                <a:cubicBezTo>
                  <a:pt x="232" y="595"/>
                  <a:pt x="237" y="586"/>
                  <a:pt x="240" y="583"/>
                </a:cubicBezTo>
                <a:cubicBezTo>
                  <a:pt x="242" y="581"/>
                  <a:pt x="246" y="579"/>
                  <a:pt x="246" y="579"/>
                </a:cubicBezTo>
                <a:cubicBezTo>
                  <a:pt x="248" y="574"/>
                  <a:pt x="251" y="574"/>
                  <a:pt x="255" y="573"/>
                </a:cubicBezTo>
                <a:cubicBezTo>
                  <a:pt x="256" y="571"/>
                  <a:pt x="260" y="571"/>
                  <a:pt x="261" y="569"/>
                </a:cubicBezTo>
                <a:cubicBezTo>
                  <a:pt x="267" y="546"/>
                  <a:pt x="256" y="547"/>
                  <a:pt x="277" y="540"/>
                </a:cubicBezTo>
                <a:cubicBezTo>
                  <a:pt x="277" y="538"/>
                  <a:pt x="279" y="515"/>
                  <a:pt x="282" y="511"/>
                </a:cubicBezTo>
                <a:cubicBezTo>
                  <a:pt x="284" y="509"/>
                  <a:pt x="288" y="509"/>
                  <a:pt x="291" y="507"/>
                </a:cubicBezTo>
                <a:cubicBezTo>
                  <a:pt x="292" y="499"/>
                  <a:pt x="290" y="494"/>
                  <a:pt x="297" y="491"/>
                </a:cubicBezTo>
                <a:cubicBezTo>
                  <a:pt x="300" y="481"/>
                  <a:pt x="291" y="465"/>
                  <a:pt x="303" y="462"/>
                </a:cubicBezTo>
                <a:cubicBezTo>
                  <a:pt x="306" y="457"/>
                  <a:pt x="305" y="452"/>
                  <a:pt x="310" y="448"/>
                </a:cubicBezTo>
                <a:cubicBezTo>
                  <a:pt x="312" y="443"/>
                  <a:pt x="315" y="444"/>
                  <a:pt x="317" y="439"/>
                </a:cubicBezTo>
                <a:cubicBezTo>
                  <a:pt x="318" y="420"/>
                  <a:pt x="319" y="401"/>
                  <a:pt x="324" y="383"/>
                </a:cubicBezTo>
                <a:cubicBezTo>
                  <a:pt x="325" y="366"/>
                  <a:pt x="327" y="366"/>
                  <a:pt x="331" y="354"/>
                </a:cubicBezTo>
                <a:cubicBezTo>
                  <a:pt x="331" y="335"/>
                  <a:pt x="331" y="316"/>
                  <a:pt x="330" y="297"/>
                </a:cubicBezTo>
                <a:cubicBezTo>
                  <a:pt x="330" y="295"/>
                  <a:pt x="329" y="293"/>
                  <a:pt x="329" y="291"/>
                </a:cubicBezTo>
                <a:cubicBezTo>
                  <a:pt x="328" y="278"/>
                  <a:pt x="336" y="256"/>
                  <a:pt x="324" y="252"/>
                </a:cubicBezTo>
                <a:cubicBezTo>
                  <a:pt x="323" y="246"/>
                  <a:pt x="321" y="240"/>
                  <a:pt x="319" y="234"/>
                </a:cubicBezTo>
                <a:cubicBezTo>
                  <a:pt x="318" y="226"/>
                  <a:pt x="318" y="221"/>
                  <a:pt x="316" y="214"/>
                </a:cubicBezTo>
                <a:cubicBezTo>
                  <a:pt x="314" y="203"/>
                  <a:pt x="310" y="182"/>
                  <a:pt x="300" y="175"/>
                </a:cubicBezTo>
                <a:cubicBezTo>
                  <a:pt x="299" y="169"/>
                  <a:pt x="293" y="146"/>
                  <a:pt x="288" y="144"/>
                </a:cubicBezTo>
                <a:cubicBezTo>
                  <a:pt x="286" y="139"/>
                  <a:pt x="286" y="136"/>
                  <a:pt x="283" y="132"/>
                </a:cubicBezTo>
                <a:cubicBezTo>
                  <a:pt x="283" y="130"/>
                  <a:pt x="283" y="128"/>
                  <a:pt x="282" y="126"/>
                </a:cubicBezTo>
                <a:cubicBezTo>
                  <a:pt x="281" y="124"/>
                  <a:pt x="276" y="124"/>
                  <a:pt x="276" y="124"/>
                </a:cubicBezTo>
                <a:cubicBezTo>
                  <a:pt x="273" y="115"/>
                  <a:pt x="274" y="117"/>
                  <a:pt x="267" y="112"/>
                </a:cubicBezTo>
                <a:cubicBezTo>
                  <a:pt x="264" y="106"/>
                  <a:pt x="265" y="103"/>
                  <a:pt x="259" y="100"/>
                </a:cubicBezTo>
                <a:cubicBezTo>
                  <a:pt x="258" y="96"/>
                  <a:pt x="256" y="91"/>
                  <a:pt x="252" y="90"/>
                </a:cubicBezTo>
                <a:cubicBezTo>
                  <a:pt x="249" y="86"/>
                  <a:pt x="245" y="79"/>
                  <a:pt x="241" y="76"/>
                </a:cubicBezTo>
                <a:cubicBezTo>
                  <a:pt x="241" y="75"/>
                  <a:pt x="239" y="68"/>
                  <a:pt x="237" y="67"/>
                </a:cubicBezTo>
                <a:cubicBezTo>
                  <a:pt x="235" y="66"/>
                  <a:pt x="231" y="65"/>
                  <a:pt x="231" y="65"/>
                </a:cubicBezTo>
                <a:cubicBezTo>
                  <a:pt x="229" y="61"/>
                  <a:pt x="226" y="57"/>
                  <a:pt x="222" y="55"/>
                </a:cubicBezTo>
                <a:cubicBezTo>
                  <a:pt x="221" y="53"/>
                  <a:pt x="222" y="50"/>
                  <a:pt x="220" y="48"/>
                </a:cubicBezTo>
                <a:cubicBezTo>
                  <a:pt x="218" y="47"/>
                  <a:pt x="214" y="46"/>
                  <a:pt x="214" y="46"/>
                </a:cubicBezTo>
                <a:cubicBezTo>
                  <a:pt x="213" y="42"/>
                  <a:pt x="208" y="39"/>
                  <a:pt x="205" y="37"/>
                </a:cubicBezTo>
                <a:cubicBezTo>
                  <a:pt x="199" y="28"/>
                  <a:pt x="208" y="40"/>
                  <a:pt x="199" y="33"/>
                </a:cubicBezTo>
                <a:cubicBezTo>
                  <a:pt x="194" y="29"/>
                  <a:pt x="191" y="20"/>
                  <a:pt x="186" y="17"/>
                </a:cubicBezTo>
                <a:cubicBezTo>
                  <a:pt x="185" y="12"/>
                  <a:pt x="185" y="11"/>
                  <a:pt x="180" y="9"/>
                </a:cubicBezTo>
                <a:cubicBezTo>
                  <a:pt x="179" y="6"/>
                  <a:pt x="165" y="2"/>
                  <a:pt x="167" y="0"/>
                </a:cubicBezTo>
                <a:close/>
              </a:path>
            </a:pathLst>
          </a:custGeom>
          <a:solidFill>
            <a:srgbClr val="FF0000">
              <a:alpha val="5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403" name="Line 19"/>
          <p:cNvSpPr>
            <a:spLocks noChangeShapeType="1"/>
          </p:cNvSpPr>
          <p:nvPr/>
        </p:nvSpPr>
        <p:spPr bwMode="auto">
          <a:xfrm flipH="1" flipV="1">
            <a:off x="2438400" y="3048000"/>
            <a:ext cx="1676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404" name="Line 20"/>
          <p:cNvSpPr>
            <a:spLocks noChangeShapeType="1"/>
          </p:cNvSpPr>
          <p:nvPr/>
        </p:nvSpPr>
        <p:spPr bwMode="auto">
          <a:xfrm>
            <a:off x="2389188" y="2460625"/>
            <a:ext cx="201612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405" name="Line 21"/>
          <p:cNvSpPr>
            <a:spLocks noChangeShapeType="1"/>
          </p:cNvSpPr>
          <p:nvPr/>
        </p:nvSpPr>
        <p:spPr bwMode="auto">
          <a:xfrm flipH="1">
            <a:off x="2133600" y="2457450"/>
            <a:ext cx="255588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406" name="Text Box 22"/>
          <p:cNvSpPr txBox="1">
            <a:spLocks noChangeArrowheads="1"/>
          </p:cNvSpPr>
          <p:nvPr/>
        </p:nvSpPr>
        <p:spPr bwMode="auto">
          <a:xfrm>
            <a:off x="2514600" y="2819400"/>
            <a:ext cx="365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k</a:t>
            </a:r>
            <a:r>
              <a:rPr lang="en-US" sz="1000" baseline="-25000"/>
              <a:t>TR</a:t>
            </a:r>
            <a:endParaRPr lang="en-US" sz="1000"/>
          </a:p>
        </p:txBody>
      </p:sp>
      <p:sp>
        <p:nvSpPr>
          <p:cNvPr id="144407" name="Text Box 23"/>
          <p:cNvSpPr txBox="1">
            <a:spLocks noChangeArrowheads="1"/>
          </p:cNvSpPr>
          <p:nvPr/>
        </p:nvSpPr>
        <p:spPr bwMode="auto">
          <a:xfrm>
            <a:off x="1905000" y="2819400"/>
            <a:ext cx="3698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k</a:t>
            </a:r>
            <a:r>
              <a:rPr lang="en-US" sz="1000" baseline="-25000"/>
              <a:t>PR</a:t>
            </a:r>
            <a:endParaRPr lang="en-US" sz="1000"/>
          </a:p>
        </p:txBody>
      </p:sp>
      <p:sp>
        <p:nvSpPr>
          <p:cNvPr id="144408" name="AutoShape 24"/>
          <p:cNvSpPr>
            <a:spLocks noChangeArrowheads="1"/>
          </p:cNvSpPr>
          <p:nvPr/>
        </p:nvSpPr>
        <p:spPr bwMode="auto">
          <a:xfrm>
            <a:off x="2322513" y="2408238"/>
            <a:ext cx="152400" cy="1524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409" name="Oval 25"/>
          <p:cNvSpPr>
            <a:spLocks noChangeArrowheads="1"/>
          </p:cNvSpPr>
          <p:nvPr/>
        </p:nvSpPr>
        <p:spPr bwMode="auto">
          <a:xfrm>
            <a:off x="2698750" y="2667000"/>
            <a:ext cx="76200" cy="762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410" name="AutoShape 26"/>
          <p:cNvSpPr>
            <a:spLocks noChangeArrowheads="1"/>
          </p:cNvSpPr>
          <p:nvPr/>
        </p:nvSpPr>
        <p:spPr bwMode="auto">
          <a:xfrm rot="2278369">
            <a:off x="1687513" y="2655888"/>
            <a:ext cx="152400" cy="152400"/>
          </a:xfrm>
          <a:prstGeom prst="plus">
            <a:avLst>
              <a:gd name="adj" fmla="val 4166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- BNL Nuclear Physics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01" grpId="0" animBg="1"/>
      <p:bldP spid="144401" grpId="1" animBg="1"/>
      <p:bldP spid="144402" grpId="0" animBg="1"/>
      <p:bldP spid="144403" grpId="0" animBg="1"/>
      <p:bldP spid="144404" grpId="0" animBg="1"/>
      <p:bldP spid="144405" grpId="0" animBg="1"/>
      <p:bldP spid="144406" grpId="0"/>
      <p:bldP spid="144407" grpId="0"/>
      <p:bldP spid="14440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11/17/2009</a:t>
            </a:r>
            <a:endParaRPr lang="en-US"/>
          </a:p>
        </p:txBody>
      </p:sp>
      <p:sp>
        <p:nvSpPr>
          <p:cNvPr id="3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F9A8-EE0F-476D-949F-08E1F5C7DF26}" type="slidenum">
              <a:rPr lang="en-US"/>
              <a:pPr/>
              <a:t>19</a:t>
            </a:fld>
            <a:endParaRPr lang="en-US"/>
          </a:p>
        </p:txBody>
      </p:sp>
      <p:pic>
        <p:nvPicPr>
          <p:cNvPr id="145410" name="Picture 2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905000"/>
            <a:ext cx="3459163" cy="1608138"/>
          </a:xfrm>
          <a:noFill/>
          <a:ln/>
        </p:spPr>
      </p:pic>
      <p:sp>
        <p:nvSpPr>
          <p:cNvPr id="145411" name="Rectangle 3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z="4000"/>
              <a:t>From Meng Ta-Chung </a:t>
            </a:r>
            <a:r>
              <a:rPr lang="en-US" sz="4000" i="1"/>
              <a:t>et al.</a:t>
            </a:r>
            <a:br>
              <a:rPr lang="en-US" sz="4000" i="1"/>
            </a:br>
            <a:r>
              <a:rPr lang="en-US" sz="2800" i="1"/>
              <a:t>Phys Rev. D40, p769, (1989)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191000" y="2514600"/>
            <a:ext cx="4267200" cy="1447800"/>
            <a:chOff x="2640" y="1584"/>
            <a:chExt cx="2688" cy="912"/>
          </a:xfrm>
        </p:grpSpPr>
        <p:sp>
          <p:nvSpPr>
            <p:cNvPr id="145413" name="Rectangle 5"/>
            <p:cNvSpPr>
              <a:spLocks noChangeArrowheads="1"/>
            </p:cNvSpPr>
            <p:nvPr/>
          </p:nvSpPr>
          <p:spPr bwMode="auto">
            <a:xfrm>
              <a:off x="2640" y="1584"/>
              <a:ext cx="2688" cy="91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pic>
          <p:nvPicPr>
            <p:cNvPr id="14541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2" y="2074"/>
              <a:ext cx="2386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5415" name="Rectangle 7"/>
            <p:cNvSpPr>
              <a:spLocks noChangeArrowheads="1"/>
            </p:cNvSpPr>
            <p:nvPr/>
          </p:nvSpPr>
          <p:spPr bwMode="auto">
            <a:xfrm>
              <a:off x="2688" y="1680"/>
              <a:ext cx="25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The constant terms in p</a:t>
              </a:r>
              <a:r>
                <a:rPr lang="en-US" baseline="-25000"/>
                <a:t>t</a:t>
              </a:r>
              <a:r>
                <a:rPr lang="en-US"/>
                <a:t> cancel and we have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191000" y="1447800"/>
            <a:ext cx="4267200" cy="990600"/>
            <a:chOff x="2640" y="912"/>
            <a:chExt cx="2688" cy="624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640" y="912"/>
              <a:ext cx="2688" cy="624"/>
              <a:chOff x="2640" y="1968"/>
              <a:chExt cx="2688" cy="624"/>
            </a:xfrm>
          </p:grpSpPr>
          <p:sp>
            <p:nvSpPr>
              <p:cNvPr id="145418" name="Rectangle 10"/>
              <p:cNvSpPr>
                <a:spLocks noChangeArrowheads="1"/>
              </p:cNvSpPr>
              <p:nvPr/>
            </p:nvSpPr>
            <p:spPr bwMode="auto">
              <a:xfrm>
                <a:off x="2640" y="1968"/>
                <a:ext cx="2688" cy="62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5419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16" y="2304"/>
                <a:ext cx="1464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45420" name="Rectangle 12"/>
              <p:cNvSpPr>
                <a:spLocks noChangeArrowheads="1"/>
              </p:cNvSpPr>
              <p:nvPr/>
            </p:nvSpPr>
            <p:spPr bwMode="auto">
              <a:xfrm>
                <a:off x="2688" y="2064"/>
                <a:ext cx="254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/>
                  <a:t>We can now helicity separate:</a:t>
                </a:r>
              </a:p>
            </p:txBody>
          </p:sp>
        </p:grpSp>
        <p:sp>
          <p:nvSpPr>
            <p:cNvPr id="145421" name="Rectangle 13"/>
            <p:cNvSpPr>
              <a:spLocks noChangeArrowheads="1"/>
            </p:cNvSpPr>
            <p:nvPr/>
          </p:nvSpPr>
          <p:spPr bwMode="auto">
            <a:xfrm>
              <a:off x="3456" y="1300"/>
              <a:ext cx="59" cy="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2" name="Text Box 14"/>
            <p:cNvSpPr txBox="1">
              <a:spLocks noChangeArrowheads="1"/>
            </p:cNvSpPr>
            <p:nvPr/>
          </p:nvSpPr>
          <p:spPr bwMode="auto">
            <a:xfrm>
              <a:off x="3417" y="1219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i="1">
                  <a:latin typeface="Times New Roman" pitchFamily="18" charset="0"/>
                </a:rPr>
                <a:t>b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191000" y="4038600"/>
            <a:ext cx="4267200" cy="1143000"/>
            <a:chOff x="2640" y="2544"/>
            <a:chExt cx="2688" cy="720"/>
          </a:xfrm>
        </p:grpSpPr>
        <p:sp>
          <p:nvSpPr>
            <p:cNvPr id="145424" name="Rectangle 16"/>
            <p:cNvSpPr>
              <a:spLocks noChangeArrowheads="1"/>
            </p:cNvSpPr>
            <p:nvPr/>
          </p:nvSpPr>
          <p:spPr bwMode="auto">
            <a:xfrm>
              <a:off x="2640" y="2544"/>
              <a:ext cx="2688" cy="72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5425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64" y="2976"/>
              <a:ext cx="1392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5426" name="Text Box 18"/>
            <p:cNvSpPr txBox="1">
              <a:spLocks noChangeArrowheads="1"/>
            </p:cNvSpPr>
            <p:nvPr/>
          </p:nvSpPr>
          <p:spPr bwMode="auto">
            <a:xfrm>
              <a:off x="2640" y="2595"/>
              <a:ext cx="26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We can then average over the impact parameter</a:t>
              </a:r>
            </a:p>
          </p:txBody>
        </p:sp>
      </p:grpSp>
      <p:sp>
        <p:nvSpPr>
          <p:cNvPr id="145427" name="Line 19"/>
          <p:cNvSpPr>
            <a:spLocks noChangeShapeType="1"/>
          </p:cNvSpPr>
          <p:nvPr/>
        </p:nvSpPr>
        <p:spPr bwMode="auto">
          <a:xfrm>
            <a:off x="2389188" y="2460625"/>
            <a:ext cx="201612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428" name="Line 20"/>
          <p:cNvSpPr>
            <a:spLocks noChangeShapeType="1"/>
          </p:cNvSpPr>
          <p:nvPr/>
        </p:nvSpPr>
        <p:spPr bwMode="auto">
          <a:xfrm flipH="1">
            <a:off x="2133600" y="2457450"/>
            <a:ext cx="255588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429" name="Text Box 21"/>
          <p:cNvSpPr txBox="1">
            <a:spLocks noChangeArrowheads="1"/>
          </p:cNvSpPr>
          <p:nvPr/>
        </p:nvSpPr>
        <p:spPr bwMode="auto">
          <a:xfrm>
            <a:off x="2514600" y="2819400"/>
            <a:ext cx="365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k</a:t>
            </a:r>
            <a:r>
              <a:rPr lang="en-US" sz="1000" baseline="-25000"/>
              <a:t>TR</a:t>
            </a:r>
            <a:endParaRPr lang="en-US" sz="1000"/>
          </a:p>
        </p:txBody>
      </p:sp>
      <p:sp>
        <p:nvSpPr>
          <p:cNvPr id="145430" name="Text Box 22"/>
          <p:cNvSpPr txBox="1">
            <a:spLocks noChangeArrowheads="1"/>
          </p:cNvSpPr>
          <p:nvPr/>
        </p:nvSpPr>
        <p:spPr bwMode="auto">
          <a:xfrm>
            <a:off x="1905000" y="2819400"/>
            <a:ext cx="3698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k</a:t>
            </a:r>
            <a:r>
              <a:rPr lang="en-US" sz="1000" baseline="-25000"/>
              <a:t>PR</a:t>
            </a:r>
            <a:endParaRPr lang="en-US" sz="1000"/>
          </a:p>
        </p:txBody>
      </p:sp>
      <p:sp>
        <p:nvSpPr>
          <p:cNvPr id="145431" name="AutoShape 23"/>
          <p:cNvSpPr>
            <a:spLocks noChangeArrowheads="1"/>
          </p:cNvSpPr>
          <p:nvPr/>
        </p:nvSpPr>
        <p:spPr bwMode="auto">
          <a:xfrm>
            <a:off x="2322513" y="2408238"/>
            <a:ext cx="152400" cy="1524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32" name="Oval 24"/>
          <p:cNvSpPr>
            <a:spLocks noChangeArrowheads="1"/>
          </p:cNvSpPr>
          <p:nvPr/>
        </p:nvSpPr>
        <p:spPr bwMode="auto">
          <a:xfrm>
            <a:off x="2698750" y="2667000"/>
            <a:ext cx="76200" cy="762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33" name="AutoShape 25"/>
          <p:cNvSpPr>
            <a:spLocks noChangeArrowheads="1"/>
          </p:cNvSpPr>
          <p:nvPr/>
        </p:nvSpPr>
        <p:spPr bwMode="auto">
          <a:xfrm rot="2278369">
            <a:off x="1687513" y="2655888"/>
            <a:ext cx="152400" cy="152400"/>
          </a:xfrm>
          <a:prstGeom prst="plus">
            <a:avLst>
              <a:gd name="adj" fmla="val 4166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5434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81400"/>
            <a:ext cx="3459163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5435" name="Line 27"/>
          <p:cNvSpPr>
            <a:spLocks noChangeShapeType="1"/>
          </p:cNvSpPr>
          <p:nvPr/>
        </p:nvSpPr>
        <p:spPr bwMode="auto">
          <a:xfrm>
            <a:off x="2312988" y="4137025"/>
            <a:ext cx="201612" cy="43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436" name="Line 28"/>
          <p:cNvSpPr>
            <a:spLocks noChangeShapeType="1"/>
          </p:cNvSpPr>
          <p:nvPr/>
        </p:nvSpPr>
        <p:spPr bwMode="auto">
          <a:xfrm flipV="1">
            <a:off x="2312988" y="3657600"/>
            <a:ext cx="277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437" name="Text Box 29"/>
          <p:cNvSpPr txBox="1">
            <a:spLocks noChangeArrowheads="1"/>
          </p:cNvSpPr>
          <p:nvPr/>
        </p:nvSpPr>
        <p:spPr bwMode="auto">
          <a:xfrm>
            <a:off x="2438400" y="4495800"/>
            <a:ext cx="365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k</a:t>
            </a:r>
            <a:r>
              <a:rPr lang="en-US" sz="1000" baseline="-25000"/>
              <a:t>TR</a:t>
            </a:r>
            <a:endParaRPr lang="en-US" sz="1000"/>
          </a:p>
        </p:txBody>
      </p:sp>
      <p:sp>
        <p:nvSpPr>
          <p:cNvPr id="145438" name="Text Box 30"/>
          <p:cNvSpPr txBox="1">
            <a:spLocks noChangeArrowheads="1"/>
          </p:cNvSpPr>
          <p:nvPr/>
        </p:nvSpPr>
        <p:spPr bwMode="auto">
          <a:xfrm>
            <a:off x="2590800" y="3505200"/>
            <a:ext cx="3698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k</a:t>
            </a:r>
            <a:r>
              <a:rPr lang="en-US" sz="1000" baseline="-25000"/>
              <a:t>PR</a:t>
            </a:r>
            <a:endParaRPr lang="en-US" sz="1000"/>
          </a:p>
        </p:txBody>
      </p:sp>
      <p:sp>
        <p:nvSpPr>
          <p:cNvPr id="145439" name="AutoShape 31"/>
          <p:cNvSpPr>
            <a:spLocks noChangeArrowheads="1"/>
          </p:cNvSpPr>
          <p:nvPr/>
        </p:nvSpPr>
        <p:spPr bwMode="auto">
          <a:xfrm>
            <a:off x="2246313" y="4084638"/>
            <a:ext cx="152400" cy="1524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40" name="Oval 32"/>
          <p:cNvSpPr>
            <a:spLocks noChangeArrowheads="1"/>
          </p:cNvSpPr>
          <p:nvPr/>
        </p:nvSpPr>
        <p:spPr bwMode="auto">
          <a:xfrm>
            <a:off x="2622550" y="4343400"/>
            <a:ext cx="76200" cy="762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41" name="AutoShape 33"/>
          <p:cNvSpPr>
            <a:spLocks noChangeArrowheads="1"/>
          </p:cNvSpPr>
          <p:nvPr/>
        </p:nvSpPr>
        <p:spPr bwMode="auto">
          <a:xfrm rot="2278369">
            <a:off x="1611313" y="4332288"/>
            <a:ext cx="152400" cy="152400"/>
          </a:xfrm>
          <a:prstGeom prst="plus">
            <a:avLst>
              <a:gd name="adj" fmla="val 4166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42" name="Text Box 34"/>
          <p:cNvSpPr txBox="1">
            <a:spLocks noChangeArrowheads="1"/>
          </p:cNvSpPr>
          <p:nvPr/>
        </p:nvSpPr>
        <p:spPr bwMode="auto">
          <a:xfrm>
            <a:off x="609600" y="1676400"/>
            <a:ext cx="140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Like Helicity</a:t>
            </a:r>
          </a:p>
        </p:txBody>
      </p:sp>
      <p:sp>
        <p:nvSpPr>
          <p:cNvPr id="145443" name="Text Box 35"/>
          <p:cNvSpPr txBox="1">
            <a:spLocks noChangeArrowheads="1"/>
          </p:cNvSpPr>
          <p:nvPr/>
        </p:nvSpPr>
        <p:spPr bwMode="auto">
          <a:xfrm>
            <a:off x="609600" y="3429000"/>
            <a:ext cx="169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Un-like Helicity</a:t>
            </a:r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- BNL Nuclear Physics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62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But First…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- BNL Nuclear Physics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196B-60E6-41E4-A51C-3A6D84DE258D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ChangeAspect="1"/>
          </p:cNvGraphicFramePr>
          <p:nvPr>
            <p:ph idx="1"/>
          </p:nvPr>
        </p:nvGraphicFramePr>
        <p:xfrm>
          <a:off x="3271688" y="132558"/>
          <a:ext cx="4043511" cy="5734842"/>
        </p:xfrm>
        <a:graphic>
          <a:graphicData uri="http://schemas.openxmlformats.org/presentationml/2006/ole">
            <p:oleObj spid="_x0000_s46082" name="Acrobat Document" r:id="rId3" imgW="8372272" imgH="11877465" progId="AcroExch.Document.7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5638800"/>
            <a:ext cx="4785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 in series:</a:t>
            </a:r>
          </a:p>
          <a:p>
            <a:r>
              <a:rPr lang="en-US" dirty="0" smtClean="0"/>
              <a:t>http://panda.unm.edu/Fields/PartonOrbital.html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11/17/2009</a:t>
            </a:r>
            <a:endParaRPr lang="en-US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A251-3810-4A1E-8817-9924304DA19A}" type="slidenum">
              <a:rPr lang="en-US"/>
              <a:pPr/>
              <a:t>20</a:t>
            </a:fld>
            <a:endParaRPr lang="en-US"/>
          </a:p>
        </p:txBody>
      </p:sp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685800" y="1905000"/>
            <a:ext cx="7772400" cy="396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From Meng Ta-Chung </a:t>
            </a:r>
            <a:r>
              <a:rPr lang="en-US" sz="4000" i="1"/>
              <a:t>et al.</a:t>
            </a:r>
            <a:br>
              <a:rPr lang="en-US" sz="4000" i="1"/>
            </a:br>
            <a:r>
              <a:rPr lang="en-US" sz="2800" i="1"/>
              <a:t>Phys Rev. D40, p769, (1989)</a:t>
            </a:r>
          </a:p>
        </p:txBody>
      </p:sp>
      <p:pic>
        <p:nvPicPr>
          <p:cNvPr id="146436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67000" y="3810000"/>
            <a:ext cx="2994025" cy="563563"/>
          </a:xfrm>
          <a:noFill/>
          <a:ln/>
        </p:spPr>
      </p:pic>
      <p:pic>
        <p:nvPicPr>
          <p:cNvPr id="146437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81400" y="4953000"/>
            <a:ext cx="1203325" cy="350838"/>
          </a:xfrm>
          <a:noFill/>
          <a:ln/>
        </p:spPr>
      </p:pic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762000" y="1981200"/>
            <a:ext cx="7537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/>
              <a:t>This paper makes the following assumptions:</a:t>
            </a:r>
          </a:p>
          <a:p>
            <a:pPr marL="800100" lvl="1" indent="-342900">
              <a:buFontTx/>
              <a:buAutoNum type="arabicParenR"/>
            </a:pPr>
            <a:r>
              <a:rPr lang="en-US"/>
              <a:t>Uniform spherical density F(b,</a:t>
            </a:r>
            <a:r>
              <a:rPr lang="el-GR">
                <a:cs typeface="Arial" pitchFamily="34" charset="0"/>
              </a:rPr>
              <a:t>θ</a:t>
            </a:r>
            <a:r>
              <a:rPr lang="en-US" baseline="-25000">
                <a:cs typeface="Arial" pitchFamily="34" charset="0"/>
              </a:rPr>
              <a:t>P</a:t>
            </a:r>
            <a:r>
              <a:rPr lang="en-US">
                <a:cs typeface="Arial" pitchFamily="34" charset="0"/>
              </a:rPr>
              <a:t>,</a:t>
            </a:r>
            <a:r>
              <a:rPr lang="el-GR">
                <a:cs typeface="Arial" pitchFamily="34" charset="0"/>
              </a:rPr>
              <a:t>θ</a:t>
            </a:r>
            <a:r>
              <a:rPr lang="en-US" baseline="-25000">
                <a:cs typeface="Arial" pitchFamily="34" charset="0"/>
              </a:rPr>
              <a:t>T</a:t>
            </a:r>
            <a:r>
              <a:rPr lang="en-US">
                <a:cs typeface="Arial" pitchFamily="34" charset="0"/>
              </a:rPr>
              <a:t>)</a:t>
            </a:r>
            <a:endParaRPr lang="en-US"/>
          </a:p>
          <a:p>
            <a:pPr marL="800100" lvl="1" indent="-342900">
              <a:buFontTx/>
              <a:buAutoNum type="arabicParenR"/>
            </a:pPr>
            <a:r>
              <a:rPr lang="en-US"/>
              <a:t>k</a:t>
            </a:r>
            <a:r>
              <a:rPr lang="en-US" baseline="-25000"/>
              <a:t>PR</a:t>
            </a:r>
            <a:r>
              <a:rPr lang="en-US"/>
              <a:t>~k</a:t>
            </a:r>
            <a:r>
              <a:rPr lang="en-US" baseline="-25000"/>
              <a:t>TR</a:t>
            </a:r>
            <a:r>
              <a:rPr lang="en-US"/>
              <a:t>~k</a:t>
            </a:r>
            <a:r>
              <a:rPr lang="en-US" baseline="-25000"/>
              <a:t>R </a:t>
            </a:r>
            <a:r>
              <a:rPr lang="en-US"/>
              <a:t>(no dependence on b, </a:t>
            </a:r>
            <a:r>
              <a:rPr lang="el-GR">
                <a:cs typeface="Arial" pitchFamily="34" charset="0"/>
              </a:rPr>
              <a:t>θ</a:t>
            </a:r>
            <a:r>
              <a:rPr lang="en-US" baseline="-25000">
                <a:cs typeface="Arial" pitchFamily="34" charset="0"/>
              </a:rPr>
              <a:t>P</a:t>
            </a:r>
            <a:r>
              <a:rPr lang="en-US">
                <a:cs typeface="Arial" pitchFamily="34" charset="0"/>
              </a:rPr>
              <a:t>, </a:t>
            </a:r>
            <a:r>
              <a:rPr lang="el-GR">
                <a:cs typeface="Arial" pitchFamily="34" charset="0"/>
              </a:rPr>
              <a:t>θ</a:t>
            </a:r>
            <a:r>
              <a:rPr lang="en-US" baseline="-25000">
                <a:cs typeface="Arial" pitchFamily="34" charset="0"/>
              </a:rPr>
              <a:t>T</a:t>
            </a:r>
            <a:r>
              <a:rPr lang="en-US">
                <a:cs typeface="Arial" pitchFamily="34" charset="0"/>
              </a:rPr>
              <a:t>.)</a:t>
            </a:r>
          </a:p>
          <a:p>
            <a:pPr marL="342900" indent="-342900"/>
            <a:r>
              <a:rPr lang="en-US">
                <a:cs typeface="Arial" pitchFamily="34" charset="0"/>
              </a:rPr>
              <a:t>Then,</a:t>
            </a:r>
            <a:endParaRPr lang="el-GR">
              <a:cs typeface="Arial" pitchFamily="34" charset="0"/>
            </a:endParaRPr>
          </a:p>
        </p:txBody>
      </p:sp>
      <p:pic>
        <p:nvPicPr>
          <p:cNvPr id="14643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276600"/>
            <a:ext cx="195103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5029200" y="3276600"/>
            <a:ext cx="241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Evaluated numerically</a:t>
            </a:r>
          </a:p>
        </p:txBody>
      </p:sp>
      <p:sp>
        <p:nvSpPr>
          <p:cNvPr id="146441" name="AutoShape 9"/>
          <p:cNvSpPr>
            <a:spLocks noChangeArrowheads="1"/>
          </p:cNvSpPr>
          <p:nvPr/>
        </p:nvSpPr>
        <p:spPr bwMode="auto">
          <a:xfrm>
            <a:off x="3962400" y="44958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- BNL Nuclear Physics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11/17/2009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7AF4-DE1A-44EF-B3C3-7F080B703473}" type="slidenum">
              <a:rPr lang="en-US"/>
              <a:pPr/>
              <a:t>21</a:t>
            </a:fld>
            <a:endParaRPr lang="en-US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Model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219200"/>
          </a:xfrm>
        </p:spPr>
        <p:txBody>
          <a:bodyPr/>
          <a:lstStyle/>
          <a:p>
            <a:r>
              <a:rPr lang="en-US" sz="2800"/>
              <a:t>Use different transverse density distributions to get p</a:t>
            </a:r>
            <a:r>
              <a:rPr lang="en-US" sz="2800" baseline="-25000"/>
              <a:t>t</a:t>
            </a:r>
            <a:r>
              <a:rPr lang="en-US" sz="2800"/>
              <a:t> kick from coherent spin-dependent motion:</a:t>
            </a:r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667000"/>
            <a:ext cx="6107113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- BNL Nuclear Physics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11/17/2009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959C-3468-4A15-95FF-244E533AF2FE}" type="slidenum">
              <a:rPr lang="en-US"/>
              <a:pPr/>
              <a:t>22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Model Results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Basically independent of transverse density distribution.</a:t>
            </a:r>
          </a:p>
          <a:p>
            <a:pPr>
              <a:lnSpc>
                <a:spcPct val="90000"/>
              </a:lnSpc>
            </a:pPr>
            <a:r>
              <a:rPr lang="en-US"/>
              <a:t>Ranges from 0.3 to 0.6 times the initial momentum.</a:t>
            </a:r>
          </a:p>
          <a:p>
            <a:pPr>
              <a:lnSpc>
                <a:spcPct val="90000"/>
              </a:lnSpc>
            </a:pPr>
            <a:r>
              <a:rPr lang="en-US"/>
              <a:t>Very crude – would like suggestions to improve.</a:t>
            </a:r>
          </a:p>
        </p:txBody>
      </p:sp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133600"/>
            <a:ext cx="3095625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- BNL Nuclear Physics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11/17/2009</a:t>
            </a:r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48400" y="6324600"/>
            <a:ext cx="2895600" cy="365125"/>
          </a:xfrm>
        </p:spPr>
        <p:txBody>
          <a:bodyPr/>
          <a:lstStyle/>
          <a:p>
            <a:r>
              <a:rPr lang="en-US" smtClean="0"/>
              <a:t>Douglas Fields - BNL Nuclear Physics Seminar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7000" y="6324600"/>
            <a:ext cx="2133600" cy="365125"/>
          </a:xfrm>
        </p:spPr>
        <p:txBody>
          <a:bodyPr/>
          <a:lstStyle/>
          <a:p>
            <a:fld id="{EC36342A-8E14-4920-A340-EB9EDB84035D}" type="slidenum">
              <a:rPr lang="en-US"/>
              <a:pPr/>
              <a:t>23</a:t>
            </a:fld>
            <a:endParaRPr lang="en-US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133600"/>
            <a:ext cx="3376613" cy="41910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019800" cy="639763"/>
          </a:xfrm>
        </p:spPr>
        <p:txBody>
          <a:bodyPr/>
          <a:lstStyle/>
          <a:p>
            <a:r>
              <a:rPr lang="en-US" sz="3200"/>
              <a:t>What is the origin of jet </a:t>
            </a:r>
            <a:r>
              <a:rPr lang="en-US" sz="3200" i="1"/>
              <a:t>k</a:t>
            </a:r>
            <a:r>
              <a:rPr lang="en-US" sz="3200" baseline="-25000"/>
              <a:t>T</a:t>
            </a:r>
            <a:r>
              <a:rPr lang="en-US" sz="3200"/>
              <a:t>?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838200" y="1752600"/>
            <a:ext cx="4273550" cy="415925"/>
          </a:xfrm>
          <a:prstGeom prst="rect">
            <a:avLst/>
          </a:prstGeom>
          <a:solidFill>
            <a:srgbClr val="FFDF85"/>
          </a:solidFill>
          <a:ln w="19050" algn="ctr">
            <a:solidFill>
              <a:srgbClr val="FFDF85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Font typeface="Symbol" pitchFamily="18" charset="2"/>
              <a:buNone/>
            </a:pPr>
            <a:r>
              <a:rPr lang="en-US" sz="2000">
                <a:latin typeface="Times New Roman" pitchFamily="18" charset="0"/>
              </a:rPr>
              <a:t>Intrinsic (Confinement) </a:t>
            </a:r>
            <a:r>
              <a:rPr lang="en-US" sz="2000" i="1">
                <a:latin typeface="Times New Roman" pitchFamily="18" charset="0"/>
              </a:rPr>
              <a:t>k</a:t>
            </a:r>
            <a:r>
              <a:rPr lang="en-US" sz="2000" baseline="-25000">
                <a:latin typeface="Times New Roman" pitchFamily="18" charset="0"/>
              </a:rPr>
              <a:t>T </a:t>
            </a:r>
            <a:r>
              <a:rPr lang="en-US" sz="2000">
                <a:latin typeface="Times New Roman" pitchFamily="18" charset="0"/>
                <a:sym typeface="Symbol" pitchFamily="18" charset="2"/>
              </a:rPr>
              <a:t> 200 MeV/c</a:t>
            </a:r>
            <a:endParaRPr lang="en-US" sz="2000" i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2819400" y="4953000"/>
            <a:ext cx="1997075" cy="7016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Symbol" pitchFamily="18" charset="2"/>
              <a:buNone/>
            </a:pPr>
            <a:r>
              <a:rPr lang="en-US" sz="2000">
                <a:latin typeface="Times New Roman" pitchFamily="18" charset="0"/>
              </a:rPr>
              <a:t>Breaks collinear factorization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5715000" y="1752600"/>
            <a:ext cx="2295525" cy="396875"/>
          </a:xfrm>
          <a:prstGeom prst="rect">
            <a:avLst/>
          </a:prstGeom>
          <a:solidFill>
            <a:srgbClr val="FFDF85"/>
          </a:solidFill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Symbol" pitchFamily="18" charset="2"/>
              <a:buNone/>
            </a:pPr>
            <a:r>
              <a:rPr lang="en-US" sz="2000">
                <a:latin typeface="Times New Roman" pitchFamily="18" charset="0"/>
              </a:rPr>
              <a:t>Soft QCD radiation. </a:t>
            </a:r>
          </a:p>
        </p:txBody>
      </p:sp>
      <p:pic>
        <p:nvPicPr>
          <p:cNvPr id="96263" name="Picture 7" descr="gluon"/>
          <p:cNvPicPr>
            <a:picLocks noChangeAspect="1" noChangeArrowheads="1"/>
          </p:cNvPicPr>
          <p:nvPr/>
        </p:nvPicPr>
        <p:blipFill>
          <a:blip r:embed="rId3" cstate="print"/>
          <a:srcRect t="51515" r="6522" b="22728"/>
          <a:stretch>
            <a:fillRect/>
          </a:stretch>
        </p:blipFill>
        <p:spPr bwMode="auto">
          <a:xfrm>
            <a:off x="4953000" y="2667000"/>
            <a:ext cx="3354388" cy="1828800"/>
          </a:xfrm>
          <a:prstGeom prst="rect">
            <a:avLst/>
          </a:prstGeom>
          <a:noFill/>
        </p:spPr>
      </p:pic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5029200" y="2286000"/>
            <a:ext cx="355600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Symbol" pitchFamily="18" charset="2"/>
              <a:buNone/>
            </a:pPr>
            <a:r>
              <a:rPr lang="en-US" sz="2000" dirty="0">
                <a:latin typeface="Times New Roman" pitchFamily="18" charset="0"/>
              </a:rPr>
              <a:t>An example  - J/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 production.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4724400" y="4572000"/>
            <a:ext cx="4075113" cy="13573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 typeface="Symbol" pitchFamily="18" charset="2"/>
              <a:buNone/>
            </a:pPr>
            <a:r>
              <a:rPr lang="en-US" sz="2000">
                <a:latin typeface="Times New Roman" pitchFamily="18" charset="0"/>
              </a:rPr>
              <a:t>Extra gluon kick</a:t>
            </a:r>
          </a:p>
          <a:p>
            <a:pPr marL="457200" indent="-457200" eaLnBrk="0" hangingPunct="0">
              <a:spcBef>
                <a:spcPct val="50000"/>
              </a:spcBef>
              <a:buFont typeface="Symbol" pitchFamily="18" charset="2"/>
              <a:buNone/>
            </a:pPr>
            <a:r>
              <a:rPr lang="en-US" sz="2400">
                <a:latin typeface="Times New Roman" pitchFamily="18" charset="0"/>
                <a:sym typeface="Symbol" pitchFamily="18" charset="2"/>
              </a:rPr>
              <a:t>p</a:t>
            </a:r>
            <a:r>
              <a:rPr lang="en-US" sz="2400" baseline="-25000">
                <a:latin typeface="Times New Roman" pitchFamily="18" charset="0"/>
                <a:sym typeface="Symbol" pitchFamily="18" charset="2"/>
              </a:rPr>
              <a:t>T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</a:t>
            </a:r>
            <a:r>
              <a:rPr lang="en-US" sz="2400" baseline="-25000">
                <a:latin typeface="Times New Roman" pitchFamily="18" charset="0"/>
                <a:sym typeface="Symbol" pitchFamily="18" charset="2"/>
              </a:rPr>
              <a:t>J/ 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=1.80.230.16 GeV/c</a:t>
            </a:r>
            <a:endParaRPr lang="en-US" i="1">
              <a:latin typeface="Times New Roman" pitchFamily="18" charset="0"/>
              <a:sym typeface="Symbol" pitchFamily="18" charset="2"/>
            </a:endParaRPr>
          </a:p>
          <a:p>
            <a:pPr marL="457200" indent="-457200" eaLnBrk="0" hangingPunct="0">
              <a:spcBef>
                <a:spcPct val="50000"/>
              </a:spcBef>
              <a:buFont typeface="Symbol" pitchFamily="18" charset="2"/>
              <a:buNone/>
            </a:pPr>
            <a:r>
              <a:rPr lang="en-US" i="1">
                <a:latin typeface="Times New Roman" pitchFamily="18" charset="0"/>
                <a:sym typeface="Symbol" pitchFamily="18" charset="2"/>
              </a:rPr>
              <a:t>Phys. Rev. Lett. 92, 051802, (2004).</a:t>
            </a:r>
          </a:p>
        </p:txBody>
      </p:sp>
      <p:pic>
        <p:nvPicPr>
          <p:cNvPr id="9626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838200"/>
            <a:ext cx="54292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nimBg="1"/>
      <p:bldP spid="96261" grpId="0"/>
      <p:bldP spid="96262" grpId="0" animBg="1"/>
      <p:bldP spid="96264" grpId="0"/>
      <p:bldP spid="9626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Origin of Jet 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T</a:t>
            </a:r>
            <a:endParaRPr lang="en-US" i="1" baseline="-25000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581400"/>
            <a:ext cx="79248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800" smtClean="0"/>
              <a:t>Another Possibility: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Spin-correlated transverse momentum – partonic orbital angular momentum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Can examine the helicity dependence of each term: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638800" y="1143000"/>
            <a:ext cx="3276600" cy="1000125"/>
            <a:chOff x="5638800" y="1143000"/>
            <a:chExt cx="3124200" cy="845931"/>
          </a:xfrm>
        </p:grpSpPr>
        <p:sp>
          <p:nvSpPr>
            <p:cNvPr id="19" name="Isosceles Triangle 18"/>
            <p:cNvSpPr/>
            <p:nvPr/>
          </p:nvSpPr>
          <p:spPr>
            <a:xfrm rot="6000000">
              <a:off x="6618288" y="952934"/>
              <a:ext cx="228267" cy="1142815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 rot="16200000">
              <a:off x="7773213" y="1050953"/>
              <a:ext cx="228267" cy="1142816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10800000" flipH="1" flipV="1">
              <a:off x="7299289" y="1626389"/>
              <a:ext cx="1463711" cy="0"/>
            </a:xfrm>
            <a:prstGeom prst="straightConnector1">
              <a:avLst/>
            </a:prstGeom>
            <a:ln w="158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600000" flipH="1" flipV="1">
              <a:off x="6044462" y="1517627"/>
              <a:ext cx="1280559" cy="0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852227" y="1626389"/>
              <a:ext cx="1463711" cy="0"/>
            </a:xfrm>
            <a:prstGeom prst="line">
              <a:avLst/>
            </a:prstGeom>
            <a:ln w="15875">
              <a:solidFill>
                <a:schemeClr val="tx2"/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 flipH="1" flipV="1">
              <a:off x="5843134" y="1399158"/>
              <a:ext cx="237667" cy="219481"/>
            </a:xfrm>
            <a:prstGeom prst="straightConnector1">
              <a:avLst/>
            </a:prstGeom>
            <a:ln w="19050" cmpd="sng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2" name="TextBox 29"/>
            <p:cNvSpPr txBox="1">
              <a:spLocks noChangeArrowheads="1"/>
            </p:cNvSpPr>
            <p:nvPr/>
          </p:nvSpPr>
          <p:spPr bwMode="auto">
            <a:xfrm>
              <a:off x="6583326" y="1676400"/>
              <a:ext cx="1951075" cy="312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Calibri" pitchFamily="34" charset="0"/>
                </a:rPr>
                <a:t>Di-hadron </a:t>
              </a:r>
              <a:r>
                <a:rPr lang="en-US" i="1">
                  <a:solidFill>
                    <a:schemeClr val="tx2"/>
                  </a:solidFill>
                  <a:latin typeface="Calibri" pitchFamily="34" charset="0"/>
                </a:rPr>
                <a:t>p</a:t>
              </a:r>
              <a:r>
                <a:rPr lang="en-US" i="1" baseline="-25000">
                  <a:solidFill>
                    <a:schemeClr val="tx2"/>
                  </a:solidFill>
                  <a:latin typeface="Calibri" pitchFamily="34" charset="0"/>
                </a:rPr>
                <a:t>T</a:t>
              </a:r>
            </a:p>
          </p:txBody>
        </p:sp>
        <p:sp>
          <p:nvSpPr>
            <p:cNvPr id="1043" name="TextBox 30"/>
            <p:cNvSpPr txBox="1">
              <a:spLocks noChangeArrowheads="1"/>
            </p:cNvSpPr>
            <p:nvPr/>
          </p:nvSpPr>
          <p:spPr bwMode="auto">
            <a:xfrm>
              <a:off x="5638800" y="1143000"/>
              <a:ext cx="609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>
                  <a:solidFill>
                    <a:srgbClr val="C00000"/>
                  </a:solidFill>
                  <a:latin typeface="Calibri" pitchFamily="34" charset="0"/>
                </a:rPr>
                <a:t>k</a:t>
              </a:r>
              <a:r>
                <a:rPr lang="en-US" i="1" baseline="-25000">
                  <a:solidFill>
                    <a:srgbClr val="C00000"/>
                  </a:solidFill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11/17/2009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DC66CB-D536-412B-A62D-8ECAB1A494C2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Douglas Fields - BNL Nuclear Physics Seminar</a:t>
            </a:r>
            <a:endParaRPr lang="en-US" dirty="0"/>
          </a:p>
        </p:txBody>
      </p:sp>
      <p:sp>
        <p:nvSpPr>
          <p:cNvPr id="1034" name="TextBox 17"/>
          <p:cNvSpPr txBox="1">
            <a:spLocks noChangeArrowheads="1"/>
          </p:cNvSpPr>
          <p:nvPr/>
        </p:nvSpPr>
        <p:spPr bwMode="auto">
          <a:xfrm>
            <a:off x="304800" y="685800"/>
            <a:ext cx="861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Net transverse momentum of a di-hadron pair in a factorization ansatz</a:t>
            </a:r>
          </a:p>
        </p:txBody>
      </p:sp>
      <p:sp>
        <p:nvSpPr>
          <p:cNvPr id="1035" name="TextBox 20"/>
          <p:cNvSpPr txBox="1">
            <a:spLocks noChangeArrowheads="1"/>
          </p:cNvSpPr>
          <p:nvPr/>
        </p:nvSpPr>
        <p:spPr bwMode="auto">
          <a:xfrm>
            <a:off x="228600" y="2057400"/>
            <a:ext cx="868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  </a:t>
            </a:r>
            <a:r>
              <a:rPr lang="en-US" sz="2000" i="1" dirty="0" smtClean="0">
                <a:latin typeface="Calibri" pitchFamily="34" charset="0"/>
              </a:rPr>
              <a:t>I</a:t>
            </a:r>
            <a:r>
              <a:rPr lang="en-US" sz="2000" dirty="0" smtClean="0">
                <a:latin typeface="Calibri" pitchFamily="34" charset="0"/>
              </a:rPr>
              <a:t> = </a:t>
            </a:r>
            <a:r>
              <a:rPr lang="en-US" sz="2000" i="1" dirty="0" smtClean="0">
                <a:cs typeface="Times New Roman" pitchFamily="18" charset="0"/>
              </a:rPr>
              <a:t>initial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Calibri" pitchFamily="34" charset="0"/>
              </a:rPr>
              <a:t>– </a:t>
            </a:r>
            <a:r>
              <a:rPr lang="en-US" sz="2000" dirty="0" err="1" smtClean="0">
                <a:latin typeface="Calibri" pitchFamily="34" charset="0"/>
              </a:rPr>
              <a:t>fermi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motion of the confined </a:t>
            </a:r>
            <a:r>
              <a:rPr lang="en-US" sz="2000" dirty="0" smtClean="0">
                <a:latin typeface="Calibri" pitchFamily="34" charset="0"/>
              </a:rPr>
              <a:t>partons, initial-state gluon </a:t>
            </a:r>
            <a:r>
              <a:rPr lang="en-US" sz="2000" dirty="0">
                <a:latin typeface="Calibri" pitchFamily="34" charset="0"/>
              </a:rPr>
              <a:t>radiation…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</a:rPr>
              <a:t>  </a:t>
            </a:r>
            <a:r>
              <a:rPr lang="en-US" sz="2000" i="1" dirty="0" smtClean="0">
                <a:latin typeface="Calibri" pitchFamily="34" charset="0"/>
              </a:rPr>
              <a:t>S</a:t>
            </a:r>
            <a:r>
              <a:rPr lang="en-US" sz="2000" dirty="0" smtClean="0">
                <a:latin typeface="Calibri" pitchFamily="34" charset="0"/>
              </a:rPr>
              <a:t> = </a:t>
            </a:r>
            <a:r>
              <a:rPr lang="en-US" sz="2000" i="1" dirty="0" smtClean="0">
                <a:latin typeface="Calibri" pitchFamily="34" charset="0"/>
              </a:rPr>
              <a:t>soft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– </a:t>
            </a:r>
            <a:r>
              <a:rPr lang="en-US" sz="2000" dirty="0"/>
              <a:t>one or several soft gluons emitted</a:t>
            </a:r>
            <a:endParaRPr lang="en-US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i="1" dirty="0" smtClean="0">
                <a:latin typeface="Calibri" pitchFamily="34" charset="0"/>
                <a:cs typeface="Times New Roman" pitchFamily="18" charset="0"/>
              </a:rPr>
              <a:t>  H = </a:t>
            </a:r>
            <a:r>
              <a:rPr lang="en-US" sz="2000" i="1" dirty="0" smtClean="0">
                <a:cs typeface="Times New Roman" pitchFamily="18" charset="0"/>
              </a:rPr>
              <a:t>hard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Calibri" pitchFamily="34" charset="0"/>
              </a:rPr>
              <a:t>– final-state radiation (three-jet</a:t>
            </a:r>
            <a:r>
              <a:rPr lang="en-US" sz="2000" dirty="0" smtClean="0">
                <a:latin typeface="Calibri" pitchFamily="34" charset="0"/>
              </a:rPr>
              <a:t>)…</a:t>
            </a:r>
            <a:endParaRPr lang="en-US" sz="2000" dirty="0">
              <a:latin typeface="Calibri" pitchFamily="34" charset="0"/>
            </a:endParaRPr>
          </a:p>
        </p:txBody>
      </p:sp>
      <p:graphicFrame>
        <p:nvGraphicFramePr>
          <p:cNvPr id="1027" name="Object 2"/>
          <p:cNvGraphicFramePr>
            <a:graphicFrameLocks noChangeAspect="1"/>
          </p:cNvGraphicFramePr>
          <p:nvPr/>
        </p:nvGraphicFramePr>
        <p:xfrm>
          <a:off x="3343275" y="5153025"/>
          <a:ext cx="1466850" cy="1371600"/>
        </p:xfrm>
        <a:graphic>
          <a:graphicData uri="http://schemas.openxmlformats.org/presentationml/2006/ole">
            <p:oleObj spid="_x0000_s54274" name="Equation" r:id="rId4" imgW="977760" imgH="914400" progId="Equation.DSMT4">
              <p:embed/>
            </p:oleObj>
          </a:graphicData>
        </a:graphic>
      </p:graphicFrame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143000"/>
            <a:ext cx="44958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7"/>
          <p:cNvSpPr txBox="1">
            <a:spLocks noChangeArrowheads="1"/>
          </p:cNvSpPr>
          <p:nvPr/>
        </p:nvSpPr>
        <p:spPr bwMode="auto">
          <a:xfrm>
            <a:off x="365125" y="2743200"/>
            <a:ext cx="259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latin typeface="Calibri" pitchFamily="34" charset="0"/>
                <a:sym typeface="Symbol" pitchFamily="18" charset="2"/>
              </a:rPr>
              <a:t>  Zero </a:t>
            </a:r>
            <a:r>
              <a:rPr lang="en-US" sz="3200" i="1">
                <a:latin typeface="Calibri" pitchFamily="34" charset="0"/>
                <a:sym typeface="Symbol" pitchFamily="18" charset="2"/>
              </a:rPr>
              <a:t>k</a:t>
            </a:r>
            <a:r>
              <a:rPr lang="en-US" sz="3200" i="1" baseline="-25000">
                <a:latin typeface="Calibri" pitchFamily="34" charset="0"/>
                <a:sym typeface="Symbol" pitchFamily="18" charset="2"/>
              </a:rPr>
              <a:t>T</a:t>
            </a:r>
          </a:p>
        </p:txBody>
      </p:sp>
      <p:sp>
        <p:nvSpPr>
          <p:cNvPr id="23555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3200" smtClean="0"/>
              <a:t>Measuring jet </a:t>
            </a:r>
            <a:r>
              <a:rPr lang="en-US" sz="3200" i="1" smtClean="0"/>
              <a:t>k</a:t>
            </a:r>
            <a:r>
              <a:rPr lang="en-US" sz="3200" i="1" baseline="-25000" smtClean="0"/>
              <a:t>T</a:t>
            </a:r>
            <a:r>
              <a:rPr lang="en-US" sz="3200" i="1" smtClean="0"/>
              <a:t> </a:t>
            </a:r>
            <a:r>
              <a:rPr lang="en-US" sz="3200" smtClean="0"/>
              <a:t>– di-hadron correlation</a:t>
            </a:r>
            <a:endParaRPr lang="en-US" sz="3200" i="1" smtClean="0"/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381000" y="965200"/>
            <a:ext cx="525780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336600"/>
              </a:buClr>
              <a:buSzPct val="85000"/>
              <a:buFont typeface="Monotype Sorts"/>
              <a:buNone/>
            </a:pPr>
            <a:r>
              <a:rPr lang="en-US" sz="2400">
                <a:solidFill>
                  <a:schemeClr val="accent2"/>
                </a:solidFill>
                <a:latin typeface="Calibri" pitchFamily="34" charset="0"/>
              </a:rPr>
              <a:t>Intra-jet pairs angular width :	</a:t>
            </a:r>
            <a:r>
              <a:rPr lang="en-US" sz="240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</a:t>
            </a:r>
            <a:r>
              <a:rPr lang="en-US" sz="2400" baseline="-2500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near</a:t>
            </a:r>
            <a:r>
              <a:rPr lang="en-US" sz="240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400">
                <a:latin typeface="Calibri" pitchFamily="34" charset="0"/>
                <a:sym typeface="Symbol" pitchFamily="18" charset="2"/>
              </a:rPr>
              <a:t>  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j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T</a:t>
            </a:r>
            <a:r>
              <a:rPr lang="en-US" sz="2400">
                <a:latin typeface="Calibri" pitchFamily="34" charset="0"/>
                <a:sym typeface="Symbol" pitchFamily="18" charset="2"/>
              </a:rPr>
              <a:t> </a:t>
            </a:r>
          </a:p>
          <a:p>
            <a:pPr eaLnBrk="0" hangingPunct="0">
              <a:spcBef>
                <a:spcPct val="50000"/>
              </a:spcBef>
              <a:buClr>
                <a:srgbClr val="336600"/>
              </a:buClr>
              <a:buSzPct val="85000"/>
              <a:buFont typeface="Monotype Sorts"/>
              <a:buNone/>
            </a:pPr>
            <a:r>
              <a:rPr lang="en-US" sz="2400">
                <a:solidFill>
                  <a:schemeClr val="accent2"/>
                </a:solidFill>
                <a:latin typeface="Calibri" pitchFamily="34" charset="0"/>
              </a:rPr>
              <a:t>Inter-jet pairs angular width : </a:t>
            </a:r>
            <a:r>
              <a:rPr lang="en-US" sz="240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</a:t>
            </a:r>
            <a:r>
              <a:rPr lang="en-US" sz="2400" baseline="-2500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far</a:t>
            </a:r>
            <a:r>
              <a:rPr lang="en-US" sz="2400">
                <a:solidFill>
                  <a:schemeClr val="accent2"/>
                </a:solidFill>
                <a:latin typeface="Calibri" pitchFamily="34" charset="0"/>
              </a:rPr>
              <a:t>   </a:t>
            </a:r>
            <a:r>
              <a:rPr lang="en-US" sz="2400">
                <a:latin typeface="Calibri" pitchFamily="34" charset="0"/>
                <a:sym typeface="Symbol" pitchFamily="18" charset="2"/>
              </a:rPr>
              <a:t>  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j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T</a:t>
            </a:r>
            <a:r>
              <a:rPr lang="en-US" sz="2400">
                <a:latin typeface="Calibri" pitchFamily="34" charset="0"/>
                <a:sym typeface="Symbol" pitchFamily="18" charset="2"/>
              </a:rPr>
              <a:t>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11/17/2009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3537DB-FFF0-4A04-AB33-11E2766DCAA5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Douglas Fields - BNL Nuclear Physics Seminar</a:t>
            </a:r>
            <a:endParaRPr lang="en-US" dirty="0"/>
          </a:p>
        </p:txBody>
      </p:sp>
      <p:grpSp>
        <p:nvGrpSpPr>
          <p:cNvPr id="2" name="Group 16"/>
          <p:cNvGrpSpPr>
            <a:grpSpLocks noChangeAspect="1"/>
          </p:cNvGrpSpPr>
          <p:nvPr/>
        </p:nvGrpSpPr>
        <p:grpSpPr bwMode="auto">
          <a:xfrm rot="-2100000">
            <a:off x="2743200" y="2778125"/>
            <a:ext cx="6069013" cy="1395413"/>
            <a:chOff x="1066800" y="4850641"/>
            <a:chExt cx="6675120" cy="1534919"/>
          </a:xfrm>
        </p:grpSpPr>
        <p:cxnSp>
          <p:nvCxnSpPr>
            <p:cNvPr id="18" name="Straight Arrow Connector 17"/>
            <p:cNvCxnSpPr/>
            <p:nvPr/>
          </p:nvCxnSpPr>
          <p:spPr>
            <a:xfrm rot="10800000">
              <a:off x="1660790" y="5698554"/>
              <a:ext cx="1372389" cy="1746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401336" y="5689995"/>
              <a:ext cx="1370643" cy="174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775232" y="5697696"/>
              <a:ext cx="1372389" cy="1746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775070" y="5695677"/>
              <a:ext cx="1372389" cy="274155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0800000">
              <a:off x="3033558" y="5698458"/>
              <a:ext cx="1372389" cy="174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xplosion 1 22"/>
            <p:cNvSpPr/>
            <p:nvPr/>
          </p:nvSpPr>
          <p:spPr>
            <a:xfrm>
              <a:off x="4312396" y="5602959"/>
              <a:ext cx="183335" cy="183351"/>
            </a:xfrm>
            <a:prstGeom prst="irregularSeal1">
              <a:avLst/>
            </a:prstGeom>
            <a:solidFill>
              <a:srgbClr val="FF0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10800000">
              <a:off x="1659093" y="5424730"/>
              <a:ext cx="1372389" cy="274154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7376807" y="5014551"/>
              <a:ext cx="364923" cy="137077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66682" y="5012671"/>
              <a:ext cx="364922" cy="137077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5400000" flipH="1" flipV="1">
              <a:off x="6914513" y="5462108"/>
              <a:ext cx="457507" cy="17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5775621" y="5240928"/>
              <a:ext cx="1372389" cy="457507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73" name="TextBox 28"/>
            <p:cNvSpPr txBox="1">
              <a:spLocks noChangeArrowheads="1"/>
            </p:cNvSpPr>
            <p:nvPr/>
          </p:nvSpPr>
          <p:spPr bwMode="auto">
            <a:xfrm>
              <a:off x="6617819" y="5219476"/>
              <a:ext cx="605940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i="1">
                  <a:latin typeface="Calibri" pitchFamily="34" charset="0"/>
                </a:rPr>
                <a:t>j</a:t>
              </a:r>
              <a:r>
                <a:rPr lang="en-US" sz="2400" i="1" baseline="-25000">
                  <a:latin typeface="Calibri" pitchFamily="34" charset="0"/>
                </a:rPr>
                <a:t>Ty</a:t>
              </a:r>
            </a:p>
          </p:txBody>
        </p:sp>
        <p:sp>
          <p:nvSpPr>
            <p:cNvPr id="23574" name="TextBox 29"/>
            <p:cNvSpPr txBox="1">
              <a:spLocks noChangeArrowheads="1"/>
            </p:cNvSpPr>
            <p:nvPr/>
          </p:nvSpPr>
          <p:spPr bwMode="auto">
            <a:xfrm>
              <a:off x="6050280" y="4876800"/>
              <a:ext cx="64008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>
                  <a:solidFill>
                    <a:schemeClr val="tx2"/>
                  </a:solidFill>
                  <a:latin typeface="Calibri" pitchFamily="34" charset="0"/>
                </a:rPr>
                <a:t>p</a:t>
              </a:r>
              <a:r>
                <a:rPr lang="en-US" sz="2800" i="1" baseline="-25000">
                  <a:solidFill>
                    <a:schemeClr val="tx2"/>
                  </a:solidFill>
                  <a:latin typeface="Calibri" pitchFamily="34" charset="0"/>
                </a:rPr>
                <a:t>Tt</a:t>
              </a:r>
            </a:p>
          </p:txBody>
        </p:sp>
        <p:sp>
          <p:nvSpPr>
            <p:cNvPr id="23575" name="TextBox 30"/>
            <p:cNvSpPr txBox="1">
              <a:spLocks noChangeArrowheads="1"/>
            </p:cNvSpPr>
            <p:nvPr/>
          </p:nvSpPr>
          <p:spPr bwMode="auto">
            <a:xfrm>
              <a:off x="2118360" y="4850641"/>
              <a:ext cx="683835" cy="575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>
                  <a:solidFill>
                    <a:srgbClr val="00B0F0"/>
                  </a:solidFill>
                  <a:latin typeface="Calibri" pitchFamily="34" charset="0"/>
                </a:rPr>
                <a:t>p</a:t>
              </a:r>
              <a:r>
                <a:rPr lang="en-US" sz="2800" i="1" baseline="-25000">
                  <a:solidFill>
                    <a:srgbClr val="00B0F0"/>
                  </a:solidFill>
                  <a:latin typeface="Calibri" pitchFamily="34" charset="0"/>
                </a:rPr>
                <a:t>Ta</a:t>
              </a:r>
            </a:p>
          </p:txBody>
        </p:sp>
        <p:grpSp>
          <p:nvGrpSpPr>
            <p:cNvPr id="3" name="Group 81"/>
            <p:cNvGrpSpPr>
              <a:grpSpLocks/>
            </p:cNvGrpSpPr>
            <p:nvPr/>
          </p:nvGrpSpPr>
          <p:grpSpPr bwMode="auto">
            <a:xfrm>
              <a:off x="3398520" y="4976060"/>
              <a:ext cx="781608" cy="633000"/>
              <a:chOff x="3337560" y="2476700"/>
              <a:chExt cx="781608" cy="633000"/>
            </a:xfrm>
          </p:grpSpPr>
          <p:sp>
            <p:nvSpPr>
              <p:cNvPr id="23580" name="TextBox 35"/>
              <p:cNvSpPr txBox="1">
                <a:spLocks noChangeArrowheads="1"/>
              </p:cNvSpPr>
              <p:nvPr/>
            </p:nvSpPr>
            <p:spPr bwMode="auto">
              <a:xfrm>
                <a:off x="3337560" y="2534158"/>
                <a:ext cx="781608" cy="5755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800" i="1">
                    <a:solidFill>
                      <a:srgbClr val="FF0000"/>
                    </a:solidFill>
                    <a:latin typeface="Calibri" pitchFamily="34" charset="0"/>
                  </a:rPr>
                  <a:t>p</a:t>
                </a:r>
                <a:r>
                  <a:rPr lang="en-US" sz="2800" i="1" baseline="-25000">
                    <a:solidFill>
                      <a:srgbClr val="FF0000"/>
                    </a:solidFill>
                    <a:latin typeface="Calibri" pitchFamily="34" charset="0"/>
                  </a:rPr>
                  <a:t>Ta</a:t>
                </a:r>
              </a:p>
            </p:txBody>
          </p:sp>
          <p:sp>
            <p:nvSpPr>
              <p:cNvPr id="23581" name="TextBox 36"/>
              <p:cNvSpPr txBox="1">
                <a:spLocks noChangeArrowheads="1"/>
              </p:cNvSpPr>
              <p:nvPr/>
            </p:nvSpPr>
            <p:spPr bwMode="auto">
              <a:xfrm>
                <a:off x="3482977" y="2476700"/>
                <a:ext cx="304800" cy="461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FF0000"/>
                    </a:solidFill>
                    <a:latin typeface="Calibri" pitchFamily="34" charset="0"/>
                  </a:rPr>
                  <a:t>^</a:t>
                </a:r>
              </a:p>
            </p:txBody>
          </p:sp>
        </p:grpSp>
        <p:grpSp>
          <p:nvGrpSpPr>
            <p:cNvPr id="4" name="Group 82"/>
            <p:cNvGrpSpPr>
              <a:grpSpLocks/>
            </p:cNvGrpSpPr>
            <p:nvPr/>
          </p:nvGrpSpPr>
          <p:grpSpPr bwMode="auto">
            <a:xfrm>
              <a:off x="4770120" y="5013960"/>
              <a:ext cx="640080" cy="594360"/>
              <a:chOff x="4709160" y="2514600"/>
              <a:chExt cx="640080" cy="594360"/>
            </a:xfrm>
          </p:grpSpPr>
          <p:sp>
            <p:nvSpPr>
              <p:cNvPr id="23578" name="TextBox 33"/>
              <p:cNvSpPr txBox="1">
                <a:spLocks noChangeArrowheads="1"/>
              </p:cNvSpPr>
              <p:nvPr/>
            </p:nvSpPr>
            <p:spPr bwMode="auto">
              <a:xfrm>
                <a:off x="4709160" y="2560320"/>
                <a:ext cx="640080" cy="548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800" i="1">
                    <a:solidFill>
                      <a:srgbClr val="FF0000"/>
                    </a:solidFill>
                    <a:latin typeface="Calibri" pitchFamily="34" charset="0"/>
                  </a:rPr>
                  <a:t>p</a:t>
                </a:r>
                <a:r>
                  <a:rPr lang="en-US" sz="2800" i="1" baseline="-25000">
                    <a:solidFill>
                      <a:srgbClr val="FF0000"/>
                    </a:solidFill>
                    <a:latin typeface="Calibri" pitchFamily="34" charset="0"/>
                  </a:rPr>
                  <a:t>Tt</a:t>
                </a:r>
              </a:p>
            </p:txBody>
          </p:sp>
          <p:sp>
            <p:nvSpPr>
              <p:cNvPr id="23579" name="TextBox 34"/>
              <p:cNvSpPr txBox="1">
                <a:spLocks noChangeArrowheads="1"/>
              </p:cNvSpPr>
              <p:nvPr/>
            </p:nvSpPr>
            <p:spPr bwMode="auto">
              <a:xfrm>
                <a:off x="4800600" y="2514600"/>
                <a:ext cx="3048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FF0000"/>
                    </a:solidFill>
                    <a:latin typeface="Calibri" pitchFamily="34" charset="0"/>
                  </a:rPr>
                  <a:t>^</a:t>
                </a:r>
              </a:p>
            </p:txBody>
          </p:sp>
        </p:grpSp>
      </p:grpSp>
      <p:pic>
        <p:nvPicPr>
          <p:cNvPr id="23561" name="Picture 67" descr="dihadronCorrFunction_jtAndkt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1148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7"/>
          <p:cNvSpPr txBox="1">
            <a:spLocks noChangeArrowheads="1"/>
          </p:cNvSpPr>
          <p:nvPr/>
        </p:nvSpPr>
        <p:spPr bwMode="auto">
          <a:xfrm>
            <a:off x="365125" y="2743200"/>
            <a:ext cx="2590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latin typeface="Calibri" pitchFamily="34" charset="0"/>
                <a:sym typeface="Symbol" pitchFamily="18" charset="2"/>
              </a:rPr>
              <a:t>  Zero k</a:t>
            </a:r>
            <a:r>
              <a:rPr lang="en-US" sz="3200" baseline="-25000">
                <a:latin typeface="Calibri" pitchFamily="34" charset="0"/>
                <a:sym typeface="Symbol" pitchFamily="18" charset="2"/>
              </a:rPr>
              <a:t>T</a:t>
            </a:r>
          </a:p>
        </p:txBody>
      </p:sp>
      <p:sp>
        <p:nvSpPr>
          <p:cNvPr id="24579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3200" smtClean="0"/>
              <a:t>Measuring jet </a:t>
            </a:r>
            <a:r>
              <a:rPr lang="en-US" sz="3200" i="1" smtClean="0"/>
              <a:t>k</a:t>
            </a:r>
            <a:r>
              <a:rPr lang="en-US" sz="3200" i="1" baseline="-25000" smtClean="0"/>
              <a:t>T</a:t>
            </a:r>
            <a:r>
              <a:rPr lang="en-US" sz="3200" i="1" smtClean="0"/>
              <a:t> </a:t>
            </a:r>
            <a:r>
              <a:rPr lang="en-US" sz="3200" smtClean="0"/>
              <a:t>– di-hadron correlation</a:t>
            </a:r>
          </a:p>
        </p:txBody>
      </p:sp>
      <p:sp>
        <p:nvSpPr>
          <p:cNvPr id="24580" name="Rectangle 4" descr="Bouquet"/>
          <p:cNvSpPr>
            <a:spLocks noChangeArrowheads="1"/>
          </p:cNvSpPr>
          <p:nvPr/>
        </p:nvSpPr>
        <p:spPr bwMode="auto">
          <a:xfrm>
            <a:off x="365125" y="2743200"/>
            <a:ext cx="2819400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Calibri" pitchFamily="34" charset="0"/>
                <a:sym typeface="Symbol" pitchFamily="18" charset="2"/>
              </a:rPr>
              <a:t>Non-Zero </a:t>
            </a:r>
            <a:r>
              <a:rPr lang="en-US" sz="3200" i="1">
                <a:latin typeface="Calibri" pitchFamily="34" charset="0"/>
                <a:sym typeface="Symbol" pitchFamily="18" charset="2"/>
              </a:rPr>
              <a:t>k</a:t>
            </a:r>
            <a:r>
              <a:rPr lang="en-US" sz="3200" i="1" baseline="-25000">
                <a:latin typeface="Calibri" pitchFamily="34" charset="0"/>
                <a:sym typeface="Symbol" pitchFamily="18" charset="2"/>
              </a:rPr>
              <a:t>T</a:t>
            </a:r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5386388" y="1524000"/>
            <a:ext cx="121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  <a:sym typeface="Symbol" pitchFamily="18" charset="2"/>
              </a:rPr>
              <a:t>  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k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T</a:t>
            </a:r>
            <a:r>
              <a:rPr lang="en-US" sz="2400">
                <a:latin typeface="Calibri" pitchFamily="34" charset="0"/>
                <a:sym typeface="Symbol" pitchFamily="18" charset="2"/>
              </a:rPr>
              <a:t>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81000" y="965200"/>
            <a:ext cx="525780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336600"/>
              </a:buClr>
              <a:buSzPct val="85000"/>
              <a:buFont typeface="Monotype Sorts"/>
              <a:buNone/>
            </a:pPr>
            <a:r>
              <a:rPr lang="en-US" sz="2400">
                <a:solidFill>
                  <a:schemeClr val="accent2"/>
                </a:solidFill>
                <a:latin typeface="Calibri" pitchFamily="34" charset="0"/>
              </a:rPr>
              <a:t>Intra-jet pairs angular width :	</a:t>
            </a:r>
            <a:r>
              <a:rPr lang="en-US" sz="240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</a:t>
            </a:r>
            <a:r>
              <a:rPr lang="en-US" sz="2400" baseline="-2500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near</a:t>
            </a:r>
            <a:r>
              <a:rPr lang="en-US" sz="240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400">
                <a:latin typeface="Calibri" pitchFamily="34" charset="0"/>
                <a:sym typeface="Symbol" pitchFamily="18" charset="2"/>
              </a:rPr>
              <a:t>  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j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T</a:t>
            </a:r>
            <a:r>
              <a:rPr lang="en-US" sz="2400">
                <a:latin typeface="Calibri" pitchFamily="34" charset="0"/>
                <a:sym typeface="Symbol" pitchFamily="18" charset="2"/>
              </a:rPr>
              <a:t> </a:t>
            </a:r>
          </a:p>
          <a:p>
            <a:pPr eaLnBrk="0" hangingPunct="0">
              <a:spcBef>
                <a:spcPct val="50000"/>
              </a:spcBef>
              <a:buClr>
                <a:srgbClr val="336600"/>
              </a:buClr>
              <a:buSzPct val="85000"/>
              <a:buFont typeface="Monotype Sorts"/>
              <a:buNone/>
            </a:pPr>
            <a:r>
              <a:rPr lang="en-US" sz="2400">
                <a:solidFill>
                  <a:schemeClr val="accent2"/>
                </a:solidFill>
                <a:latin typeface="Calibri" pitchFamily="34" charset="0"/>
              </a:rPr>
              <a:t>Inter-jet pairs angular width : </a:t>
            </a:r>
            <a:r>
              <a:rPr lang="en-US" sz="240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</a:t>
            </a:r>
            <a:r>
              <a:rPr lang="en-US" sz="2400" baseline="-2500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far</a:t>
            </a:r>
            <a:r>
              <a:rPr lang="en-US" sz="2400">
                <a:solidFill>
                  <a:schemeClr val="accent2"/>
                </a:solidFill>
                <a:latin typeface="Calibri" pitchFamily="34" charset="0"/>
              </a:rPr>
              <a:t>   </a:t>
            </a:r>
            <a:r>
              <a:rPr lang="en-US" sz="2400">
                <a:latin typeface="Calibri" pitchFamily="34" charset="0"/>
                <a:sym typeface="Symbol" pitchFamily="18" charset="2"/>
              </a:rPr>
              <a:t>  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j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T</a:t>
            </a:r>
            <a:r>
              <a:rPr lang="en-US" sz="2400">
                <a:latin typeface="Calibri" pitchFamily="34" charset="0"/>
                <a:sym typeface="Symbol" pitchFamily="18" charset="2"/>
              </a:rPr>
              <a:t>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11/17/2009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53E67C-F7C8-4B43-8CB9-466AB9D0B8CE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Douglas Fields - BNL Nuclear Physics Seminar</a:t>
            </a:r>
            <a:endParaRPr lang="en-US" dirty="0"/>
          </a:p>
        </p:txBody>
      </p:sp>
      <p:grpSp>
        <p:nvGrpSpPr>
          <p:cNvPr id="2" name="Group 37"/>
          <p:cNvGrpSpPr>
            <a:grpSpLocks noChangeAspect="1"/>
          </p:cNvGrpSpPr>
          <p:nvPr/>
        </p:nvGrpSpPr>
        <p:grpSpPr bwMode="auto">
          <a:xfrm rot="-2100000">
            <a:off x="2733675" y="2332038"/>
            <a:ext cx="6072188" cy="2259012"/>
            <a:chOff x="1005840" y="1860349"/>
            <a:chExt cx="6675120" cy="2483051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4344662" y="3198018"/>
              <a:ext cx="1369927" cy="174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5712695" y="3197851"/>
              <a:ext cx="1371672" cy="1745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5712962" y="3198265"/>
              <a:ext cx="1371672" cy="273956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Explosion 1 41"/>
            <p:cNvSpPr/>
            <p:nvPr/>
          </p:nvSpPr>
          <p:spPr>
            <a:xfrm>
              <a:off x="4247264" y="3102769"/>
              <a:ext cx="183239" cy="181474"/>
            </a:xfrm>
            <a:prstGeom prst="irregularSeal1">
              <a:avLst/>
            </a:prstGeom>
            <a:solidFill>
              <a:srgbClr val="FF0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313775" y="2514116"/>
              <a:ext cx="366477" cy="13715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rot="5400000" flipH="1" flipV="1">
              <a:off x="6857572" y="2968868"/>
              <a:ext cx="457175" cy="174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5708367" y="2735983"/>
              <a:ext cx="1371672" cy="457175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95" name="TextBox 45"/>
            <p:cNvSpPr txBox="1">
              <a:spLocks noChangeArrowheads="1"/>
            </p:cNvSpPr>
            <p:nvPr/>
          </p:nvSpPr>
          <p:spPr bwMode="auto">
            <a:xfrm>
              <a:off x="6551463" y="2720255"/>
              <a:ext cx="611338" cy="507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i="1">
                  <a:latin typeface="Calibri" pitchFamily="34" charset="0"/>
                </a:rPr>
                <a:t>j</a:t>
              </a:r>
              <a:r>
                <a:rPr lang="en-US" sz="2400" i="1" baseline="-25000">
                  <a:latin typeface="Calibri" pitchFamily="34" charset="0"/>
                </a:rPr>
                <a:t>Ty</a:t>
              </a:r>
            </a:p>
          </p:txBody>
        </p:sp>
        <p:sp>
          <p:nvSpPr>
            <p:cNvPr id="24596" name="TextBox 46"/>
            <p:cNvSpPr txBox="1">
              <a:spLocks noChangeArrowheads="1"/>
            </p:cNvSpPr>
            <p:nvPr/>
          </p:nvSpPr>
          <p:spPr bwMode="auto">
            <a:xfrm>
              <a:off x="5989320" y="2377440"/>
              <a:ext cx="64008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>
                  <a:solidFill>
                    <a:schemeClr val="tx2"/>
                  </a:solidFill>
                  <a:latin typeface="Calibri" pitchFamily="34" charset="0"/>
                </a:rPr>
                <a:t>p</a:t>
              </a:r>
              <a:r>
                <a:rPr lang="en-US" sz="2800" i="1" baseline="-25000">
                  <a:solidFill>
                    <a:schemeClr val="tx2"/>
                  </a:solidFill>
                  <a:latin typeface="Calibri" pitchFamily="34" charset="0"/>
                </a:rPr>
                <a:t>Tt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rot="11712441">
              <a:off x="2931736" y="3010341"/>
              <a:ext cx="1371672" cy="174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11712441">
              <a:off x="1605343" y="2644058"/>
              <a:ext cx="1371672" cy="1745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11712441">
              <a:off x="1642175" y="2378430"/>
              <a:ext cx="1371672" cy="275701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00" name="TextBox 50"/>
            <p:cNvSpPr txBox="1">
              <a:spLocks noChangeArrowheads="1"/>
            </p:cNvSpPr>
            <p:nvPr/>
          </p:nvSpPr>
          <p:spPr bwMode="auto">
            <a:xfrm rot="912441">
              <a:off x="2207983" y="1860349"/>
              <a:ext cx="756221" cy="575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>
                  <a:solidFill>
                    <a:srgbClr val="00B0F0"/>
                  </a:solidFill>
                  <a:latin typeface="Calibri" pitchFamily="34" charset="0"/>
                </a:rPr>
                <a:t>p</a:t>
              </a:r>
              <a:r>
                <a:rPr lang="en-US" sz="2800" i="1" baseline="-25000">
                  <a:solidFill>
                    <a:srgbClr val="00B0F0"/>
                  </a:solidFill>
                  <a:latin typeface="Calibri" pitchFamily="34" charset="0"/>
                </a:rPr>
                <a:t>Ta</a:t>
              </a:r>
            </a:p>
          </p:txBody>
        </p:sp>
        <p:grpSp>
          <p:nvGrpSpPr>
            <p:cNvPr id="3" name="Group 35"/>
            <p:cNvGrpSpPr>
              <a:grpSpLocks/>
            </p:cNvGrpSpPr>
            <p:nvPr/>
          </p:nvGrpSpPr>
          <p:grpSpPr bwMode="auto">
            <a:xfrm rot="912441">
              <a:off x="3401151" y="2329140"/>
              <a:ext cx="850730" cy="632109"/>
              <a:chOff x="3337560" y="2477436"/>
              <a:chExt cx="850730" cy="632109"/>
            </a:xfrm>
          </p:grpSpPr>
          <p:sp>
            <p:nvSpPr>
              <p:cNvPr id="24609" name="TextBox 59"/>
              <p:cNvSpPr txBox="1">
                <a:spLocks noChangeArrowheads="1"/>
              </p:cNvSpPr>
              <p:nvPr/>
            </p:nvSpPr>
            <p:spPr bwMode="auto">
              <a:xfrm>
                <a:off x="3337560" y="2534318"/>
                <a:ext cx="850730" cy="575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800" i="1">
                    <a:solidFill>
                      <a:srgbClr val="FF0000"/>
                    </a:solidFill>
                    <a:latin typeface="Calibri" pitchFamily="34" charset="0"/>
                  </a:rPr>
                  <a:t>p</a:t>
                </a:r>
                <a:r>
                  <a:rPr lang="en-US" sz="2800" i="1" baseline="-25000">
                    <a:solidFill>
                      <a:srgbClr val="FF0000"/>
                    </a:solidFill>
                    <a:latin typeface="Calibri" pitchFamily="34" charset="0"/>
                  </a:rPr>
                  <a:t>Ta</a:t>
                </a:r>
              </a:p>
            </p:txBody>
          </p:sp>
          <p:sp>
            <p:nvSpPr>
              <p:cNvPr id="24610" name="TextBox 60"/>
              <p:cNvSpPr txBox="1">
                <a:spLocks noChangeArrowheads="1"/>
              </p:cNvSpPr>
              <p:nvPr/>
            </p:nvSpPr>
            <p:spPr bwMode="auto">
              <a:xfrm>
                <a:off x="3487783" y="2477436"/>
                <a:ext cx="304800" cy="461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FF0000"/>
                    </a:solidFill>
                    <a:latin typeface="Calibri" pitchFamily="34" charset="0"/>
                  </a:rPr>
                  <a:t>^</a:t>
                </a:r>
              </a:p>
            </p:txBody>
          </p:sp>
        </p:grpSp>
        <p:sp>
          <p:nvSpPr>
            <p:cNvPr id="53" name="Oval 52"/>
            <p:cNvSpPr/>
            <p:nvPr/>
          </p:nvSpPr>
          <p:spPr>
            <a:xfrm>
              <a:off x="1001659" y="2053489"/>
              <a:ext cx="366477" cy="228587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4" name="Group 36"/>
            <p:cNvGrpSpPr>
              <a:grpSpLocks/>
            </p:cNvGrpSpPr>
            <p:nvPr/>
          </p:nvGrpSpPr>
          <p:grpSpPr bwMode="auto">
            <a:xfrm>
              <a:off x="4709160" y="2514600"/>
              <a:ext cx="640080" cy="594360"/>
              <a:chOff x="4709160" y="2514600"/>
              <a:chExt cx="640080" cy="594360"/>
            </a:xfrm>
          </p:grpSpPr>
          <p:sp>
            <p:nvSpPr>
              <p:cNvPr id="24607" name="TextBox 57"/>
              <p:cNvSpPr txBox="1">
                <a:spLocks noChangeArrowheads="1"/>
              </p:cNvSpPr>
              <p:nvPr/>
            </p:nvSpPr>
            <p:spPr bwMode="auto">
              <a:xfrm>
                <a:off x="4709160" y="2560320"/>
                <a:ext cx="640080" cy="548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800" i="1">
                    <a:solidFill>
                      <a:srgbClr val="FF0000"/>
                    </a:solidFill>
                    <a:latin typeface="Calibri" pitchFamily="34" charset="0"/>
                  </a:rPr>
                  <a:t>p</a:t>
                </a:r>
                <a:r>
                  <a:rPr lang="en-US" sz="2800" i="1" baseline="-25000">
                    <a:solidFill>
                      <a:srgbClr val="FF0000"/>
                    </a:solidFill>
                    <a:latin typeface="Calibri" pitchFamily="34" charset="0"/>
                  </a:rPr>
                  <a:t>Tt</a:t>
                </a:r>
              </a:p>
            </p:txBody>
          </p:sp>
          <p:sp>
            <p:nvSpPr>
              <p:cNvPr id="24608" name="TextBox 58"/>
              <p:cNvSpPr txBox="1">
                <a:spLocks noChangeArrowheads="1"/>
              </p:cNvSpPr>
              <p:nvPr/>
            </p:nvSpPr>
            <p:spPr bwMode="auto">
              <a:xfrm>
                <a:off x="4800600" y="2514600"/>
                <a:ext cx="3048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FF0000"/>
                    </a:solidFill>
                    <a:latin typeface="Calibri" pitchFamily="34" charset="0"/>
                  </a:rPr>
                  <a:t>^</a:t>
                </a:r>
              </a:p>
            </p:txBody>
          </p:sp>
        </p:grpSp>
        <p:cxnSp>
          <p:nvCxnSpPr>
            <p:cNvPr id="55" name="Straight Arrow Connector 54"/>
            <p:cNvCxnSpPr/>
            <p:nvPr/>
          </p:nvCxnSpPr>
          <p:spPr>
            <a:xfrm rot="10800000" flipV="1">
              <a:off x="2971954" y="3200201"/>
              <a:ext cx="1371672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5400000" flipH="1" flipV="1">
              <a:off x="2788098" y="3009038"/>
              <a:ext cx="380397" cy="1745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06" name="TextBox 56"/>
            <p:cNvSpPr txBox="1">
              <a:spLocks noChangeArrowheads="1"/>
            </p:cNvSpPr>
            <p:nvPr/>
          </p:nvSpPr>
          <p:spPr bwMode="auto">
            <a:xfrm>
              <a:off x="2438400" y="2803577"/>
              <a:ext cx="914400" cy="575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i="1">
                  <a:solidFill>
                    <a:srgbClr val="00B050"/>
                  </a:solidFill>
                  <a:latin typeface="Calibri" pitchFamily="34" charset="0"/>
                </a:rPr>
                <a:t>k</a:t>
              </a:r>
              <a:r>
                <a:rPr lang="en-US" sz="2800" i="1" baseline="-25000">
                  <a:solidFill>
                    <a:srgbClr val="00B050"/>
                  </a:solidFill>
                  <a:latin typeface="Calibri" pitchFamily="34" charset="0"/>
                </a:rPr>
                <a:t>Ty</a:t>
              </a:r>
            </a:p>
          </p:txBody>
        </p:sp>
      </p:grpSp>
      <p:pic>
        <p:nvPicPr>
          <p:cNvPr id="24587" name="Picture 61" descr="dihadronCorrFunction_jtOnly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1148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436688" y="863600"/>
            <a:ext cx="457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817688" y="3606800"/>
            <a:ext cx="457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047875"/>
            <a:ext cx="5638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304800" y="5616575"/>
            <a:ext cx="281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For details, see PRD 74, </a:t>
            </a:r>
          </a:p>
          <a:p>
            <a:r>
              <a:rPr lang="en-US" sz="2000">
                <a:latin typeface="Calibri" pitchFamily="34" charset="0"/>
              </a:rPr>
              <a:t>072002 (2006)</a:t>
            </a:r>
          </a:p>
        </p:txBody>
      </p:sp>
      <p:pic>
        <p:nvPicPr>
          <p:cNvPr id="512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982663"/>
            <a:ext cx="45799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1950" y="2976563"/>
            <a:ext cx="451485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Jet Kinematics</a:t>
            </a:r>
            <a:endParaRPr lang="en-US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11/17/2009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395-8A0E-48A5-8552-FED95B89EBEA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Douglas Fields - BNL Nuclear Physics Seminar</a:t>
            </a:r>
            <a:endParaRPr lang="en-US" dirty="0"/>
          </a:p>
        </p:txBody>
      </p:sp>
      <p:grpSp>
        <p:nvGrpSpPr>
          <p:cNvPr id="2" name="Group 49"/>
          <p:cNvGrpSpPr>
            <a:grpSpLocks noChangeAspect="1"/>
          </p:cNvGrpSpPr>
          <p:nvPr/>
        </p:nvGrpSpPr>
        <p:grpSpPr bwMode="auto">
          <a:xfrm rot="-2100000">
            <a:off x="3128963" y="2833688"/>
            <a:ext cx="6070600" cy="2249487"/>
            <a:chOff x="1005840" y="1870240"/>
            <a:chExt cx="6675120" cy="2473160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4340646" y="3192262"/>
              <a:ext cx="1372030" cy="174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5715342" y="3198029"/>
              <a:ext cx="1372030" cy="1746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5713321" y="3192580"/>
              <a:ext cx="1372030" cy="274020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Explosion 1 53"/>
            <p:cNvSpPr/>
            <p:nvPr/>
          </p:nvSpPr>
          <p:spPr>
            <a:xfrm>
              <a:off x="4251043" y="3105698"/>
              <a:ext cx="181541" cy="183262"/>
            </a:xfrm>
            <a:prstGeom prst="irregularSeal1">
              <a:avLst/>
            </a:prstGeom>
            <a:solidFill>
              <a:srgbClr val="FF00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7313981" y="2512132"/>
              <a:ext cx="366573" cy="137184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rot="5400000" flipH="1" flipV="1">
              <a:off x="6853376" y="2963987"/>
              <a:ext cx="457282" cy="17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5713444" y="2735623"/>
              <a:ext cx="1372030" cy="457282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42" name="TextBox 57"/>
            <p:cNvSpPr txBox="1">
              <a:spLocks noChangeArrowheads="1"/>
            </p:cNvSpPr>
            <p:nvPr/>
          </p:nvSpPr>
          <p:spPr bwMode="auto">
            <a:xfrm>
              <a:off x="6520992" y="2720255"/>
              <a:ext cx="641809" cy="507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i="1">
                  <a:latin typeface="Calibri" pitchFamily="34" charset="0"/>
                </a:rPr>
                <a:t>j</a:t>
              </a:r>
              <a:r>
                <a:rPr lang="en-US" sz="2400" i="1" baseline="-25000">
                  <a:latin typeface="Calibri" pitchFamily="34" charset="0"/>
                </a:rPr>
                <a:t>Ty</a:t>
              </a:r>
            </a:p>
          </p:txBody>
        </p:sp>
        <p:sp>
          <p:nvSpPr>
            <p:cNvPr id="5143" name="TextBox 58"/>
            <p:cNvSpPr txBox="1">
              <a:spLocks noChangeArrowheads="1"/>
            </p:cNvSpPr>
            <p:nvPr/>
          </p:nvSpPr>
          <p:spPr bwMode="auto">
            <a:xfrm>
              <a:off x="5989320" y="2377440"/>
              <a:ext cx="64008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>
                  <a:solidFill>
                    <a:schemeClr val="tx2"/>
                  </a:solidFill>
                  <a:latin typeface="Calibri" pitchFamily="34" charset="0"/>
                </a:rPr>
                <a:t>p</a:t>
              </a:r>
              <a:r>
                <a:rPr lang="en-US" sz="2800" i="1" baseline="-25000">
                  <a:solidFill>
                    <a:schemeClr val="tx2"/>
                  </a:solidFill>
                  <a:latin typeface="Calibri" pitchFamily="34" charset="0"/>
                </a:rPr>
                <a:t>Tt</a:t>
              </a: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rot="11712441">
              <a:off x="2929667" y="3000681"/>
              <a:ext cx="1370285" cy="174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11712441">
              <a:off x="1606487" y="2641677"/>
              <a:ext cx="1372030" cy="1745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11712441">
              <a:off x="1644686" y="2381004"/>
              <a:ext cx="1372030" cy="274020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47" name="TextBox 62"/>
            <p:cNvSpPr txBox="1">
              <a:spLocks noChangeArrowheads="1"/>
            </p:cNvSpPr>
            <p:nvPr/>
          </p:nvSpPr>
          <p:spPr bwMode="auto">
            <a:xfrm rot="912441">
              <a:off x="2206663" y="1870240"/>
              <a:ext cx="831632" cy="575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>
                  <a:solidFill>
                    <a:srgbClr val="00B0F0"/>
                  </a:solidFill>
                  <a:latin typeface="Calibri" pitchFamily="34" charset="0"/>
                </a:rPr>
                <a:t>p</a:t>
              </a:r>
              <a:r>
                <a:rPr lang="en-US" sz="2800" i="1" baseline="-25000">
                  <a:solidFill>
                    <a:srgbClr val="00B0F0"/>
                  </a:solidFill>
                  <a:latin typeface="Calibri" pitchFamily="34" charset="0"/>
                </a:rPr>
                <a:t>Ta</a:t>
              </a:r>
            </a:p>
          </p:txBody>
        </p:sp>
        <p:grpSp>
          <p:nvGrpSpPr>
            <p:cNvPr id="3" name="Group 35"/>
            <p:cNvGrpSpPr>
              <a:grpSpLocks/>
            </p:cNvGrpSpPr>
            <p:nvPr/>
          </p:nvGrpSpPr>
          <p:grpSpPr bwMode="auto">
            <a:xfrm rot="912441">
              <a:off x="3397915" y="2353376"/>
              <a:ext cx="790581" cy="599410"/>
              <a:chOff x="3337560" y="2510135"/>
              <a:chExt cx="790581" cy="599410"/>
            </a:xfrm>
          </p:grpSpPr>
          <p:sp>
            <p:nvSpPr>
              <p:cNvPr id="5160" name="TextBox 75"/>
              <p:cNvSpPr txBox="1">
                <a:spLocks noChangeArrowheads="1"/>
              </p:cNvSpPr>
              <p:nvPr/>
            </p:nvSpPr>
            <p:spPr bwMode="auto">
              <a:xfrm>
                <a:off x="3337560" y="2534318"/>
                <a:ext cx="790581" cy="575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800" i="1">
                    <a:solidFill>
                      <a:srgbClr val="FF0000"/>
                    </a:solidFill>
                    <a:latin typeface="Calibri" pitchFamily="34" charset="0"/>
                  </a:rPr>
                  <a:t>p</a:t>
                </a:r>
                <a:r>
                  <a:rPr lang="en-US" sz="2800" i="1" baseline="-25000">
                    <a:solidFill>
                      <a:srgbClr val="FF0000"/>
                    </a:solidFill>
                    <a:latin typeface="Calibri" pitchFamily="34" charset="0"/>
                  </a:rPr>
                  <a:t>Ta</a:t>
                </a:r>
              </a:p>
            </p:txBody>
          </p:sp>
          <p:sp>
            <p:nvSpPr>
              <p:cNvPr id="5161" name="TextBox 76"/>
              <p:cNvSpPr txBox="1">
                <a:spLocks noChangeArrowheads="1"/>
              </p:cNvSpPr>
              <p:nvPr/>
            </p:nvSpPr>
            <p:spPr bwMode="auto">
              <a:xfrm>
                <a:off x="3419856" y="2510135"/>
                <a:ext cx="3048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FF0000"/>
                    </a:solidFill>
                    <a:latin typeface="Calibri" pitchFamily="34" charset="0"/>
                  </a:rPr>
                  <a:t>^</a:t>
                </a:r>
              </a:p>
            </p:txBody>
          </p:sp>
        </p:grpSp>
        <p:sp>
          <p:nvSpPr>
            <p:cNvPr id="65" name="Oval 64"/>
            <p:cNvSpPr/>
            <p:nvPr/>
          </p:nvSpPr>
          <p:spPr>
            <a:xfrm>
              <a:off x="1001215" y="2049968"/>
              <a:ext cx="366573" cy="22864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4" name="Group 36"/>
            <p:cNvGrpSpPr>
              <a:grpSpLocks/>
            </p:cNvGrpSpPr>
            <p:nvPr/>
          </p:nvGrpSpPr>
          <p:grpSpPr bwMode="auto">
            <a:xfrm>
              <a:off x="4709160" y="2514600"/>
              <a:ext cx="640080" cy="594360"/>
              <a:chOff x="4709160" y="2514600"/>
              <a:chExt cx="640080" cy="594360"/>
            </a:xfrm>
          </p:grpSpPr>
          <p:sp>
            <p:nvSpPr>
              <p:cNvPr id="5158" name="TextBox 73"/>
              <p:cNvSpPr txBox="1">
                <a:spLocks noChangeArrowheads="1"/>
              </p:cNvSpPr>
              <p:nvPr/>
            </p:nvSpPr>
            <p:spPr bwMode="auto">
              <a:xfrm>
                <a:off x="4709160" y="2560320"/>
                <a:ext cx="640080" cy="548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800" i="1">
                    <a:solidFill>
                      <a:srgbClr val="FF0000"/>
                    </a:solidFill>
                    <a:latin typeface="Calibri" pitchFamily="34" charset="0"/>
                  </a:rPr>
                  <a:t>p</a:t>
                </a:r>
                <a:r>
                  <a:rPr lang="en-US" sz="2800" i="1" baseline="-25000">
                    <a:solidFill>
                      <a:srgbClr val="FF0000"/>
                    </a:solidFill>
                    <a:latin typeface="Calibri" pitchFamily="34" charset="0"/>
                  </a:rPr>
                  <a:t>Tt</a:t>
                </a:r>
              </a:p>
            </p:txBody>
          </p:sp>
          <p:sp>
            <p:nvSpPr>
              <p:cNvPr id="5159" name="TextBox 74"/>
              <p:cNvSpPr txBox="1">
                <a:spLocks noChangeArrowheads="1"/>
              </p:cNvSpPr>
              <p:nvPr/>
            </p:nvSpPr>
            <p:spPr bwMode="auto">
              <a:xfrm>
                <a:off x="4800600" y="2514600"/>
                <a:ext cx="3048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FF0000"/>
                    </a:solidFill>
                    <a:latin typeface="Calibri" pitchFamily="34" charset="0"/>
                  </a:rPr>
                  <a:t>^</a:t>
                </a:r>
              </a:p>
            </p:txBody>
          </p:sp>
        </p:grpSp>
        <p:cxnSp>
          <p:nvCxnSpPr>
            <p:cNvPr id="67" name="Straight Arrow Connector 66"/>
            <p:cNvCxnSpPr/>
            <p:nvPr/>
          </p:nvCxnSpPr>
          <p:spPr>
            <a:xfrm rot="10800000" flipV="1">
              <a:off x="2967307" y="3191513"/>
              <a:ext cx="137203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5400000" flipH="1" flipV="1">
              <a:off x="2788182" y="3007455"/>
              <a:ext cx="382232" cy="1746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53" name="TextBox 68"/>
            <p:cNvSpPr txBox="1">
              <a:spLocks noChangeArrowheads="1"/>
            </p:cNvSpPr>
            <p:nvPr/>
          </p:nvSpPr>
          <p:spPr bwMode="auto">
            <a:xfrm>
              <a:off x="2438400" y="2803577"/>
              <a:ext cx="914400" cy="575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i="1">
                  <a:solidFill>
                    <a:srgbClr val="00B050"/>
                  </a:solidFill>
                  <a:latin typeface="Calibri" pitchFamily="34" charset="0"/>
                </a:rPr>
                <a:t>k</a:t>
              </a:r>
              <a:r>
                <a:rPr lang="en-US" sz="2800" i="1" baseline="-25000">
                  <a:solidFill>
                    <a:srgbClr val="00B050"/>
                  </a:solidFill>
                  <a:latin typeface="Calibri" pitchFamily="34" charset="0"/>
                </a:rPr>
                <a:t>Ty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flipV="1">
              <a:off x="1598921" y="2829420"/>
              <a:ext cx="1372030" cy="457282"/>
            </a:xfrm>
            <a:prstGeom prst="straightConnector1">
              <a:avLst/>
            </a:prstGeom>
            <a:ln w="25400">
              <a:solidFill>
                <a:schemeClr val="tx2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55" name="TextBox 70"/>
            <p:cNvSpPr txBox="1">
              <a:spLocks noChangeArrowheads="1"/>
            </p:cNvSpPr>
            <p:nvPr/>
          </p:nvSpPr>
          <p:spPr bwMode="auto">
            <a:xfrm>
              <a:off x="1524000" y="3134380"/>
              <a:ext cx="64008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>
                  <a:solidFill>
                    <a:schemeClr val="tx2"/>
                  </a:solidFill>
                  <a:latin typeface="Calibri" pitchFamily="34" charset="0"/>
                </a:rPr>
                <a:t>p</a:t>
              </a:r>
              <a:r>
                <a:rPr lang="en-US" sz="2800" i="1" baseline="-25000">
                  <a:solidFill>
                    <a:schemeClr val="tx2"/>
                  </a:solidFill>
                  <a:latin typeface="Calibri" pitchFamily="34" charset="0"/>
                </a:rPr>
                <a:t>Tt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 rot="16200000" flipV="1">
              <a:off x="1419520" y="2492761"/>
              <a:ext cx="912818" cy="329915"/>
            </a:xfrm>
            <a:prstGeom prst="line">
              <a:avLst/>
            </a:prstGeom>
            <a:ln w="25400">
              <a:solidFill>
                <a:srgbClr val="C0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57" name="TextBox 72"/>
            <p:cNvSpPr txBox="1">
              <a:spLocks noChangeArrowheads="1"/>
            </p:cNvSpPr>
            <p:nvPr/>
          </p:nvSpPr>
          <p:spPr bwMode="auto">
            <a:xfrm>
              <a:off x="1295400" y="2590800"/>
              <a:ext cx="762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i="1">
                  <a:solidFill>
                    <a:srgbClr val="C00000"/>
                  </a:solidFill>
                  <a:latin typeface="Calibri" pitchFamily="34" charset="0"/>
                </a:rPr>
                <a:t>p</a:t>
              </a:r>
              <a:r>
                <a:rPr lang="en-US" sz="2800" i="1" baseline="-25000">
                  <a:solidFill>
                    <a:srgbClr val="C00000"/>
                  </a:solidFill>
                  <a:latin typeface="Calibri" pitchFamily="34" charset="0"/>
                </a:rPr>
                <a:t>out</a:t>
              </a:r>
            </a:p>
          </p:txBody>
        </p:sp>
      </p:grpSp>
      <p:sp>
        <p:nvSpPr>
          <p:cNvPr id="78" name="Oval 77"/>
          <p:cNvSpPr/>
          <p:nvPr/>
        </p:nvSpPr>
        <p:spPr>
          <a:xfrm>
            <a:off x="3505200" y="4419600"/>
            <a:ext cx="1143000" cy="1143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57200" y="3733800"/>
          <a:ext cx="1119188" cy="685800"/>
        </p:xfrm>
        <a:graphic>
          <a:graphicData uri="http://schemas.openxmlformats.org/presentationml/2006/ole">
            <p:oleObj spid="_x0000_s9218" name="Equation" r:id="rId7" imgW="78732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35238"/>
            <a:ext cx="4038600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3200" smtClean="0"/>
              <a:t>Measuring jet </a:t>
            </a:r>
            <a:r>
              <a:rPr lang="en-US" sz="3200" i="1" smtClean="0"/>
              <a:t>k</a:t>
            </a:r>
            <a:r>
              <a:rPr lang="en-US" sz="3200" i="1" baseline="-25000" smtClean="0"/>
              <a:t>T</a:t>
            </a:r>
            <a:r>
              <a:rPr lang="en-US" sz="3200" i="1" smtClean="0"/>
              <a:t> </a:t>
            </a:r>
            <a:r>
              <a:rPr lang="en-US" sz="3200" smtClean="0"/>
              <a:t>– di-hadron correlation</a:t>
            </a:r>
            <a:endParaRPr lang="en-US" sz="3200" baseline="30000" smtClean="0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152400" y="685800"/>
            <a:ext cx="3217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atin typeface="Symbol" pitchFamily="18" charset="2"/>
              </a:rPr>
              <a:t></a:t>
            </a:r>
            <a:r>
              <a:rPr lang="en-GB" sz="2000" b="1" baseline="30000" dirty="0">
                <a:latin typeface="Comic Sans MS" pitchFamily="66" charset="0"/>
              </a:rPr>
              <a:t>o</a:t>
            </a:r>
            <a:r>
              <a:rPr lang="en-GB" sz="2000" b="1" dirty="0">
                <a:latin typeface="+mj-lt"/>
              </a:rPr>
              <a:t>- </a:t>
            </a:r>
            <a:r>
              <a:rPr lang="en-GB" sz="2000" b="1" i="1" dirty="0">
                <a:latin typeface="+mj-lt"/>
              </a:rPr>
              <a:t>h</a:t>
            </a:r>
            <a:r>
              <a:rPr lang="en-GB" sz="2000" b="1" i="1" baseline="30000" dirty="0">
                <a:latin typeface="+mj-lt"/>
              </a:rPr>
              <a:t>±</a:t>
            </a:r>
            <a:r>
              <a:rPr lang="en-GB" sz="2000" b="1" dirty="0">
                <a:latin typeface="+mj-lt"/>
              </a:rPr>
              <a:t> </a:t>
            </a:r>
            <a:r>
              <a:rPr lang="en-GB" sz="2000" b="1" dirty="0" err="1">
                <a:latin typeface="+mj-lt"/>
              </a:rPr>
              <a:t>azimuthal</a:t>
            </a:r>
            <a:r>
              <a:rPr lang="en-GB" sz="2000" b="1" dirty="0">
                <a:latin typeface="+mj-lt"/>
              </a:rPr>
              <a:t> correlation</a:t>
            </a:r>
            <a:endParaRPr lang="en-US" sz="2000" b="1" dirty="0">
              <a:latin typeface="+mj-lt"/>
            </a:endParaRPr>
          </a:p>
        </p:txBody>
      </p:sp>
      <p:pic>
        <p:nvPicPr>
          <p:cNvPr id="22533" name="Picture 9"/>
          <p:cNvPicPr>
            <a:picLocks noChangeAspect="1" noChangeArrowheads="1"/>
          </p:cNvPicPr>
          <p:nvPr/>
        </p:nvPicPr>
        <p:blipFill>
          <a:blip r:embed="rId4" cstate="print"/>
          <a:srcRect t="22134" r="25301" b="43956"/>
          <a:stretch>
            <a:fillRect/>
          </a:stretch>
        </p:blipFill>
        <p:spPr bwMode="auto">
          <a:xfrm>
            <a:off x="228600" y="2971800"/>
            <a:ext cx="4343400" cy="1752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22534" name="Rectangle 43"/>
          <p:cNvSpPr>
            <a:spLocks noChangeArrowheads="1"/>
          </p:cNvSpPr>
          <p:nvPr/>
        </p:nvSpPr>
        <p:spPr bwMode="auto">
          <a:xfrm>
            <a:off x="7151688" y="2268538"/>
            <a:ext cx="141287" cy="122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" name="Date Placeholder 3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11/17/2009</a:t>
            </a:r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6B3EE0-1F14-4E85-A9E3-7B85B6EC702C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Douglas Fields - BNL Nuclear Physics Seminar</a:t>
            </a:r>
            <a:endParaRPr lang="en-US" dirty="0"/>
          </a:p>
        </p:txBody>
      </p:sp>
      <p:sp>
        <p:nvSpPr>
          <p:cNvPr id="22538" name="TextBox 39"/>
          <p:cNvSpPr txBox="1">
            <a:spLocks noChangeArrowheads="1"/>
          </p:cNvSpPr>
          <p:nvPr/>
        </p:nvSpPr>
        <p:spPr bwMode="auto">
          <a:xfrm>
            <a:off x="152400" y="1066800"/>
            <a:ext cx="8686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Trigger on a particle, e.g. </a:t>
            </a:r>
            <a:r>
              <a:rPr lang="en-GB" sz="2000">
                <a:latin typeface="Symbol" pitchFamily="18" charset="2"/>
              </a:rPr>
              <a:t></a:t>
            </a:r>
            <a:r>
              <a:rPr lang="en-GB" sz="2000" baseline="30000">
                <a:latin typeface="Comic Sans MS" pitchFamily="66" charset="0"/>
              </a:rPr>
              <a:t>o</a:t>
            </a:r>
            <a:r>
              <a:rPr lang="en-US" sz="2000">
                <a:latin typeface="Calibri" pitchFamily="34" charset="0"/>
              </a:rPr>
              <a:t>, with transverse momentum </a:t>
            </a:r>
            <a:r>
              <a:rPr lang="en-US" sz="2000" i="1">
                <a:latin typeface="Calibri" pitchFamily="34" charset="0"/>
              </a:rPr>
              <a:t>p</a:t>
            </a:r>
            <a:r>
              <a:rPr lang="en-US" sz="2000" i="1" baseline="-25000">
                <a:latin typeface="Calibri" pitchFamily="34" charset="0"/>
              </a:rPr>
              <a:t>Tt</a:t>
            </a:r>
            <a:r>
              <a:rPr lang="en-US" sz="2000">
                <a:latin typeface="Calibri" pitchFamily="34" charset="0"/>
              </a:rPr>
              <a:t>. Measure azimuthal angular distribution </a:t>
            </a:r>
            <a:r>
              <a:rPr lang="en-US" sz="2000" i="1">
                <a:latin typeface="Calibri" pitchFamily="34" charset="0"/>
              </a:rPr>
              <a:t>w.r.t.</a:t>
            </a:r>
            <a:r>
              <a:rPr lang="en-US" sz="2000">
                <a:latin typeface="Calibri" pitchFamily="34" charset="0"/>
              </a:rPr>
              <a:t> the azimuth of associated (charged) particle with transverse momentum </a:t>
            </a:r>
            <a:r>
              <a:rPr lang="en-US" sz="2000" i="1">
                <a:latin typeface="Calibri" pitchFamily="34" charset="0"/>
              </a:rPr>
              <a:t>p</a:t>
            </a:r>
            <a:r>
              <a:rPr lang="en-US" sz="2000" i="1" baseline="-25000">
                <a:latin typeface="Calibri" pitchFamily="34" charset="0"/>
              </a:rPr>
              <a:t>Ta</a:t>
            </a:r>
            <a:r>
              <a:rPr lang="en-US" sz="2000">
                <a:latin typeface="Calibri" pitchFamily="34" charset="0"/>
              </a:rPr>
              <a:t>. The strong </a:t>
            </a:r>
            <a:r>
              <a:rPr lang="en-US" sz="2000" b="1" i="1">
                <a:latin typeface="Calibri" pitchFamily="34" charset="0"/>
              </a:rPr>
              <a:t>same</a:t>
            </a:r>
            <a:r>
              <a:rPr lang="en-US" sz="2000">
                <a:latin typeface="Calibri" pitchFamily="34" charset="0"/>
              </a:rPr>
              <a:t> and </a:t>
            </a:r>
            <a:r>
              <a:rPr lang="en-US" sz="2000" b="1" i="1">
                <a:latin typeface="Calibri" pitchFamily="34" charset="0"/>
              </a:rPr>
              <a:t>away</a:t>
            </a:r>
            <a:r>
              <a:rPr lang="en-US" sz="2000">
                <a:latin typeface="Calibri" pitchFamily="34" charset="0"/>
              </a:rPr>
              <a:t> </a:t>
            </a:r>
            <a:r>
              <a:rPr lang="en-US" sz="2000" b="1">
                <a:latin typeface="Calibri" pitchFamily="34" charset="0"/>
              </a:rPr>
              <a:t>side peaks</a:t>
            </a:r>
            <a:r>
              <a:rPr lang="en-US" sz="2000">
                <a:latin typeface="Calibri" pitchFamily="34" charset="0"/>
              </a:rPr>
              <a:t> in p-p collisions indicate di-jet origin from hard scattering partons.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15200" y="3276600"/>
            <a:ext cx="1219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PHENIX Detector</a:t>
            </a:r>
          </a:p>
        </p:txBody>
      </p:sp>
      <p:pic>
        <p:nvPicPr>
          <p:cNvPr id="25603" name="Picture 3" descr="2_9703phnx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14400"/>
            <a:ext cx="4038600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Phenix_2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133600"/>
            <a:ext cx="33528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09600" y="4572000"/>
            <a:ext cx="259080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400" b="1">
                <a:solidFill>
                  <a:srgbClr val="FA0000"/>
                </a:solidFill>
                <a:latin typeface="Calibri" pitchFamily="34" charset="0"/>
              </a:rPr>
              <a:t>Central Arms:</a:t>
            </a:r>
          </a:p>
          <a:p>
            <a:r>
              <a:rPr lang="en-US" sz="1400">
                <a:latin typeface="Calibri" pitchFamily="34" charset="0"/>
              </a:rPr>
              <a:t>|</a:t>
            </a:r>
            <a:r>
              <a:rPr lang="en-US" sz="1400">
                <a:latin typeface="Calibri" pitchFamily="34" charset="0"/>
                <a:sym typeface="Symbol" pitchFamily="18" charset="2"/>
              </a:rPr>
              <a:t></a:t>
            </a:r>
            <a:r>
              <a:rPr lang="en-US" sz="1400">
                <a:latin typeface="Calibri" pitchFamily="34" charset="0"/>
              </a:rPr>
              <a:t>|&lt;0.35, </a:t>
            </a:r>
            <a:r>
              <a:rPr lang="en-US" sz="1400">
                <a:latin typeface="Calibri" pitchFamily="34" charset="0"/>
                <a:sym typeface="Symbol" pitchFamily="18" charset="2"/>
              </a:rPr>
              <a:t>=290</a:t>
            </a:r>
            <a:r>
              <a:rPr lang="en-US" sz="1400" baseline="30000">
                <a:latin typeface="Calibri" pitchFamily="34" charset="0"/>
                <a:sym typeface="Symbol" pitchFamily="18" charset="2"/>
              </a:rPr>
              <a:t>0</a:t>
            </a:r>
          </a:p>
          <a:p>
            <a:r>
              <a:rPr lang="en-US" sz="1400">
                <a:latin typeface="Calibri" pitchFamily="34" charset="0"/>
              </a:rPr>
              <a:t>Charged particle ID and tracking; photon ID. EM Calorimetry.</a:t>
            </a:r>
          </a:p>
          <a:p>
            <a:pPr>
              <a:spcBef>
                <a:spcPct val="20000"/>
              </a:spcBef>
            </a:pPr>
            <a:r>
              <a:rPr lang="en-US" sz="1400" b="1">
                <a:solidFill>
                  <a:srgbClr val="FA0000"/>
                </a:solidFill>
                <a:latin typeface="Calibri" pitchFamily="34" charset="0"/>
              </a:rPr>
              <a:t>Muon Arm: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Symbol" pitchFamily="18" charset="2"/>
              <a:buNone/>
            </a:pPr>
            <a:r>
              <a:rPr lang="en-US" sz="1400">
                <a:latin typeface="Calibri" pitchFamily="34" charset="0"/>
              </a:rPr>
              <a:t>1.2&lt;|</a:t>
            </a:r>
            <a:r>
              <a:rPr lang="en-US" sz="1400">
                <a:latin typeface="Calibri" pitchFamily="34" charset="0"/>
                <a:sym typeface="Symbol" pitchFamily="18" charset="2"/>
              </a:rPr>
              <a:t></a:t>
            </a:r>
            <a:r>
              <a:rPr lang="en-US" sz="1400">
                <a:latin typeface="Calibri" pitchFamily="34" charset="0"/>
              </a:rPr>
              <a:t>|&lt;2.4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Symbol" pitchFamily="18" charset="2"/>
              <a:buNone/>
            </a:pPr>
            <a:r>
              <a:rPr lang="en-US" sz="1400">
                <a:latin typeface="Calibri" pitchFamily="34" charset="0"/>
                <a:sym typeface="Symbol" pitchFamily="18" charset="2"/>
              </a:rPr>
              <a:t>Muon ID and tracking.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352800" y="4572000"/>
            <a:ext cx="1905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1400" b="1">
                <a:solidFill>
                  <a:srgbClr val="FA0000"/>
                </a:solidFill>
                <a:latin typeface="Calibri" pitchFamily="34" charset="0"/>
              </a:rPr>
              <a:t>Global Detectors</a:t>
            </a:r>
          </a:p>
          <a:p>
            <a:r>
              <a:rPr lang="en-US" sz="1400">
                <a:latin typeface="Calibri" pitchFamily="34" charset="0"/>
              </a:rPr>
              <a:t>Collision trigger</a:t>
            </a:r>
          </a:p>
          <a:p>
            <a:r>
              <a:rPr lang="en-US" sz="1400">
                <a:latin typeface="Calibri" pitchFamily="34" charset="0"/>
              </a:rPr>
              <a:t>Collision vertex characterization</a:t>
            </a:r>
          </a:p>
          <a:p>
            <a:r>
              <a:rPr lang="en-US" sz="1400">
                <a:latin typeface="Calibri" pitchFamily="34" charset="0"/>
              </a:rPr>
              <a:t>Relative luminosity</a:t>
            </a:r>
          </a:p>
          <a:p>
            <a:r>
              <a:rPr lang="en-US" sz="1400">
                <a:latin typeface="Calibri" pitchFamily="34" charset="0"/>
              </a:rPr>
              <a:t>Local Polarimetry </a:t>
            </a:r>
            <a:endParaRPr lang="en-US" i="1">
              <a:latin typeface="Calibri" pitchFamily="34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105400" y="838200"/>
            <a:ext cx="40386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1400" b="1" u="sng">
                <a:solidFill>
                  <a:srgbClr val="0C0999"/>
                </a:solidFill>
              </a:rPr>
              <a:t>Philosophy:</a:t>
            </a:r>
            <a:endParaRPr lang="en-US" sz="1400">
              <a:solidFill>
                <a:srgbClr val="0C0999"/>
              </a:solidFill>
            </a:endParaRPr>
          </a:p>
          <a:p>
            <a:pPr>
              <a:spcBef>
                <a:spcPct val="20000"/>
              </a:spcBef>
              <a:buFontTx/>
              <a:buChar char="–"/>
            </a:pPr>
            <a:r>
              <a:rPr lang="en-US" sz="1400" b="1"/>
              <a:t> High resolution</a:t>
            </a:r>
            <a:r>
              <a:rPr lang="en-US" sz="1400"/>
              <a:t> at the cost of acceptance</a:t>
            </a:r>
          </a:p>
          <a:p>
            <a:pPr>
              <a:spcBef>
                <a:spcPct val="20000"/>
              </a:spcBef>
              <a:buFontTx/>
              <a:buChar char="–"/>
            </a:pPr>
            <a:r>
              <a:rPr lang="en-US" sz="1400" b="1"/>
              <a:t> High rate</a:t>
            </a:r>
            <a:r>
              <a:rPr lang="en-US" sz="1400"/>
              <a:t> capable DAQ</a:t>
            </a:r>
          </a:p>
          <a:p>
            <a:pPr>
              <a:spcBef>
                <a:spcPct val="20000"/>
              </a:spcBef>
              <a:buFontTx/>
              <a:buChar char="–"/>
            </a:pPr>
            <a:r>
              <a:rPr lang="en-US" sz="1400"/>
              <a:t> Excellent </a:t>
            </a:r>
            <a:r>
              <a:rPr lang="en-US" sz="1400" b="1"/>
              <a:t>trigger capability</a:t>
            </a:r>
            <a:r>
              <a:rPr lang="en-US" sz="1400"/>
              <a:t> for rare events</a:t>
            </a:r>
            <a:endParaRPr lang="en-US" sz="1400" i="1">
              <a:latin typeface="Calibri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11/17/2009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0C219B-2E7D-488A-ADA0-4A101CF5D8AC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Douglas Fields - BNL Nuclear Physics Seminar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Wish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Model calculation to estimate effects of TMD-moments evolution</a:t>
            </a:r>
          </a:p>
          <a:p>
            <a:r>
              <a:rPr lang="en-US" dirty="0" smtClean="0"/>
              <a:t>Identify </a:t>
            </a:r>
            <a:r>
              <a:rPr lang="en-US" dirty="0" smtClean="0"/>
              <a:t>observables to isolate off-diagonal elements of q-g </a:t>
            </a:r>
            <a:r>
              <a:rPr lang="en-US" dirty="0" err="1" smtClean="0"/>
              <a:t>correlators</a:t>
            </a:r>
            <a:endParaRPr lang="en-US" dirty="0" smtClean="0"/>
          </a:p>
          <a:p>
            <a:r>
              <a:rPr lang="en-US" dirty="0" smtClean="0"/>
              <a:t>Bridge </a:t>
            </a:r>
            <a:r>
              <a:rPr lang="en-US" dirty="0" smtClean="0"/>
              <a:t>BFKL and Collins-</a:t>
            </a:r>
            <a:r>
              <a:rPr lang="en-US" dirty="0" err="1" smtClean="0"/>
              <a:t>Soper</a:t>
            </a:r>
            <a:r>
              <a:rPr lang="en-US" dirty="0" smtClean="0"/>
              <a:t> evolution equations</a:t>
            </a:r>
          </a:p>
          <a:p>
            <a:r>
              <a:rPr lang="en-US" dirty="0" smtClean="0"/>
              <a:t>Model </a:t>
            </a:r>
            <a:r>
              <a:rPr lang="en-US" dirty="0" smtClean="0"/>
              <a:t>calculation to check transverse spin sum rule</a:t>
            </a:r>
          </a:p>
          <a:p>
            <a:r>
              <a:rPr lang="en-US" dirty="0" smtClean="0"/>
              <a:t>Explain </a:t>
            </a:r>
            <a:r>
              <a:rPr lang="en-US" dirty="0" smtClean="0"/>
              <a:t>soft factor in TMD factorization (connections to low-x physics?)</a:t>
            </a:r>
          </a:p>
          <a:p>
            <a:r>
              <a:rPr lang="en-US" dirty="0" smtClean="0"/>
              <a:t>Does </a:t>
            </a:r>
            <a:r>
              <a:rPr lang="en-US" dirty="0" smtClean="0"/>
              <a:t>integration of TMDs give back integrated PDFs?</a:t>
            </a:r>
          </a:p>
          <a:p>
            <a:r>
              <a:rPr lang="en-US" dirty="0" smtClean="0"/>
              <a:t>Is </a:t>
            </a:r>
            <a:r>
              <a:rPr lang="en-US" dirty="0" smtClean="0"/>
              <a:t>there any definition of OAM for which TMD provide constraints?</a:t>
            </a:r>
          </a:p>
          <a:p>
            <a:r>
              <a:rPr lang="en-US" dirty="0" smtClean="0"/>
              <a:t>Manifestly </a:t>
            </a:r>
            <a:r>
              <a:rPr lang="en-US" dirty="0" smtClean="0"/>
              <a:t>gauge-invariant definition of JM OAM decomposition</a:t>
            </a:r>
          </a:p>
          <a:p>
            <a:r>
              <a:rPr lang="en-US" dirty="0" smtClean="0"/>
              <a:t>Gluon </a:t>
            </a:r>
            <a:r>
              <a:rPr lang="en-US" dirty="0" smtClean="0"/>
              <a:t>polarization on the lattice</a:t>
            </a:r>
          </a:p>
          <a:p>
            <a:r>
              <a:rPr lang="en-US" dirty="0" smtClean="0"/>
              <a:t>What </a:t>
            </a:r>
            <a:r>
              <a:rPr lang="en-US" dirty="0" smtClean="0"/>
              <a:t>are the physical meanings to magnitude and sign of each TMD?</a:t>
            </a:r>
          </a:p>
          <a:p>
            <a:r>
              <a:rPr lang="en-US" dirty="0" smtClean="0"/>
              <a:t>(</a:t>
            </a:r>
            <a:r>
              <a:rPr lang="en-US" dirty="0" smtClean="0"/>
              <a:t>transverse-spin) Drell-Yan measurements (with various hadron </a:t>
            </a:r>
            <a:r>
              <a:rPr lang="en-US" dirty="0" smtClean="0"/>
              <a:t>combinations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Can </a:t>
            </a:r>
            <a:r>
              <a:rPr lang="en-US" dirty="0" smtClean="0"/>
              <a:t>we trust DSS? -&gt; COMPASS data on fragmentation (multiplicities)</a:t>
            </a:r>
          </a:p>
          <a:p>
            <a:r>
              <a:rPr lang="en-US" dirty="0" smtClean="0"/>
              <a:t>TMD </a:t>
            </a:r>
            <a:r>
              <a:rPr lang="en-US" dirty="0" smtClean="0"/>
              <a:t>fragmentation functions from e+e-</a:t>
            </a:r>
          </a:p>
          <a:p>
            <a:r>
              <a:rPr lang="en-US" dirty="0" smtClean="0"/>
              <a:t>Polarize </a:t>
            </a:r>
            <a:r>
              <a:rPr lang="en-US" dirty="0" smtClean="0"/>
              <a:t>anti-protons</a:t>
            </a:r>
          </a:p>
          <a:p>
            <a:r>
              <a:rPr lang="en-US" dirty="0" smtClean="0"/>
              <a:t>DDVCS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- BNL Nuclear Physics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196B-60E6-41E4-A51C-3A6D84DE258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0" i="1" dirty="0" smtClean="0">
                <a:latin typeface="Calibri"/>
              </a:rPr>
              <a:t>π</a:t>
            </a:r>
            <a:r>
              <a:rPr lang="en-US" b="0" dirty="0" smtClean="0">
                <a:latin typeface="Calibri"/>
              </a:rPr>
              <a:t>°</a:t>
            </a:r>
            <a:r>
              <a:rPr lang="en-US" dirty="0" smtClean="0">
                <a:latin typeface="Calibri"/>
              </a:rPr>
              <a:t> </a:t>
            </a:r>
            <a:r>
              <a:rPr lang="en-US" dirty="0" err="1" smtClean="0"/>
              <a:t>Identificaton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11/17/2009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C09064-D441-4796-9DB4-6B7011649A41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Douglas Fields - BNL Nuclear Physics Seminar</a:t>
            </a:r>
            <a:endParaRPr lang="en-US" dirty="0"/>
          </a:p>
        </p:txBody>
      </p:sp>
      <p:sp>
        <p:nvSpPr>
          <p:cNvPr id="27654" name="TextBox 10"/>
          <p:cNvSpPr txBox="1">
            <a:spLocks noChangeArrowheads="1"/>
          </p:cNvSpPr>
          <p:nvPr/>
        </p:nvSpPr>
        <p:spPr bwMode="auto">
          <a:xfrm>
            <a:off x="304800" y="914400"/>
            <a:ext cx="3962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 b="1">
                <a:latin typeface="Calibri" pitchFamily="34" charset="0"/>
              </a:rPr>
              <a:t>π°</a:t>
            </a:r>
            <a:r>
              <a:rPr lang="en-US" sz="2000" b="1">
                <a:latin typeface="Calibri" pitchFamily="34" charset="0"/>
              </a:rPr>
              <a:t> </a:t>
            </a:r>
            <a:r>
              <a:rPr lang="el-GR" sz="2000" b="1">
                <a:latin typeface="Calibri" pitchFamily="34" charset="0"/>
              </a:rPr>
              <a:t>→</a:t>
            </a:r>
            <a:r>
              <a:rPr lang="en-US" sz="2000" b="1">
                <a:latin typeface="Calibri" pitchFamily="34" charset="0"/>
              </a:rPr>
              <a:t> </a:t>
            </a:r>
            <a:r>
              <a:rPr lang="el-GR" sz="2000" b="1" i="1">
                <a:latin typeface="Calibri" pitchFamily="34" charset="0"/>
              </a:rPr>
              <a:t>γ</a:t>
            </a:r>
            <a:r>
              <a:rPr lang="en-US" sz="2000" b="1">
                <a:latin typeface="Calibri" pitchFamily="34" charset="0"/>
              </a:rPr>
              <a:t>+</a:t>
            </a:r>
            <a:r>
              <a:rPr lang="el-GR" sz="2000" b="1" i="1">
                <a:latin typeface="Calibri" pitchFamily="34" charset="0"/>
              </a:rPr>
              <a:t>γ</a:t>
            </a:r>
            <a:endParaRPr lang="en-US" sz="2000" b="1" i="1">
              <a:latin typeface="Calibri" pitchFamily="34" charset="0"/>
            </a:endParaRPr>
          </a:p>
          <a:p>
            <a:endParaRPr lang="en-US" sz="2000" i="1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The pions are selected within </a:t>
            </a:r>
          </a:p>
          <a:p>
            <a:r>
              <a:rPr lang="en-US" sz="2000" b="1" i="1">
                <a:latin typeface="Calibri" pitchFamily="34" charset="0"/>
              </a:rPr>
              <a:t>M</a:t>
            </a:r>
            <a:r>
              <a:rPr lang="en-US" sz="2000" b="1" i="1" baseline="-25000">
                <a:latin typeface="Calibri" pitchFamily="34" charset="0"/>
              </a:rPr>
              <a:t>π◦</a:t>
            </a:r>
            <a:r>
              <a:rPr lang="en-US" sz="2000" b="1" i="1">
                <a:latin typeface="Calibri" pitchFamily="34" charset="0"/>
              </a:rPr>
              <a:t> ±2.0σ</a:t>
            </a:r>
            <a:r>
              <a:rPr lang="en-US" sz="2000" b="1" i="1" baseline="-25000">
                <a:latin typeface="Calibri" pitchFamily="34" charset="0"/>
              </a:rPr>
              <a:t>π</a:t>
            </a:r>
            <a:r>
              <a:rPr lang="en-US" sz="2000" baseline="-25000">
                <a:latin typeface="Calibri" pitchFamily="34" charset="0"/>
              </a:rPr>
              <a:t>◦</a:t>
            </a:r>
            <a:r>
              <a:rPr lang="en-US" sz="2000">
                <a:latin typeface="Calibri" pitchFamily="34" charset="0"/>
              </a:rPr>
              <a:t> </a:t>
            </a: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Photon trigger:</a:t>
            </a:r>
          </a:p>
          <a:p>
            <a:r>
              <a:rPr lang="en-US" sz="2000">
                <a:latin typeface="Calibri" pitchFamily="34" charset="0"/>
              </a:rPr>
              <a:t>EMCal cluster energy &gt; 1.4 GeV</a:t>
            </a: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The mass, </a:t>
            </a:r>
            <a:r>
              <a:rPr lang="en-US" sz="2000" b="1" i="1">
                <a:latin typeface="Calibri" pitchFamily="34" charset="0"/>
              </a:rPr>
              <a:t>M</a:t>
            </a:r>
            <a:r>
              <a:rPr lang="en-US" sz="2000" b="1" i="1" baseline="-25000">
                <a:latin typeface="Calibri" pitchFamily="34" charset="0"/>
              </a:rPr>
              <a:t>π◦</a:t>
            </a:r>
            <a:r>
              <a:rPr lang="en-US" sz="2000">
                <a:latin typeface="Calibri" pitchFamily="34" charset="0"/>
              </a:rPr>
              <a:t>, and the width, </a:t>
            </a:r>
            <a:r>
              <a:rPr lang="en-US" sz="2000" b="1" i="1">
                <a:latin typeface="Calibri" pitchFamily="34" charset="0"/>
              </a:rPr>
              <a:t>σ</a:t>
            </a:r>
            <a:r>
              <a:rPr lang="en-US" sz="2000" b="1" i="1" baseline="-25000">
                <a:latin typeface="Calibri" pitchFamily="34" charset="0"/>
              </a:rPr>
              <a:t>π◦</a:t>
            </a:r>
            <a:r>
              <a:rPr lang="en-US" sz="2000" i="1" baseline="-25000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>, are determined by fitting the di-photon mass spectrum with </a:t>
            </a:r>
            <a:r>
              <a:rPr lang="en-US" sz="2000" b="1" i="1">
                <a:latin typeface="Calibri" pitchFamily="34" charset="0"/>
              </a:rPr>
              <a:t>gaus+pol3</a:t>
            </a:r>
            <a:r>
              <a:rPr lang="en-US" sz="2000">
                <a:latin typeface="Calibri" pitchFamily="34" charset="0"/>
              </a:rPr>
              <a:t>.</a:t>
            </a:r>
          </a:p>
        </p:txBody>
      </p:sp>
      <p:pic>
        <p:nvPicPr>
          <p:cNvPr id="27655" name="Picture 8" descr="pi0_signal_bkg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267200"/>
            <a:ext cx="39624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9" descr="di_photon_mass_17762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762000"/>
            <a:ext cx="4572000" cy="36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Correlation Function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12192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0070C0"/>
                </a:solidFill>
              </a:rPr>
              <a:t>Blue</a:t>
            </a:r>
            <a:r>
              <a:rPr lang="en-US" sz="2800" smtClean="0"/>
              <a:t> – real (raw </a:t>
            </a:r>
            <a:r>
              <a:rPr lang="el-GR" sz="2800" smtClean="0"/>
              <a:t>Δφ</a:t>
            </a:r>
            <a:r>
              <a:rPr lang="en-US" sz="2800" smtClean="0"/>
              <a:t>)</a:t>
            </a:r>
          </a:p>
          <a:p>
            <a:pPr eaLnBrk="1" hangingPunct="1"/>
            <a:r>
              <a:rPr lang="en-US" sz="2800" smtClean="0">
                <a:solidFill>
                  <a:srgbClr val="FF0000"/>
                </a:solidFill>
              </a:rPr>
              <a:t>Red</a:t>
            </a:r>
            <a:r>
              <a:rPr lang="en-US" sz="2800" smtClean="0"/>
              <a:t> – background (mixed events)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11/17/2009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74C769-59C5-4BB3-99A1-0F1B161D94F4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Douglas Fields - BNL Nuclear Physics Seminar</a:t>
            </a:r>
            <a:endParaRPr lang="en-US" dirty="0"/>
          </a:p>
        </p:txBody>
      </p:sp>
      <p:pic>
        <p:nvPicPr>
          <p:cNvPr id="10" name="Picture 9" descr="corr_example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67000"/>
            <a:ext cx="4572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0" descr="dphi_red_blue.gif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67000"/>
            <a:ext cx="4572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Fit Function</a:t>
            </a: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381000" y="3779838"/>
            <a:ext cx="3429000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70C0"/>
                </a:solidFill>
                <a:latin typeface="Calibri" pitchFamily="34" charset="0"/>
              </a:rPr>
              <a:t>Blue</a:t>
            </a:r>
            <a:r>
              <a:rPr lang="en-US" sz="2000">
                <a:latin typeface="Calibri" pitchFamily="34" charset="0"/>
              </a:rPr>
              <a:t> – real (raw </a:t>
            </a:r>
            <a:r>
              <a:rPr lang="el-GR" sz="2000">
                <a:latin typeface="Calibri" pitchFamily="34" charset="0"/>
              </a:rPr>
              <a:t>Δφ</a:t>
            </a:r>
            <a:r>
              <a:rPr lang="en-US" sz="2000">
                <a:latin typeface="Calibri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Red</a:t>
            </a:r>
            <a:r>
              <a:rPr lang="en-US" sz="2000">
                <a:latin typeface="Calibri" pitchFamily="34" charset="0"/>
              </a:rPr>
              <a:t> – Fit from above equation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11/17/2009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D5405F-B592-4D8A-A2CE-EF95361156BB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Douglas Fields - BNL Nuclear Physics Seminar</a:t>
            </a:r>
            <a:endParaRPr lang="en-US" dirty="0"/>
          </a:p>
        </p:txBody>
      </p:sp>
      <p:pic>
        <p:nvPicPr>
          <p:cNvPr id="6152" name="Picture 10" descr="dphi_poutfit.gif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895600"/>
            <a:ext cx="4800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533400" y="685800"/>
          <a:ext cx="6310313" cy="1676400"/>
        </p:xfrm>
        <a:graphic>
          <a:graphicData uri="http://schemas.openxmlformats.org/presentationml/2006/ole">
            <p:oleObj spid="_x0000_s10242" name="Equation" r:id="rId5" imgW="4025880" imgH="1218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Need </a:t>
            </a:r>
            <a:r>
              <a:rPr lang="en-US" dirty="0" smtClean="0">
                <a:latin typeface="Calibri"/>
              </a:rPr>
              <a:t>&lt;</a:t>
            </a:r>
            <a:r>
              <a:rPr lang="en-US" dirty="0" err="1" smtClean="0"/>
              <a:t>z</a:t>
            </a:r>
            <a:r>
              <a:rPr lang="en-US" baseline="-25000" dirty="0" err="1" smtClean="0"/>
              <a:t>t</a:t>
            </a:r>
            <a:r>
              <a:rPr lang="en-US" dirty="0" smtClean="0">
                <a:latin typeface="Calibri"/>
              </a:rPr>
              <a:t>&gt; </a:t>
            </a:r>
            <a:r>
              <a:rPr lang="en-US" dirty="0" smtClean="0"/>
              <a:t>and </a:t>
            </a:r>
            <a:r>
              <a:rPr lang="en-US" dirty="0" err="1"/>
              <a:t>x</a:t>
            </a:r>
            <a:r>
              <a:rPr lang="en-US" baseline="-25000" dirty="0" err="1"/>
              <a:t>h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11/17/2009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4700EE-E987-41E6-879A-14D01FCFEBFF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Douglas Fields - BNL Nuclear Physics Seminar</a:t>
            </a:r>
            <a:endParaRPr lang="en-US" dirty="0"/>
          </a:p>
        </p:txBody>
      </p:sp>
      <p:pic>
        <p:nvPicPr>
          <p:cNvPr id="31750" name="Picture 9" descr="xh_zt_plot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743200"/>
            <a:ext cx="82296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762000"/>
            <a:ext cx="55610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715000" y="962025"/>
            <a:ext cx="3124200" cy="1323975"/>
            <a:chOff x="5791200" y="762000"/>
            <a:chExt cx="3124200" cy="1323439"/>
          </a:xfrm>
        </p:grpSpPr>
        <p:sp>
          <p:nvSpPr>
            <p:cNvPr id="31756" name="TextBox 12"/>
            <p:cNvSpPr txBox="1">
              <a:spLocks noChangeArrowheads="1"/>
            </p:cNvSpPr>
            <p:nvPr/>
          </p:nvSpPr>
          <p:spPr bwMode="auto">
            <a:xfrm>
              <a:off x="5791200" y="762000"/>
              <a:ext cx="312420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1">
                  <a:latin typeface="Calibri" pitchFamily="34" charset="0"/>
                </a:rPr>
                <a:t>&lt;k</a:t>
              </a:r>
              <a:r>
                <a:rPr lang="en-US" sz="2000" i="1" baseline="30000">
                  <a:latin typeface="Calibri" pitchFamily="34" charset="0"/>
                </a:rPr>
                <a:t>2</a:t>
              </a:r>
              <a:r>
                <a:rPr lang="en-US" sz="2000" i="1" baseline="-25000">
                  <a:latin typeface="Calibri" pitchFamily="34" charset="0"/>
                </a:rPr>
                <a:t>T</a:t>
              </a:r>
              <a:r>
                <a:rPr lang="en-US" sz="2000" i="1">
                  <a:latin typeface="Calibri" pitchFamily="34" charset="0"/>
                </a:rPr>
                <a:t>&gt;</a:t>
              </a:r>
              <a:r>
                <a:rPr lang="en-US" sz="2000">
                  <a:latin typeface="Calibri" pitchFamily="34" charset="0"/>
                </a:rPr>
                <a:t> asymmetry results are not sensitive to this </a:t>
              </a:r>
              <a:r>
                <a:rPr lang="en-US" sz="2000" i="1">
                  <a:latin typeface="Calibri" pitchFamily="34" charset="0"/>
                </a:rPr>
                <a:t>x</a:t>
              </a:r>
              <a:r>
                <a:rPr lang="en-US" sz="2000" i="1" baseline="-25000">
                  <a:latin typeface="Calibri" pitchFamily="34" charset="0"/>
                </a:rPr>
                <a:t>h</a:t>
              </a:r>
              <a:r>
                <a:rPr lang="en-US" sz="2000">
                  <a:latin typeface="Calibri" pitchFamily="34" charset="0"/>
                </a:rPr>
                <a:t> and &lt;</a:t>
              </a:r>
              <a:r>
                <a:rPr lang="en-US" sz="2000" i="1">
                  <a:latin typeface="Calibri" pitchFamily="34" charset="0"/>
                </a:rPr>
                <a:t>z</a:t>
              </a:r>
              <a:r>
                <a:rPr lang="en-US" sz="2000" i="1" baseline="-25000">
                  <a:latin typeface="Calibri" pitchFamily="34" charset="0"/>
                </a:rPr>
                <a:t>t</a:t>
              </a:r>
              <a:r>
                <a:rPr lang="en-US" sz="2000">
                  <a:latin typeface="Calibri" pitchFamily="34" charset="0"/>
                </a:rPr>
                <a:t>&gt; values – only needed to set the scale.</a:t>
              </a:r>
            </a:p>
          </p:txBody>
        </p:sp>
        <p:sp>
          <p:nvSpPr>
            <p:cNvPr id="31757" name="TextBox 13"/>
            <p:cNvSpPr txBox="1">
              <a:spLocks noChangeArrowheads="1"/>
            </p:cNvSpPr>
            <p:nvPr/>
          </p:nvSpPr>
          <p:spPr bwMode="auto">
            <a:xfrm>
              <a:off x="7872984" y="1033046"/>
              <a:ext cx="381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alibri" pitchFamily="34" charset="0"/>
                </a:rPr>
                <a:t>^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81000" y="1536700"/>
            <a:ext cx="5257800" cy="1358900"/>
            <a:chOff x="381000" y="1536192"/>
            <a:chExt cx="5257800" cy="1359408"/>
          </a:xfrm>
        </p:grpSpPr>
        <p:sp>
          <p:nvSpPr>
            <p:cNvPr id="31754" name="TextBox 11"/>
            <p:cNvSpPr txBox="1">
              <a:spLocks noChangeArrowheads="1"/>
            </p:cNvSpPr>
            <p:nvPr/>
          </p:nvSpPr>
          <p:spPr bwMode="auto">
            <a:xfrm>
              <a:off x="381000" y="1572161"/>
              <a:ext cx="525780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1">
                  <a:latin typeface="Calibri" pitchFamily="34" charset="0"/>
                </a:rPr>
                <a:t>x</a:t>
              </a:r>
              <a:r>
                <a:rPr lang="en-US" sz="2000" i="1" baseline="-25000">
                  <a:latin typeface="Calibri" pitchFamily="34" charset="0"/>
                </a:rPr>
                <a:t>h</a:t>
              </a:r>
              <a:r>
                <a:rPr lang="en-US" sz="2000">
                  <a:latin typeface="Calibri" pitchFamily="34" charset="0"/>
                </a:rPr>
                <a:t> and &lt;</a:t>
              </a:r>
              <a:r>
                <a:rPr lang="en-US" sz="2000" i="1">
                  <a:latin typeface="Calibri" pitchFamily="34" charset="0"/>
                </a:rPr>
                <a:t>z</a:t>
              </a:r>
              <a:r>
                <a:rPr lang="en-US" sz="2000" i="1" baseline="-25000">
                  <a:latin typeface="Calibri" pitchFamily="34" charset="0"/>
                </a:rPr>
                <a:t>t</a:t>
              </a:r>
              <a:r>
                <a:rPr lang="en-US" sz="2000">
                  <a:latin typeface="Calibri" pitchFamily="34" charset="0"/>
                </a:rPr>
                <a:t>&gt; are determined through a combined analysis of the </a:t>
              </a:r>
              <a:r>
                <a:rPr lang="el-GR" sz="2000">
                  <a:latin typeface="Calibri" pitchFamily="34" charset="0"/>
                </a:rPr>
                <a:t>π°</a:t>
              </a:r>
              <a:r>
                <a:rPr lang="en-US" sz="2000">
                  <a:latin typeface="Calibri" pitchFamily="34" charset="0"/>
                </a:rPr>
                <a:t> inclusive cross section and using jet fragmentation function measured in </a:t>
              </a:r>
              <a:r>
                <a:rPr lang="en-US" sz="2000" i="1">
                  <a:latin typeface="Calibri" pitchFamily="34" charset="0"/>
                </a:rPr>
                <a:t>e</a:t>
              </a:r>
              <a:r>
                <a:rPr lang="en-US" sz="2000" baseline="30000">
                  <a:latin typeface="Calibri" pitchFamily="34" charset="0"/>
                </a:rPr>
                <a:t>+</a:t>
              </a:r>
              <a:r>
                <a:rPr lang="en-US" sz="2000" i="1">
                  <a:latin typeface="Calibri" pitchFamily="34" charset="0"/>
                </a:rPr>
                <a:t>e</a:t>
              </a:r>
              <a:r>
                <a:rPr lang="en-US" sz="2000" baseline="30000">
                  <a:latin typeface="Calibri" pitchFamily="34" charset="0"/>
                </a:rPr>
                <a:t>-</a:t>
              </a:r>
              <a:r>
                <a:rPr lang="en-US" sz="2000">
                  <a:latin typeface="Calibri" pitchFamily="34" charset="0"/>
                </a:rPr>
                <a:t> collisions. </a:t>
              </a:r>
              <a:r>
                <a:rPr lang="en-US" sz="1600" i="1">
                  <a:latin typeface="Calibri" pitchFamily="34" charset="0"/>
                </a:rPr>
                <a:t>Ref</a:t>
              </a:r>
              <a:r>
                <a:rPr lang="en-US" sz="1600">
                  <a:latin typeface="Calibri" pitchFamily="34" charset="0"/>
                </a:rPr>
                <a:t>. PRD 74, 072002 (2006)</a:t>
              </a:r>
            </a:p>
          </p:txBody>
        </p:sp>
        <p:sp>
          <p:nvSpPr>
            <p:cNvPr id="31755" name="TextBox 14"/>
            <p:cNvSpPr txBox="1">
              <a:spLocks noChangeArrowheads="1"/>
            </p:cNvSpPr>
            <p:nvPr/>
          </p:nvSpPr>
          <p:spPr bwMode="auto">
            <a:xfrm>
              <a:off x="393192" y="1536192"/>
              <a:ext cx="381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alibri" pitchFamily="34" charset="0"/>
                </a:rPr>
                <a:t>^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33326"/>
            <a:ext cx="6553200" cy="605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err="1" smtClean="0"/>
              <a:t>k</a:t>
            </a:r>
            <a:r>
              <a:rPr lang="en-US" i="1" baseline="-25000" dirty="0" err="1" smtClean="0"/>
              <a:t>T</a:t>
            </a:r>
            <a:r>
              <a:rPr lang="en-US" dirty="0" smtClean="0"/>
              <a:t> results for </a:t>
            </a:r>
            <a:r>
              <a:rPr lang="en-US" dirty="0" err="1" smtClean="0"/>
              <a:t>unpolarized</a:t>
            </a:r>
            <a:r>
              <a:rPr lang="en-US" dirty="0" smtClean="0"/>
              <a:t> case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11/17/2009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E0C3F5-86BA-4A71-B6F3-A6CF160E8D3C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Douglas Fields - BNL Nuclear Physics Seminar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905000"/>
            <a:ext cx="4833938" cy="453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Preliminary Results</a:t>
            </a:r>
          </a:p>
        </p:txBody>
      </p:sp>
      <p:sp>
        <p:nvSpPr>
          <p:cNvPr id="3277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534400" cy="2514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Take the difference Like – Unlike helicities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Normalized by beam polarizations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&lt;</a:t>
            </a:r>
            <a:r>
              <a:rPr lang="en-US" sz="2000" i="1" dirty="0" smtClean="0"/>
              <a:t>j</a:t>
            </a:r>
            <a:r>
              <a:rPr lang="en-US" sz="2000" i="1" baseline="30000" dirty="0" smtClean="0"/>
              <a:t>2</a:t>
            </a:r>
            <a:r>
              <a:rPr lang="en-US" sz="2000" i="1" baseline="-25000" dirty="0" smtClean="0"/>
              <a:t>T </a:t>
            </a:r>
            <a:r>
              <a:rPr lang="en-US" sz="2000" dirty="0" smtClean="0"/>
              <a:t>&gt; asymmetry (-3 ± 8(stat) ± 5(</a:t>
            </a:r>
            <a:r>
              <a:rPr lang="en-US" sz="2000" dirty="0" err="1" smtClean="0"/>
              <a:t>syst</a:t>
            </a:r>
            <a:r>
              <a:rPr lang="en-US" sz="2000" dirty="0" smtClean="0"/>
              <a:t>) MeV out of ~630 MeV unpolarized)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&lt;</a:t>
            </a:r>
            <a:r>
              <a:rPr lang="en-US" sz="2000" i="1" dirty="0" smtClean="0"/>
              <a:t>k</a:t>
            </a:r>
            <a:r>
              <a:rPr lang="en-US" sz="2000" i="1" baseline="30000" dirty="0" smtClean="0"/>
              <a:t>2</a:t>
            </a:r>
            <a:r>
              <a:rPr lang="en-US" sz="2000" i="1" baseline="-25000" dirty="0" smtClean="0"/>
              <a:t>T </a:t>
            </a:r>
            <a:r>
              <a:rPr lang="en-US" sz="2000" dirty="0" smtClean="0"/>
              <a:t>&gt; asymmetry also small (-37 ± 88(stat) ± 14(</a:t>
            </a:r>
            <a:r>
              <a:rPr lang="en-US" sz="2000" dirty="0" err="1" smtClean="0"/>
              <a:t>syst</a:t>
            </a:r>
            <a:r>
              <a:rPr lang="en-US" sz="2000" dirty="0" smtClean="0"/>
              <a:t>) MeV out of ~2.8 GeV unpolarized).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11/17/2009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4D363-C7CA-4757-99A9-1B7EE5150F49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Douglas Fields - BNL Nuclear Physics Seminar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768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first term can be related in the “</a:t>
            </a:r>
            <a:r>
              <a:rPr lang="en-US" dirty="0" err="1" smtClean="0"/>
              <a:t>Meng</a:t>
            </a:r>
            <a:r>
              <a:rPr lang="en-US" dirty="0" smtClean="0"/>
              <a:t> conjecture” to partonic transverse momentum: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where </a:t>
            </a:r>
            <a:r>
              <a:rPr lang="en-US" dirty="0" err="1" smtClean="0"/>
              <a:t>c</a:t>
            </a:r>
            <a:r>
              <a:rPr lang="en-US" baseline="30000" dirty="0" err="1" smtClean="0"/>
              <a:t>ij</a:t>
            </a:r>
            <a:r>
              <a:rPr lang="en-US" dirty="0" smtClean="0"/>
              <a:t> give the initial state weights and </a:t>
            </a:r>
            <a:r>
              <a:rPr lang="en-US" dirty="0" err="1" smtClean="0"/>
              <a:t>W</a:t>
            </a:r>
            <a:r>
              <a:rPr lang="en-US" baseline="30000" dirty="0" err="1" smtClean="0"/>
              <a:t>ij</a:t>
            </a:r>
            <a:r>
              <a:rPr lang="en-US" dirty="0" smtClean="0"/>
              <a:t> give the impact parameter weighting.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Since PYTHIA studies show that the final state studied here is dominated by </a:t>
            </a:r>
            <a:r>
              <a:rPr lang="en-US" dirty="0" err="1" smtClean="0"/>
              <a:t>gg</a:t>
            </a:r>
            <a:r>
              <a:rPr lang="en-US" dirty="0" smtClean="0"/>
              <a:t> scattering (~50%),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We can interpret this as a constraint on the gluon orbital angular momentum.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Consistent with previous (Sivers) measurements, and complimentary, since one naïvely needs no initial or final state interactions (although Sivers measures orbital in </a:t>
            </a:r>
            <a:r>
              <a:rPr lang="en-US" i="1" dirty="0" smtClean="0"/>
              <a:t>transversely</a:t>
            </a:r>
            <a:r>
              <a:rPr lang="en-US" dirty="0" smtClean="0"/>
              <a:t> polarized proton).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Interpretation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11/17/2009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DDD940-CD47-4246-BEBF-5D51A02C25C4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Douglas Fields - BNL Nuclear Physics Seminar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09800"/>
            <a:ext cx="54768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Relating to </a:t>
            </a:r>
            <a:r>
              <a:rPr lang="en-US" dirty="0" err="1" smtClean="0"/>
              <a:t>Meng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- BNL Nuclear Physics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196B-60E6-41E4-A51C-3A6D84DE258D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8325" y="2462213"/>
            <a:ext cx="54673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Summary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/>
              <a:t>We have an analysis tool – di-hadron azimuthal correlations - that allows us to measure </a:t>
            </a:r>
            <a:r>
              <a:rPr lang="en-GB" sz="2800" i="1" dirty="0" smtClean="0"/>
              <a:t>k</a:t>
            </a:r>
            <a:r>
              <a:rPr lang="en-GB" sz="2800" i="1" baseline="-25000" dirty="0" smtClean="0"/>
              <a:t>T</a:t>
            </a:r>
            <a:r>
              <a:rPr lang="en-GB" sz="2800" dirty="0" smtClean="0"/>
              <a:t>.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/>
              <a:t>We are studying this in helicity-sorted collisions to see if there is a spin-dependent, coherent component of </a:t>
            </a:r>
            <a:r>
              <a:rPr lang="en-GB" sz="2800" i="1" dirty="0" smtClean="0"/>
              <a:t>k</a:t>
            </a:r>
            <a:r>
              <a:rPr lang="en-GB" sz="2800" i="1" baseline="-25000" dirty="0" smtClean="0"/>
              <a:t>T</a:t>
            </a:r>
            <a:r>
              <a:rPr lang="en-GB" sz="2800" dirty="0" smtClean="0"/>
              <a:t>. </a:t>
            </a: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/>
              <a:t>In our kinematic range, we find </a:t>
            </a:r>
            <a:r>
              <a:rPr lang="en-GB" sz="2800" dirty="0" smtClean="0">
                <a:sym typeface="Symbol" pitchFamily="18" charset="2"/>
              </a:rPr>
              <a:t></a:t>
            </a:r>
            <a:r>
              <a:rPr lang="en-US" sz="2800" i="1" dirty="0" smtClean="0"/>
              <a:t>j</a:t>
            </a:r>
            <a:r>
              <a:rPr lang="en-US" sz="2800" i="1" baseline="-25000" dirty="0" smtClean="0"/>
              <a:t>T</a:t>
            </a:r>
            <a:r>
              <a:rPr lang="en-US" sz="2800" dirty="0" smtClean="0"/>
              <a:t> </a:t>
            </a:r>
            <a:r>
              <a:rPr lang="en-US" sz="2800" i="1" baseline="30000" dirty="0" smtClean="0"/>
              <a:t>RMS </a:t>
            </a:r>
            <a:r>
              <a:rPr lang="en-US" sz="2800" dirty="0" smtClean="0"/>
              <a:t>= -3 ± 8(stat) ± 5(</a:t>
            </a:r>
            <a:r>
              <a:rPr lang="en-US" sz="2800" dirty="0" err="1" smtClean="0"/>
              <a:t>syst</a:t>
            </a:r>
            <a:r>
              <a:rPr lang="en-US" sz="2800" dirty="0" smtClean="0"/>
              <a:t>) MeV, and </a:t>
            </a:r>
            <a:r>
              <a:rPr lang="en-GB" sz="2800" dirty="0" smtClean="0">
                <a:sym typeface="Symbol" pitchFamily="18" charset="2"/>
              </a:rPr>
              <a:t></a:t>
            </a:r>
            <a:r>
              <a:rPr lang="en-US" sz="2800" i="1" dirty="0" smtClean="0"/>
              <a:t>k</a:t>
            </a:r>
            <a:r>
              <a:rPr lang="en-US" sz="2800" i="1" baseline="-25000" dirty="0" smtClean="0"/>
              <a:t>T</a:t>
            </a:r>
            <a:r>
              <a:rPr lang="en-US" sz="2800" dirty="0" smtClean="0"/>
              <a:t> </a:t>
            </a:r>
            <a:r>
              <a:rPr lang="en-US" sz="2800" i="1" baseline="30000" dirty="0" smtClean="0"/>
              <a:t>RMS </a:t>
            </a:r>
            <a:r>
              <a:rPr lang="en-US" sz="2800" dirty="0" smtClean="0"/>
              <a:t>= -37 ± 88 ± 14(</a:t>
            </a:r>
            <a:r>
              <a:rPr lang="en-US" sz="2800" dirty="0" err="1" smtClean="0"/>
              <a:t>syst</a:t>
            </a:r>
            <a:r>
              <a:rPr lang="en-US" sz="2800" dirty="0" smtClean="0"/>
              <a:t>) MeV.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While this is consistent with other measurements related to gluon OAM, t</a:t>
            </a:r>
            <a:r>
              <a:rPr lang="en-GB" sz="2800" dirty="0" smtClean="0"/>
              <a:t>he connection to parton OAM needs theoretical guidance!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76200" y="6492875"/>
            <a:ext cx="1066800" cy="288925"/>
          </a:xfrm>
        </p:spPr>
        <p:txBody>
          <a:bodyPr/>
          <a:lstStyle/>
          <a:p>
            <a:pPr>
              <a:defRPr/>
            </a:pPr>
            <a:r>
              <a:rPr lang="en-US" smtClean="0"/>
              <a:t>11/17/2009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58200" y="6492875"/>
            <a:ext cx="609600" cy="288925"/>
          </a:xfrm>
        </p:spPr>
        <p:txBody>
          <a:bodyPr/>
          <a:lstStyle/>
          <a:p>
            <a:pPr>
              <a:defRPr/>
            </a:pPr>
            <a:fld id="{1B908F13-BC2E-4A28-8A3F-7D647EBB1C4B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Douglas Fields - BNL Nuclear Physics Seminar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(L or </a:t>
            </a:r>
            <a:r>
              <a:rPr lang="en-US" dirty="0" smtClean="0">
                <a:latin typeface="Brush Script MT" pitchFamily="66" charset="0"/>
              </a:rPr>
              <a:t>L</a:t>
            </a:r>
            <a:r>
              <a:rPr lang="en-US" dirty="0" smtClean="0"/>
              <a:t>)?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- BNL Nuclear Physics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196B-60E6-41E4-A51C-3A6D84DE258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350" y="1150551"/>
            <a:ext cx="7105650" cy="532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- BNL Nuclear Physics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196B-60E6-41E4-A51C-3A6D84DE258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4400"/>
            <a:ext cx="7403519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- BNL Nuclear Physics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196B-60E6-41E4-A51C-3A6D84DE258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7889049" cy="597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- BNL Nuclear Physics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196B-60E6-41E4-A51C-3A6D84DE258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877175" cy="594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- BNL Nuclear Physics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196B-60E6-41E4-A51C-3A6D84DE258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7839075" cy="590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11/17/2009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Douglas Fields - BNL Nuclear Physics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196B-60E6-41E4-A51C-3A6D84DE258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656" y="533400"/>
            <a:ext cx="7737344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</TotalTime>
  <Words>1515</Words>
  <Application>Microsoft Office PowerPoint</Application>
  <PresentationFormat>On-screen Show (4:3)</PresentationFormat>
  <Paragraphs>345</Paragraphs>
  <Slides>38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Office Theme</vt:lpstr>
      <vt:lpstr>Equation</vt:lpstr>
      <vt:lpstr>Adobe Acrobat Document</vt:lpstr>
      <vt:lpstr>Double Helicity Dependence of Jet Properties</vt:lpstr>
      <vt:lpstr>But First…</vt:lpstr>
      <vt:lpstr>Workshop Wish List</vt:lpstr>
      <vt:lpstr>What is (L or L)?</vt:lpstr>
      <vt:lpstr>Slide 5</vt:lpstr>
      <vt:lpstr>Slide 6</vt:lpstr>
      <vt:lpstr>Slide 7</vt:lpstr>
      <vt:lpstr>Slide 8</vt:lpstr>
      <vt:lpstr>Slide 9</vt:lpstr>
      <vt:lpstr>In Defense of Semi-classical Arguments</vt:lpstr>
      <vt:lpstr>Sivers Effect</vt:lpstr>
      <vt:lpstr>Spatial asymmetries</vt:lpstr>
      <vt:lpstr>Leads to more formal approach…</vt:lpstr>
      <vt:lpstr>Meng Paper</vt:lpstr>
      <vt:lpstr>“Experiment B”</vt:lpstr>
      <vt:lpstr>Mechanism for             . </vt:lpstr>
      <vt:lpstr>Mechanism for             . </vt:lpstr>
      <vt:lpstr>From Meng Ta-Chung et al. Phys Rev. D40, p769, (1989)</vt:lpstr>
      <vt:lpstr>From Meng Ta-Chung et al. Phys Rev. D40, p769, (1989)</vt:lpstr>
      <vt:lpstr>From Meng Ta-Chung et al. Phys Rev. D40, p769, (1989)</vt:lpstr>
      <vt:lpstr>Our Model</vt:lpstr>
      <vt:lpstr>Our Model Results</vt:lpstr>
      <vt:lpstr>What is the origin of jet kT?</vt:lpstr>
      <vt:lpstr>Origin of Jet kT</vt:lpstr>
      <vt:lpstr>Measuring jet kT – di-hadron correlation</vt:lpstr>
      <vt:lpstr>Measuring jet kT – di-hadron correlation</vt:lpstr>
      <vt:lpstr>Jet Kinematics</vt:lpstr>
      <vt:lpstr>Measuring jet kT – di-hadron correlation</vt:lpstr>
      <vt:lpstr>PHENIX Detector</vt:lpstr>
      <vt:lpstr>π° Identificaton</vt:lpstr>
      <vt:lpstr>Correlation Function</vt:lpstr>
      <vt:lpstr>Fit Function</vt:lpstr>
      <vt:lpstr>Need &lt;zt&gt; and xh</vt:lpstr>
      <vt:lpstr>kT results for unpolarized case</vt:lpstr>
      <vt:lpstr>Preliminary Results</vt:lpstr>
      <vt:lpstr>Interpretation</vt:lpstr>
      <vt:lpstr>Relating to Meng…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Double Helicity Dependence of Jet Properties</dc:title>
  <dc:creator>Douglas E Fields</dc:creator>
  <cp:lastModifiedBy>Douglas E Fields</cp:lastModifiedBy>
  <cp:revision>37</cp:revision>
  <dcterms:created xsi:type="dcterms:W3CDTF">2009-11-10T08:37:19Z</dcterms:created>
  <dcterms:modified xsi:type="dcterms:W3CDTF">2009-11-17T15:28:22Z</dcterms:modified>
</cp:coreProperties>
</file>