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2" r:id="rId1"/>
  </p:sldMasterIdLst>
  <p:notesMasterIdLst>
    <p:notesMasterId r:id="rId34"/>
  </p:notesMasterIdLst>
  <p:sldIdLst>
    <p:sldId id="256" r:id="rId2"/>
    <p:sldId id="258" r:id="rId3"/>
    <p:sldId id="282" r:id="rId4"/>
    <p:sldId id="285" r:id="rId5"/>
    <p:sldId id="286" r:id="rId6"/>
    <p:sldId id="261" r:id="rId7"/>
    <p:sldId id="260" r:id="rId8"/>
    <p:sldId id="262" r:id="rId9"/>
    <p:sldId id="263" r:id="rId10"/>
    <p:sldId id="272" r:id="rId11"/>
    <p:sldId id="277" r:id="rId12"/>
    <p:sldId id="287" r:id="rId13"/>
    <p:sldId id="270" r:id="rId14"/>
    <p:sldId id="271" r:id="rId15"/>
    <p:sldId id="273" r:id="rId16"/>
    <p:sldId id="259" r:id="rId17"/>
    <p:sldId id="289" r:id="rId18"/>
    <p:sldId id="274" r:id="rId19"/>
    <p:sldId id="275" r:id="rId20"/>
    <p:sldId id="264" r:id="rId21"/>
    <p:sldId id="265" r:id="rId22"/>
    <p:sldId id="279" r:id="rId23"/>
    <p:sldId id="280" r:id="rId24"/>
    <p:sldId id="266" r:id="rId25"/>
    <p:sldId id="284" r:id="rId26"/>
    <p:sldId id="281" r:id="rId27"/>
    <p:sldId id="291" r:id="rId28"/>
    <p:sldId id="283" r:id="rId29"/>
    <p:sldId id="288" r:id="rId30"/>
    <p:sldId id="268" r:id="rId31"/>
    <p:sldId id="267" r:id="rId32"/>
    <p:sldId id="276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67F33E-3A57-464F-9715-98C4CD0E2497}" type="datetimeFigureOut">
              <a:rPr lang="en-US"/>
              <a:t>5/3/2016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610D21-1018-465C-B395-46F95E2BEED2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9281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610D21-1018-465C-B395-46F95E2BEED2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0464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610D21-1018-465C-B395-46F95E2BEED2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2366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Calibri"/>
              </a:rPr>
              <a:t>Tip is mounted here.  This is effectively every part of the FIM.  Mention that this is purely schematic because it is a glass vaccuum system.  </a:t>
            </a:r>
          </a:p>
          <a:p>
            <a:r>
              <a:rPr lang="en-US">
                <a:latin typeface="Calibri"/>
              </a:rPr>
              <a:t>1. tip is mounted in UHV.  Imaging gas in injected into the system.  Reason for this is to create a large mean free path for the ions to travel to channel plates</a:t>
            </a:r>
          </a:p>
          <a:p>
            <a:r>
              <a:rPr lang="en-US">
                <a:latin typeface="Calibri"/>
              </a:rPr>
              <a:t>Need to write up the total description for this slide</a:t>
            </a:r>
          </a:p>
          <a:p>
            <a:br>
              <a:rPr lang="en-US">
                <a:latin typeface="Calibri"/>
              </a:rPr>
            </a:br>
            <a:endParaRPr lang="en-US">
              <a:latin typeface="Calibri"/>
            </a:endParaRPr>
          </a:p>
          <a:p>
            <a:r>
              <a:rPr lang="en-US">
                <a:latin typeface="Calibri"/>
              </a:rPr>
              <a:t>Mention the reasons for cooling (stopping diffusion, steadying the jitter for resolution, reducing lateral component of velocity for imaging ion)</a:t>
            </a:r>
          </a:p>
          <a:p>
            <a:br>
              <a:rPr lang="en-US">
                <a:latin typeface="Calibri"/>
              </a:rPr>
            </a:br>
            <a:endParaRPr lang="en-US">
              <a:latin typeface="Calibri"/>
            </a:endParaRPr>
          </a:p>
          <a:p>
            <a:r>
              <a:rPr lang="en-US">
                <a:latin typeface="Calibri"/>
              </a:rPr>
              <a:t>Mention the deposition coil.  </a:t>
            </a:r>
          </a:p>
          <a:p>
            <a:br>
              <a:rPr lang="en-US">
                <a:latin typeface="Calibri"/>
              </a:rPr>
            </a:br>
            <a:endParaRPr lang="en-US">
              <a:latin typeface="Calibri"/>
            </a:endParaRPr>
          </a:p>
          <a:p>
            <a:r>
              <a:rPr lang="en-US">
                <a:latin typeface="Calibri"/>
              </a:rPr>
              <a:t>Why use a vacuum system?( Mean free path, no contaminants.)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610D21-1018-465C-B395-46F95E2BEED2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889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610D21-1018-465C-B395-46F95E2BEED2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7621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610D21-1018-465C-B395-46F95E2BEED2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6761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610D21-1018-465C-B395-46F95E2BEED2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3265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610D21-1018-465C-B395-46F95E2BEED2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6847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610D21-1018-465C-B395-46F95E2BEED2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1886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610D21-1018-465C-B395-46F95E2BEED2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89342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610D21-1018-465C-B395-46F95E2BEED2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47858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610D21-1018-465C-B395-46F95E2BEED2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2891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Calibri"/>
              </a:rPr>
              <a:t>Mention the three possibilities shown</a:t>
            </a:r>
          </a:p>
          <a:p>
            <a:br>
              <a:rPr lang="en-US">
                <a:latin typeface="Calibri"/>
              </a:rPr>
            </a:br>
            <a:endParaRPr lang="en-US">
              <a:latin typeface="Calibri"/>
            </a:endParaRPr>
          </a:p>
          <a:p>
            <a:r>
              <a:rPr lang="en-US">
                <a:latin typeface="Calibri"/>
              </a:rPr>
              <a:t>Mention Schwoebel-Ehrlich barrier</a:t>
            </a:r>
          </a:p>
          <a:p>
            <a:br>
              <a:rPr lang="en-US">
                <a:latin typeface="Calibri"/>
              </a:rPr>
            </a:br>
            <a:endParaRPr lang="en-US">
              <a:latin typeface="Calibri"/>
            </a:endParaRPr>
          </a:p>
          <a:p>
            <a:br>
              <a:rPr lang="en-US">
                <a:latin typeface="Calibri"/>
              </a:rPr>
            </a:br>
            <a:endParaRPr lang="en-US"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610D21-1018-465C-B395-46F95E2BEED2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87998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610D21-1018-465C-B395-46F95E2BEED2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7389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610D21-1018-465C-B395-46F95E2BEED2}" type="slidenum">
              <a:rPr lang="en-US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0472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610D21-1018-465C-B395-46F95E2BEED2}" type="slidenum">
              <a:rPr lang="en-US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35398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610D21-1018-465C-B395-46F95E2BEED2}" type="slidenum">
              <a:rPr lang="en-US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71578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610D21-1018-465C-B395-46F95E2BEED2}" type="slidenum">
              <a:rPr lang="en-US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14760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610D21-1018-465C-B395-46F95E2BEED2}" type="slidenum">
              <a:rPr lang="en-US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58677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610D21-1018-465C-B395-46F95E2BEED2}" type="slidenum">
              <a:rPr lang="en-US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12451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610D21-1018-465C-B395-46F95E2BEED2}" type="slidenum">
              <a:rPr lang="en-US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21464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610D21-1018-465C-B395-46F95E2BEED2}" type="slidenum">
              <a:rPr lang="en-US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56827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610D21-1018-465C-B395-46F95E2BEED2}" type="slidenum">
              <a:rPr lang="en-US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6481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610D21-1018-465C-B395-46F95E2BEED2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53511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610D21-1018-465C-B395-46F95E2BEED2}" type="slidenum">
              <a:rPr lang="en-US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10877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610D21-1018-465C-B395-46F95E2BEED2}" type="slidenum">
              <a:rPr lang="en-US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57908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610D21-1018-465C-B395-46F95E2BEED2}" type="slidenum">
              <a:rPr lang="en-US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8117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Calibri"/>
              </a:rPr>
              <a:t>Si dimer on an Si substrate (001) plane.  Atom tracker STM image, black dots indicate lattice sites where the dimer hopped to</a:t>
            </a:r>
          </a:p>
          <a:p>
            <a:br>
              <a:rPr lang="en-US">
                <a:latin typeface="Calibri"/>
              </a:rPr>
            </a:br>
            <a:endParaRPr lang="en-US">
              <a:latin typeface="Calibri"/>
            </a:endParaRPr>
          </a:p>
          <a:p>
            <a:r>
              <a:rPr lang="en-US">
                <a:latin typeface="Calibri"/>
              </a:rPr>
              <a:t>Right:  FIM image of Ir that was taken with our FIM.  Unsure of orientation ( figure that out by Monday)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610D21-1018-465C-B395-46F95E2BEED2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4609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Calibri"/>
              </a:rPr>
              <a:t>Why?  Atomic resolution allows imaging of surface</a:t>
            </a:r>
          </a:p>
          <a:p>
            <a:br>
              <a:rPr lang="en-US">
                <a:latin typeface="Calibri"/>
              </a:rPr>
            </a:br>
            <a:endParaRPr lang="en-US">
              <a:latin typeface="Calibri"/>
            </a:endParaRPr>
          </a:p>
          <a:p>
            <a:r>
              <a:rPr lang="en-US">
                <a:latin typeface="Calibri"/>
              </a:rPr>
              <a:t>specimen preparation naturally leads to the creation of many terrace edges (Rather than diffusion in a channel)</a:t>
            </a:r>
          </a:p>
          <a:p>
            <a:br>
              <a:rPr lang="en-US">
                <a:latin typeface="Calibri"/>
              </a:rPr>
            </a:br>
            <a:endParaRPr lang="en-US">
              <a:latin typeface="Calibri"/>
            </a:endParaRPr>
          </a:p>
          <a:p>
            <a:r>
              <a:rPr lang="en-US">
                <a:latin typeface="Calibri"/>
              </a:rPr>
              <a:t>Single atom can be desorbed from the surface for analysis</a:t>
            </a:r>
          </a:p>
          <a:p>
            <a:br>
              <a:rPr lang="en-US">
                <a:latin typeface="Calibri"/>
              </a:rPr>
            </a:br>
            <a:endParaRPr lang="en-US">
              <a:latin typeface="Calibri"/>
            </a:endParaRPr>
          </a:p>
          <a:p>
            <a:r>
              <a:rPr lang="en-US">
                <a:latin typeface="Calibri"/>
              </a:rPr>
              <a:t>Instrument can distinguish mass-to-charge ratio for the desorbed atom revealing it's identity</a:t>
            </a:r>
          </a:p>
          <a:p>
            <a:br>
              <a:rPr lang="en-US">
                <a:latin typeface="Calibri"/>
              </a:rPr>
            </a:br>
            <a:endParaRPr lang="en-US">
              <a:latin typeface="Calibri"/>
            </a:endParaRPr>
          </a:p>
          <a:p>
            <a:r>
              <a:rPr lang="en-US">
                <a:latin typeface="Calibri"/>
              </a:rPr>
              <a:t>Segway, but before the specifics let's begin by discussing the theory of the FIM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610D21-1018-465C-B395-46F95E2BEED2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3547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Calibri"/>
              </a:rPr>
              <a:t>Mention the axes.  This is a graph of the potential energy of an electron in an atom, when the atom is near the surface of a metal</a:t>
            </a:r>
          </a:p>
          <a:p>
            <a:br>
              <a:rPr lang="en-US">
                <a:latin typeface="Calibri"/>
              </a:rPr>
            </a:br>
            <a:endParaRPr lang="en-US">
              <a:latin typeface="Calibri"/>
            </a:endParaRPr>
          </a:p>
          <a:p>
            <a:r>
              <a:rPr lang="en-US">
                <a:latin typeface="Calibri"/>
              </a:rPr>
              <a:t>left is no field and right is field.  Left, No possibility of tunneling because there are no available states to tunnel to</a:t>
            </a:r>
          </a:p>
          <a:p>
            <a:br>
              <a:rPr lang="en-US">
                <a:latin typeface="Calibri"/>
              </a:rPr>
            </a:br>
            <a:endParaRPr lang="en-US">
              <a:latin typeface="Calibri"/>
            </a:endParaRPr>
          </a:p>
          <a:p>
            <a:r>
              <a:rPr lang="en-US">
                <a:latin typeface="Calibri"/>
              </a:rPr>
              <a:t>right, a large electric field raises the potential of the atom such that the electron can tunnel to an accessible state near the fermi level</a:t>
            </a:r>
          </a:p>
          <a:p>
            <a:br>
              <a:rPr lang="en-US">
                <a:latin typeface="Calibri"/>
              </a:rPr>
            </a:br>
            <a:endParaRPr lang="en-US">
              <a:latin typeface="Calibri"/>
            </a:endParaRPr>
          </a:p>
          <a:p>
            <a:r>
              <a:rPr lang="en-US">
                <a:latin typeface="Calibri"/>
              </a:rPr>
              <a:t>Write this slide up carefully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610D21-1018-465C-B395-46F95E2BEED2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0904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Calibri"/>
              </a:rPr>
              <a:t>First mention the roughing done by electrochemical polishing.  </a:t>
            </a:r>
          </a:p>
          <a:p>
            <a:br>
              <a:rPr lang="en-US">
                <a:latin typeface="Calibri"/>
              </a:rPr>
            </a:br>
            <a:endParaRPr lang="en-US">
              <a:latin typeface="Calibri"/>
            </a:endParaRPr>
          </a:p>
          <a:p>
            <a:r>
              <a:rPr lang="en-US">
                <a:latin typeface="Calibri"/>
              </a:rPr>
              <a:t>Mention that the tip is fine polished in situ by field evaporation.</a:t>
            </a:r>
          </a:p>
          <a:p>
            <a:br>
              <a:rPr lang="en-US">
                <a:latin typeface="Calibri"/>
              </a:rPr>
            </a:br>
            <a:endParaRPr lang="en-US">
              <a:latin typeface="Calibri"/>
            </a:endParaRPr>
          </a:p>
          <a:p>
            <a:r>
              <a:rPr lang="en-US">
                <a:latin typeface="Calibri"/>
              </a:rPr>
              <a:t>The tip is the metal from the previous slide.  E-field is created by raising the dc voltage of the tip, segway: smash cut to...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610D21-1018-465C-B395-46F95E2BEED2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1597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610D21-1018-465C-B395-46F95E2BEED2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6178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610D21-1018-465C-B395-46F95E2BEED2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5959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26226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7036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668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3916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99346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1792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1473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5494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409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846CE7D5-CF57-46EF-B807-FDD0502418D4}" type="datetimeFigureOut">
              <a:rPr lang="en-US" smtClean="0"/>
              <a:t>5/3/2016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2236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151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5/3/2016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4014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Step Dynamics in Homogeneous Crystal Growth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solidFill>
                  <a:srgbClr val="637052"/>
                </a:solidFill>
              </a:rPr>
              <a:t>Matthew Koppa </a:t>
            </a: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Field ion micrograph of iridium, a face centered cubic crystal (FCC), (100) oriented</a:t>
            </a:r>
          </a:p>
        </p:txBody>
      </p:sp>
      <p:pic>
        <p:nvPicPr>
          <p:cNvPr id="8" name="Content Placeholder 7" descr="Ir100arrow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318582" y="1878379"/>
            <a:ext cx="5603780" cy="4301297"/>
          </a:xfrm>
        </p:spPr>
      </p:pic>
      <p:sp>
        <p:nvSpPr>
          <p:cNvPr id="9" name="TextBox 8"/>
          <p:cNvSpPr txBox="1"/>
          <p:nvPr/>
        </p:nvSpPr>
        <p:spPr>
          <a:xfrm>
            <a:off x="8659059" y="5803398"/>
            <a:ext cx="2743200" cy="369332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en-US" dirty="0"/>
              <a:t>Courtesy of J. Panitz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639245" y="0"/>
            <a:ext cx="2743200" cy="369332"/>
          </a:xfrm>
          <a:prstGeom prst="rect">
            <a:avLst/>
          </a:prstGeom>
        </p:spPr>
        <p:txBody>
          <a:bodyPr rtlCol="0" anchor="t">
            <a:spAutoFit/>
          </a:bodyPr>
          <a:lstStyle/>
          <a:p>
            <a:pPr algn="ctr"/>
            <a:r>
              <a:rPr lang="en-US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9952195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Diagram of the essential features of a field ion microscope</a:t>
            </a:r>
          </a:p>
        </p:txBody>
      </p:sp>
      <p:pic>
        <p:nvPicPr>
          <p:cNvPr id="4" name="Content Placeholder 3" descr="Coldfinger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927007" y="1814659"/>
            <a:ext cx="3597214" cy="4480978"/>
          </a:xfrm>
        </p:spPr>
      </p:pic>
      <p:sp>
        <p:nvSpPr>
          <p:cNvPr id="5" name="TextBox 4"/>
          <p:cNvSpPr txBox="1"/>
          <p:nvPr/>
        </p:nvSpPr>
        <p:spPr>
          <a:xfrm>
            <a:off x="10639245" y="0"/>
            <a:ext cx="2743200" cy="369332"/>
          </a:xfrm>
          <a:prstGeom prst="rect">
            <a:avLst/>
          </a:prstGeom>
        </p:spPr>
        <p:txBody>
          <a:bodyPr rtlCol="0" anchor="t">
            <a:spAutoFit/>
          </a:bodyPr>
          <a:lstStyle/>
          <a:p>
            <a:pPr algn="ctr"/>
            <a:r>
              <a:rPr lang="en-US"/>
              <a:t>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57892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Diffusion studies in heterogeneous systems have been carried out using the FIM</a:t>
            </a:r>
          </a:p>
        </p:txBody>
      </p:sp>
      <p:pic>
        <p:nvPicPr>
          <p:cNvPr id="7" name="Content Placeholder 6" descr="EhrlichDiffusion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578114" y="1846263"/>
            <a:ext cx="4217372" cy="4022725"/>
          </a:xfrm>
        </p:spPr>
      </p:pic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 vert="horz" lIns="0" tIns="45720" rIns="0" bIns="45720" rtlCol="0" anchor="t">
            <a:normAutofit/>
          </a:bodyPr>
          <a:lstStyle/>
          <a:p>
            <a:r>
              <a:rPr lang="en-US" sz="3200" dirty="0"/>
              <a:t>Diffusion of Rh on W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751416" y="5792914"/>
            <a:ext cx="5871210" cy="523220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en-US" sz="1400" dirty="0"/>
              <a:t>G. </a:t>
            </a:r>
            <a:r>
              <a:rPr lang="en-US" sz="1400" dirty="0" err="1"/>
              <a:t>Antczak</a:t>
            </a:r>
            <a:r>
              <a:rPr lang="en-US" sz="1400" dirty="0"/>
              <a:t> and G. Ehrlich, </a:t>
            </a:r>
            <a:r>
              <a:rPr lang="en-US" sz="1400" i="1" dirty="0"/>
              <a:t>Surface Diffusion: Metals, Metal Atoms, and Clusters</a:t>
            </a:r>
            <a:r>
              <a:rPr lang="en-US" sz="1400" dirty="0"/>
              <a:t>, (Cambridge University Press, Cambridge, 2010).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639245" y="0"/>
            <a:ext cx="2743200" cy="369332"/>
          </a:xfrm>
          <a:prstGeom prst="rect">
            <a:avLst/>
          </a:prstGeom>
        </p:spPr>
        <p:txBody>
          <a:bodyPr rtlCol="0" anchor="t">
            <a:spAutoFit/>
          </a:bodyPr>
          <a:lstStyle/>
          <a:p>
            <a:pPr algn="ctr"/>
            <a:r>
              <a:rPr lang="en-US"/>
              <a:t>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53253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Exchange-mediated diffusion has been observed in heterogeneous systems</a:t>
            </a:r>
          </a:p>
        </p:txBody>
      </p:sp>
      <p:pic>
        <p:nvPicPr>
          <p:cNvPr id="9" name="Content Placeholder 8" descr="Channel Exchange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26676" y="2675231"/>
            <a:ext cx="9789890" cy="2522808"/>
          </a:xfrm>
        </p:spPr>
      </p:pic>
      <p:sp>
        <p:nvSpPr>
          <p:cNvPr id="10" name="TextBox 9"/>
          <p:cNvSpPr txBox="1"/>
          <p:nvPr/>
        </p:nvSpPr>
        <p:spPr>
          <a:xfrm>
            <a:off x="3181997" y="5684887"/>
            <a:ext cx="5871210" cy="523220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en-US" sz="1400" dirty="0"/>
              <a:t>G. </a:t>
            </a:r>
            <a:r>
              <a:rPr lang="en-US" sz="1400" dirty="0" err="1"/>
              <a:t>Antczak</a:t>
            </a:r>
            <a:r>
              <a:rPr lang="en-US" sz="1400" dirty="0"/>
              <a:t> and G. Ehrlich, </a:t>
            </a:r>
            <a:r>
              <a:rPr lang="en-US" sz="1400" i="1" dirty="0"/>
              <a:t>Surface Diffusion: Metals, Metal Atoms, and Clusters</a:t>
            </a:r>
            <a:r>
              <a:rPr lang="en-US" sz="1400" dirty="0"/>
              <a:t>, (Cambridge University Press, Cambridge, 2010).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639245" y="0"/>
            <a:ext cx="2743200" cy="369332"/>
          </a:xfrm>
          <a:prstGeom prst="rect">
            <a:avLst/>
          </a:prstGeom>
        </p:spPr>
        <p:txBody>
          <a:bodyPr rtlCol="0" anchor="t">
            <a:spAutoFit/>
          </a:bodyPr>
          <a:lstStyle/>
          <a:p>
            <a:pPr algn="ctr"/>
            <a:r>
              <a:rPr lang="en-US"/>
              <a:t>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76127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Diffusion and step dynamics in homogeneous systems are more difficult to observe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 vert="horz" lIns="0" tIns="45720" rIns="0" bIns="45720" rtlCol="0" anchor="t">
            <a:normAutofit/>
          </a:bodyPr>
          <a:lstStyle/>
          <a:p>
            <a:r>
              <a:rPr lang="en-US" sz="3200" dirty="0"/>
              <a:t>Cannot distinguish exchange processes in systems with identical </a:t>
            </a:r>
            <a:r>
              <a:rPr lang="en-US" sz="3200" dirty="0" err="1"/>
              <a:t>adatom</a:t>
            </a:r>
            <a:r>
              <a:rPr lang="en-US" sz="3200" dirty="0"/>
              <a:t> and substrate atoms</a:t>
            </a:r>
          </a:p>
          <a:p>
            <a:r>
              <a:rPr lang="en-US" sz="3200" dirty="0"/>
              <a:t>Chemical nature of diffusing </a:t>
            </a:r>
            <a:r>
              <a:rPr lang="en-US" sz="3200" dirty="0" err="1"/>
              <a:t>adatom</a:t>
            </a:r>
            <a:r>
              <a:rPr lang="en-US" sz="3200" dirty="0"/>
              <a:t> affects step dynamics</a:t>
            </a:r>
          </a:p>
          <a:p>
            <a:r>
              <a:rPr lang="en-US" sz="3200" dirty="0"/>
              <a:t>Behavior of homogeneous </a:t>
            </a:r>
            <a:r>
              <a:rPr lang="en-US" sz="3200" dirty="0" err="1"/>
              <a:t>adatoms</a:t>
            </a:r>
            <a:r>
              <a:rPr lang="en-US" sz="3200" dirty="0"/>
              <a:t> should not be inferred from the heterogeneous case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639245" y="0"/>
            <a:ext cx="2743200" cy="369332"/>
          </a:xfrm>
          <a:prstGeom prst="rect">
            <a:avLst/>
          </a:prstGeom>
        </p:spPr>
        <p:txBody>
          <a:bodyPr rtlCol="0" anchor="t">
            <a:spAutoFit/>
          </a:bodyPr>
          <a:lstStyle/>
          <a:p>
            <a:pPr algn="ctr"/>
            <a:r>
              <a:rPr lang="en-US"/>
              <a:t>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82793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Atom probe allows measurement of mass-to-charge ratio of individual atoms via time-of-flight mass spectrometry</a:t>
            </a:r>
          </a:p>
        </p:txBody>
      </p:sp>
      <p:pic>
        <p:nvPicPr>
          <p:cNvPr id="4" name="Content Placeholder 3" descr="CF2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346563" y="1849329"/>
            <a:ext cx="3545011" cy="4416015"/>
          </a:xfrm>
        </p:spPr>
      </p:pic>
      <p:sp>
        <p:nvSpPr>
          <p:cNvPr id="7" name="TextBox 6"/>
          <p:cNvSpPr txBox="1"/>
          <p:nvPr/>
        </p:nvSpPr>
        <p:spPr>
          <a:xfrm>
            <a:off x="10639245" y="0"/>
            <a:ext cx="2743200" cy="369332"/>
          </a:xfrm>
          <a:prstGeom prst="rect">
            <a:avLst/>
          </a:prstGeom>
        </p:spPr>
        <p:txBody>
          <a:bodyPr rtlCol="0" anchor="t">
            <a:spAutoFit/>
          </a:bodyPr>
          <a:lstStyle/>
          <a:p>
            <a:pPr algn="ctr"/>
            <a:r>
              <a:rPr lang="en-US"/>
              <a:t>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88373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Working version of atom probe is complete</a:t>
            </a:r>
          </a:p>
        </p:txBody>
      </p:sp>
      <p:pic>
        <p:nvPicPr>
          <p:cNvPr id="5" name="Content Placeholder 4" descr="Figure2annotatedj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550407" y="1846263"/>
            <a:ext cx="7151511" cy="4022725"/>
          </a:xfrm>
        </p:spPr>
      </p:pic>
      <p:sp>
        <p:nvSpPr>
          <p:cNvPr id="4" name="TextBox 3"/>
          <p:cNvSpPr txBox="1"/>
          <p:nvPr/>
        </p:nvSpPr>
        <p:spPr>
          <a:xfrm>
            <a:off x="10639245" y="0"/>
            <a:ext cx="2743200" cy="369332"/>
          </a:xfrm>
          <a:prstGeom prst="rect">
            <a:avLst/>
          </a:prstGeom>
        </p:spPr>
        <p:txBody>
          <a:bodyPr rtlCol="0" anchor="t">
            <a:spAutoFit/>
          </a:bodyPr>
          <a:lstStyle/>
          <a:p>
            <a:pPr algn="ctr"/>
            <a:r>
              <a:rPr lang="en-US"/>
              <a:t>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53961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Adatom</a:t>
            </a:r>
            <a:r>
              <a:rPr lang="en-US" dirty="0"/>
              <a:t> location determined using FIM </a:t>
            </a:r>
          </a:p>
        </p:txBody>
      </p:sp>
      <p:pic>
        <p:nvPicPr>
          <p:cNvPr id="4" name="Content Placeholder 3" descr="fig6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430219" y="1846263"/>
            <a:ext cx="3391888" cy="4022725"/>
          </a:xfrm>
        </p:spPr>
      </p:pic>
      <p:sp>
        <p:nvSpPr>
          <p:cNvPr id="5" name="TextBox 4"/>
          <p:cNvSpPr txBox="1"/>
          <p:nvPr/>
        </p:nvSpPr>
        <p:spPr>
          <a:xfrm>
            <a:off x="10639245" y="0"/>
            <a:ext cx="2743200" cy="369332"/>
          </a:xfrm>
          <a:prstGeom prst="rect">
            <a:avLst/>
          </a:prstGeom>
        </p:spPr>
        <p:txBody>
          <a:bodyPr rtlCol="0" anchor="t">
            <a:spAutoFit/>
          </a:bodyPr>
          <a:lstStyle/>
          <a:p>
            <a:pPr algn="ctr"/>
            <a:r>
              <a:rPr lang="en-US"/>
              <a:t>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8044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Adatoms</a:t>
            </a:r>
            <a:r>
              <a:rPr lang="en-US" dirty="0"/>
              <a:t> of interest may be off-center</a:t>
            </a:r>
          </a:p>
        </p:txBody>
      </p:sp>
      <p:pic>
        <p:nvPicPr>
          <p:cNvPr id="5" name="Content Placeholder 4" descr="OffCent23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296143" y="1846263"/>
            <a:ext cx="7660039" cy="4022725"/>
          </a:xfrm>
        </p:spPr>
      </p:pic>
      <p:sp>
        <p:nvSpPr>
          <p:cNvPr id="4" name="TextBox 3"/>
          <p:cNvSpPr txBox="1"/>
          <p:nvPr/>
        </p:nvSpPr>
        <p:spPr>
          <a:xfrm>
            <a:off x="10639245" y="0"/>
            <a:ext cx="2743200" cy="369332"/>
          </a:xfrm>
          <a:prstGeom prst="rect">
            <a:avLst/>
          </a:prstGeom>
        </p:spPr>
        <p:txBody>
          <a:bodyPr rtlCol="0" anchor="t">
            <a:spAutoFit/>
          </a:bodyPr>
          <a:lstStyle/>
          <a:p>
            <a:pPr algn="ctr"/>
            <a:r>
              <a:rPr lang="en-US"/>
              <a:t>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95315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Adjustable specimen mount allows </a:t>
            </a:r>
            <a:r>
              <a:rPr lang="en-US" dirty="0" err="1"/>
              <a:t>adatom</a:t>
            </a:r>
            <a:r>
              <a:rPr lang="en-US" dirty="0"/>
              <a:t> to be aligned with detector</a:t>
            </a:r>
          </a:p>
        </p:txBody>
      </p:sp>
      <p:pic>
        <p:nvPicPr>
          <p:cNvPr id="5" name="Content Placeholder 4" descr="cent2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296143" y="1846263"/>
            <a:ext cx="7660039" cy="4022725"/>
          </a:xfrm>
        </p:spPr>
      </p:pic>
      <p:sp>
        <p:nvSpPr>
          <p:cNvPr id="4" name="TextBox 3"/>
          <p:cNvSpPr txBox="1"/>
          <p:nvPr/>
        </p:nvSpPr>
        <p:spPr>
          <a:xfrm>
            <a:off x="10639245" y="0"/>
            <a:ext cx="2743200" cy="369332"/>
          </a:xfrm>
          <a:prstGeom prst="rect">
            <a:avLst/>
          </a:prstGeom>
        </p:spPr>
        <p:txBody>
          <a:bodyPr rtlCol="0" anchor="t">
            <a:spAutoFit/>
          </a:bodyPr>
          <a:lstStyle/>
          <a:p>
            <a:pPr algn="ctr"/>
            <a:r>
              <a:rPr lang="en-US"/>
              <a:t>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39479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Many possibilities exist for an </a:t>
            </a:r>
            <a:r>
              <a:rPr lang="en-US" dirty="0" err="1"/>
              <a:t>adatom</a:t>
            </a:r>
            <a:r>
              <a:rPr lang="en-US" dirty="0"/>
              <a:t> diffusing over a terrace edge</a:t>
            </a:r>
          </a:p>
        </p:txBody>
      </p:sp>
      <p:pic>
        <p:nvPicPr>
          <p:cNvPr id="3" name="Content Placeholder 2" descr="marbleping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290601" y="1806575"/>
            <a:ext cx="7657258" cy="4451419"/>
          </a:xfrm>
        </p:spPr>
      </p:pic>
      <p:sp>
        <p:nvSpPr>
          <p:cNvPr id="5" name="TextBox 4"/>
          <p:cNvSpPr txBox="1"/>
          <p:nvPr/>
        </p:nvSpPr>
        <p:spPr>
          <a:xfrm>
            <a:off x="10713299" y="-46693"/>
            <a:ext cx="2743200" cy="369332"/>
          </a:xfrm>
          <a:prstGeom prst="rect">
            <a:avLst/>
          </a:prstGeom>
        </p:spPr>
        <p:txBody>
          <a:bodyPr rtlCol="0" anchor="t">
            <a:spAutoFit/>
          </a:bodyPr>
          <a:lstStyle/>
          <a:p>
            <a:pPr algn="ctr"/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6733225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Custom designed specimen mount has been manufactured and is installed on the </a:t>
            </a:r>
            <a:r>
              <a:rPr lang="en-US"/>
              <a:t>system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 vert="horz" lIns="0" tIns="45720" rIns="0" bIns="45720" rtlCol="0" anchor="t">
            <a:normAutofit/>
          </a:bodyPr>
          <a:lstStyle/>
          <a:p>
            <a:r>
              <a:rPr lang="en-US" sz="3200" dirty="0"/>
              <a:t>Cold finger attaches to a welded bellows that can be adjusted to ensure </a:t>
            </a:r>
            <a:r>
              <a:rPr lang="en-US" sz="3200" dirty="0" err="1"/>
              <a:t>adatom</a:t>
            </a:r>
            <a:r>
              <a:rPr lang="en-US" sz="3200" dirty="0"/>
              <a:t> of interest is sent to detector</a:t>
            </a:r>
          </a:p>
          <a:p>
            <a:endParaRPr lang="en-US" sz="3200" dirty="0"/>
          </a:p>
        </p:txBody>
      </p:sp>
      <p:pic>
        <p:nvPicPr>
          <p:cNvPr id="8" name="Content Placeholder 7" descr="figure7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193767" y="1846263"/>
            <a:ext cx="2986066" cy="4022725"/>
          </a:xfrm>
        </p:spPr>
      </p:pic>
      <p:sp>
        <p:nvSpPr>
          <p:cNvPr id="5" name="TextBox 4"/>
          <p:cNvSpPr txBox="1"/>
          <p:nvPr/>
        </p:nvSpPr>
        <p:spPr>
          <a:xfrm>
            <a:off x="10639245" y="0"/>
            <a:ext cx="2743200" cy="369332"/>
          </a:xfrm>
          <a:prstGeom prst="rect">
            <a:avLst/>
          </a:prstGeom>
        </p:spPr>
        <p:txBody>
          <a:bodyPr rtlCol="0" anchor="t">
            <a:spAutoFit/>
          </a:bodyPr>
          <a:lstStyle/>
          <a:p>
            <a:pPr algn="ctr"/>
            <a:r>
              <a:rPr lang="en-US"/>
              <a:t>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6950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of flight mass spectrometer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 vert="horz" lIns="0" tIns="45720" rIns="0" bIns="45720" rtlCol="0" anchor="t">
            <a:normAutofit/>
          </a:bodyPr>
          <a:lstStyle/>
          <a:p>
            <a:r>
              <a:rPr lang="en-US" sz="3200" dirty="0"/>
              <a:t>Atom of interest is field-evaporated and sent down drift tube</a:t>
            </a:r>
          </a:p>
          <a:p>
            <a:r>
              <a:rPr lang="en-US" sz="3200" dirty="0"/>
              <a:t>Mass-to-charge ratio distinguishes the identity of desorbed atom</a:t>
            </a:r>
          </a:p>
          <a:p>
            <a:endParaRPr lang="en-US" sz="3200" dirty="0"/>
          </a:p>
        </p:txBody>
      </p:sp>
      <p:pic>
        <p:nvPicPr>
          <p:cNvPr id="6" name="Content Placeholder 5" descr="Figure2annotatedj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028713" y="2219545"/>
            <a:ext cx="5835547" cy="3283835"/>
          </a:xfrm>
        </p:spPr>
      </p:pic>
      <p:sp>
        <p:nvSpPr>
          <p:cNvPr id="5" name="TextBox 4"/>
          <p:cNvSpPr txBox="1"/>
          <p:nvPr/>
        </p:nvSpPr>
        <p:spPr>
          <a:xfrm>
            <a:off x="10639245" y="0"/>
            <a:ext cx="2743200" cy="369332"/>
          </a:xfrm>
          <a:prstGeom prst="rect">
            <a:avLst/>
          </a:prstGeom>
        </p:spPr>
        <p:txBody>
          <a:bodyPr rtlCol="0" anchor="t">
            <a:spAutoFit/>
          </a:bodyPr>
          <a:lstStyle/>
          <a:p>
            <a:pPr algn="ctr"/>
            <a:r>
              <a:rPr lang="en-US"/>
              <a:t>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01985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Procedure for studying </a:t>
            </a:r>
            <a:r>
              <a:rPr lang="en-US" dirty="0" err="1"/>
              <a:t>adatom</a:t>
            </a:r>
            <a:r>
              <a:rPr lang="en-US" dirty="0"/>
              <a:t> diffusion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 vert="horz" lIns="0" tIns="45720" rIns="0" bIns="45720" rtlCol="0" anchor="t">
            <a:normAutofit fontScale="92500"/>
          </a:bodyPr>
          <a:lstStyle/>
          <a:p>
            <a:r>
              <a:rPr lang="en-US" sz="2800" dirty="0"/>
              <a:t>Vacuum system is baked out to achieve ultra high vacuum pressures (~10^-10 </a:t>
            </a:r>
            <a:r>
              <a:rPr lang="en-US" sz="2800" dirty="0" err="1"/>
              <a:t>torr</a:t>
            </a:r>
            <a:r>
              <a:rPr lang="en-US" sz="2800" dirty="0"/>
              <a:t>)</a:t>
            </a:r>
          </a:p>
          <a:p>
            <a:r>
              <a:rPr lang="en-US" sz="2800" dirty="0"/>
              <a:t>Specimen tip is cooled to liquid nitrogen temperatures to stop diffusion</a:t>
            </a:r>
          </a:p>
          <a:p>
            <a:r>
              <a:rPr lang="en-US" sz="2800" dirty="0" err="1"/>
              <a:t>Adatoms</a:t>
            </a:r>
            <a:r>
              <a:rPr lang="en-US" sz="2800" dirty="0"/>
              <a:t> are deposited onto tip</a:t>
            </a:r>
          </a:p>
          <a:p>
            <a:r>
              <a:rPr lang="en-US" sz="2800" dirty="0"/>
              <a:t>Imaging gas is backfilled into system</a:t>
            </a:r>
          </a:p>
          <a:p>
            <a:r>
              <a:rPr lang="en-US" sz="2800" dirty="0"/>
              <a:t>Tip is imaged using field ion microscope</a:t>
            </a:r>
          </a:p>
          <a:p>
            <a:r>
              <a:rPr lang="en-US" sz="2800" dirty="0"/>
              <a:t>Tip is heated to initiate diffusion</a:t>
            </a:r>
          </a:p>
          <a:p>
            <a:r>
              <a:rPr lang="en-US" sz="2800" dirty="0"/>
              <a:t>Tip is cooled to stop diffusion and image again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639245" y="0"/>
            <a:ext cx="2743200" cy="369332"/>
          </a:xfrm>
          <a:prstGeom prst="rect">
            <a:avLst/>
          </a:prstGeom>
        </p:spPr>
        <p:txBody>
          <a:bodyPr rtlCol="0" anchor="t">
            <a:spAutoFit/>
          </a:bodyPr>
          <a:lstStyle/>
          <a:p>
            <a:pPr algn="ctr"/>
            <a:r>
              <a:rPr lang="en-US"/>
              <a:t>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98883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Calibri Light" charset="0"/>
              </a:rPr>
              <a:t>Procedure for studying </a:t>
            </a:r>
            <a:r>
              <a:rPr lang="en-US" dirty="0" err="1">
                <a:latin typeface="Calibri Light" charset="0"/>
              </a:rPr>
              <a:t>adatom</a:t>
            </a:r>
            <a:r>
              <a:rPr lang="en-US" dirty="0">
                <a:latin typeface="Calibri Light" charset="0"/>
              </a:rPr>
              <a:t> diffusion (cont.)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0" tIns="45720" rIns="0" bIns="45720" rtlCol="0" anchor="t">
            <a:normAutofit/>
          </a:bodyPr>
          <a:lstStyle/>
          <a:p>
            <a:r>
              <a:rPr lang="en-US" sz="2800" dirty="0"/>
              <a:t>If an interesting diffusion step has occurred the imaging channel plates are rotated out of the way and the system is evacuated</a:t>
            </a:r>
          </a:p>
          <a:p>
            <a:r>
              <a:rPr lang="en-US" sz="2800" dirty="0"/>
              <a:t>Detector channel plates are turned on and monitored by a photomultiplier tube (PMT)</a:t>
            </a:r>
          </a:p>
          <a:p>
            <a:r>
              <a:rPr lang="en-US" sz="2800" dirty="0"/>
              <a:t>A voltage pulse is applied to the tip to desorb the </a:t>
            </a:r>
            <a:r>
              <a:rPr lang="en-US" sz="2800" dirty="0" err="1"/>
              <a:t>adatom</a:t>
            </a:r>
            <a:r>
              <a:rPr lang="en-US" sz="2800" dirty="0"/>
              <a:t> from the surface</a:t>
            </a:r>
          </a:p>
          <a:p>
            <a:r>
              <a:rPr lang="en-US" sz="2800" dirty="0"/>
              <a:t>An oscilloscope is triggered by the pulse and records (PMT) voltage allowing time of flight measurements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639245" y="0"/>
            <a:ext cx="2743200" cy="369332"/>
          </a:xfrm>
          <a:prstGeom prst="rect">
            <a:avLst/>
          </a:prstGeom>
        </p:spPr>
        <p:txBody>
          <a:bodyPr rtlCol="0" anchor="t">
            <a:spAutoFit/>
          </a:bodyPr>
          <a:lstStyle/>
          <a:p>
            <a:pPr algn="ctr"/>
            <a:r>
              <a:rPr lang="en-US"/>
              <a:t>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7891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stable, isotopically enriched material to distinguish </a:t>
            </a:r>
            <a:r>
              <a:rPr lang="en-US" dirty="0" err="1"/>
              <a:t>adatom</a:t>
            </a:r>
            <a:r>
              <a:rPr lang="en-US" dirty="0"/>
              <a:t>/substrate atoms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34875410"/>
              </p:ext>
            </p:extLst>
          </p:nvPr>
        </p:nvGraphicFramePr>
        <p:xfrm>
          <a:off x="1096963" y="1846263"/>
          <a:ext cx="10058400" cy="3169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29200">
                  <a:extLst>
                    <a:ext uri="{9D8B030D-6E8A-4147-A177-3AD203B41FA5}">
                      <a16:colId xmlns:a16="http://schemas.microsoft.com/office/drawing/2014/main" val="3642062556"/>
                    </a:ext>
                  </a:extLst>
                </a:gridCol>
                <a:gridCol w="5029200">
                  <a:extLst>
                    <a:ext uri="{9D8B030D-6E8A-4147-A177-3AD203B41FA5}">
                      <a16:colId xmlns:a16="http://schemas.microsoft.com/office/drawing/2014/main" val="216242776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3200" dirty="0"/>
                        <a:t>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err="1"/>
                        <a:t>Ir</a:t>
                      </a:r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09810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180  &lt; 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191  37%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4414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182  27%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193  63%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91745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183  14%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92204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184  31%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47474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186  28%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6934930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333691" y="5294020"/>
            <a:ext cx="7467951" cy="830997"/>
          </a:xfrm>
          <a:prstGeom prst="rect">
            <a:avLst/>
          </a:prstGeom>
        </p:spPr>
        <p:txBody>
          <a:bodyPr rtlCol="0" anchor="t">
            <a:spAutoFit/>
          </a:bodyPr>
          <a:lstStyle/>
          <a:p>
            <a:pPr algn="ctr"/>
            <a:r>
              <a:rPr lang="en-US" sz="2400" dirty="0"/>
              <a:t>Available isotopes and isotopic abundance</a:t>
            </a:r>
          </a:p>
          <a:p>
            <a:pPr algn="ctr"/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0639245" y="0"/>
            <a:ext cx="2743200" cy="369332"/>
          </a:xfrm>
          <a:prstGeom prst="rect">
            <a:avLst/>
          </a:prstGeom>
        </p:spPr>
        <p:txBody>
          <a:bodyPr rtlCol="0" anchor="t">
            <a:spAutoFit/>
          </a:bodyPr>
          <a:lstStyle/>
          <a:p>
            <a:pPr algn="ctr"/>
            <a:r>
              <a:rPr lang="en-US"/>
              <a:t>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85556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Repeated experiments generate sufficient statistics for the experiment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0" tIns="45720" rIns="0" bIns="45720" rtlCol="0" anchor="t">
            <a:normAutofit/>
          </a:bodyPr>
          <a:lstStyle/>
          <a:p>
            <a:r>
              <a:rPr lang="en-US" sz="3200" dirty="0"/>
              <a:t>Even for substrates with a near 50-50 isotopic abundance, e.g. </a:t>
            </a:r>
            <a:r>
              <a:rPr lang="en-US" sz="3200" dirty="0" err="1"/>
              <a:t>Ir</a:t>
            </a:r>
            <a:r>
              <a:rPr lang="en-US" sz="3200" dirty="0"/>
              <a:t>, multiple trials allow </a:t>
            </a:r>
            <a:r>
              <a:rPr lang="en-US" sz="3200" dirty="0" err="1"/>
              <a:t>adatom</a:t>
            </a:r>
            <a:r>
              <a:rPr lang="en-US" sz="3200" dirty="0"/>
              <a:t> identification with a  confidence level of 1 in 10^3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639245" y="0"/>
            <a:ext cx="2743200" cy="369332"/>
          </a:xfrm>
          <a:prstGeom prst="rect">
            <a:avLst/>
          </a:prstGeom>
        </p:spPr>
        <p:txBody>
          <a:bodyPr rtlCol="0" anchor="t">
            <a:spAutoFit/>
          </a:bodyPr>
          <a:lstStyle/>
          <a:p>
            <a:pPr algn="ctr"/>
            <a:r>
              <a:rPr lang="en-US"/>
              <a:t>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12041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Calculated time of flight measurements for 2+ and 3+ charge states of the stable isotopes of tungsten and iridium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00190377"/>
              </p:ext>
            </p:extLst>
          </p:nvPr>
        </p:nvGraphicFramePr>
        <p:xfrm>
          <a:off x="1096963" y="1846263"/>
          <a:ext cx="10058400" cy="3235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1680">
                  <a:extLst>
                    <a:ext uri="{9D8B030D-6E8A-4147-A177-3AD203B41FA5}">
                      <a16:colId xmlns:a16="http://schemas.microsoft.com/office/drawing/2014/main" val="1734467807"/>
                    </a:ext>
                  </a:extLst>
                </a:gridCol>
                <a:gridCol w="2011680">
                  <a:extLst>
                    <a:ext uri="{9D8B030D-6E8A-4147-A177-3AD203B41FA5}">
                      <a16:colId xmlns:a16="http://schemas.microsoft.com/office/drawing/2014/main" val="2094500971"/>
                    </a:ext>
                  </a:extLst>
                </a:gridCol>
                <a:gridCol w="2011680">
                  <a:extLst>
                    <a:ext uri="{9D8B030D-6E8A-4147-A177-3AD203B41FA5}">
                      <a16:colId xmlns:a16="http://schemas.microsoft.com/office/drawing/2014/main" val="213805464"/>
                    </a:ext>
                  </a:extLst>
                </a:gridCol>
                <a:gridCol w="2011680">
                  <a:extLst>
                    <a:ext uri="{9D8B030D-6E8A-4147-A177-3AD203B41FA5}">
                      <a16:colId xmlns:a16="http://schemas.microsoft.com/office/drawing/2014/main" val="544467441"/>
                    </a:ext>
                  </a:extLst>
                </a:gridCol>
                <a:gridCol w="2011680">
                  <a:extLst>
                    <a:ext uri="{9D8B030D-6E8A-4147-A177-3AD203B41FA5}">
                      <a16:colId xmlns:a16="http://schemas.microsoft.com/office/drawing/2014/main" val="274557239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Isotope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Abundance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Mass (u)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Time (microseconds), 2+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Time (microseconds), 3+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2138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W 180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&lt;1%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179.95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8.84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7.22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59201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W 182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181.95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8.89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7.26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0427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W183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182.95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8.92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7.28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38586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W184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183.95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8.94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7.30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76814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W186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185.95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8.99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7.34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61497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Ir</a:t>
                      </a:r>
                      <a:r>
                        <a:rPr lang="en-US" dirty="0"/>
                        <a:t> 191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190.96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9.11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7.44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1031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Ir</a:t>
                      </a:r>
                      <a:r>
                        <a:rPr lang="en-US" dirty="0"/>
                        <a:t> 193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192.96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9.16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7.48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8217777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639245" y="0"/>
            <a:ext cx="2743200" cy="369332"/>
          </a:xfrm>
          <a:prstGeom prst="rect">
            <a:avLst/>
          </a:prstGeom>
        </p:spPr>
        <p:txBody>
          <a:bodyPr rtlCol="0" anchor="t">
            <a:spAutoFit/>
          </a:bodyPr>
          <a:lstStyle/>
          <a:p>
            <a:pPr algn="ctr"/>
            <a:r>
              <a:rPr lang="en-US"/>
              <a:t>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36799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Equation for finding mass-to-charge ratio from time of flight measurement from energy considerations</a:t>
            </a:r>
          </a:p>
        </p:txBody>
      </p:sp>
      <p:pic>
        <p:nvPicPr>
          <p:cNvPr id="5" name="Content Placeholder 4" descr="math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44638" y="3205163"/>
            <a:ext cx="9163050" cy="1304925"/>
          </a:xfrm>
        </p:spPr>
      </p:pic>
      <p:sp>
        <p:nvSpPr>
          <p:cNvPr id="4" name="TextBox 3"/>
          <p:cNvSpPr txBox="1"/>
          <p:nvPr/>
        </p:nvSpPr>
        <p:spPr>
          <a:xfrm>
            <a:off x="10639245" y="0"/>
            <a:ext cx="2743200" cy="369332"/>
          </a:xfrm>
          <a:prstGeom prst="rect">
            <a:avLst/>
          </a:prstGeom>
        </p:spPr>
        <p:txBody>
          <a:bodyPr rtlCol="0" anchor="t">
            <a:spAutoFit/>
          </a:bodyPr>
          <a:lstStyle/>
          <a:p>
            <a:pPr algn="ctr"/>
            <a:r>
              <a:rPr lang="en-US" dirty="0"/>
              <a:t>26</a:t>
            </a:r>
          </a:p>
        </p:txBody>
      </p:sp>
    </p:spTree>
    <p:extLst>
      <p:ext uri="{BB962C8B-B14F-4D97-AF65-F5344CB8AC3E}">
        <p14:creationId xmlns:p14="http://schemas.microsoft.com/office/powerpoint/2010/main" val="28462950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Early results show the viability of the current atom probe</a:t>
            </a:r>
          </a:p>
        </p:txBody>
      </p:sp>
      <p:pic>
        <p:nvPicPr>
          <p:cNvPr id="5" name="Content Placeholder 4" descr="histogramo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25132" y="1846263"/>
            <a:ext cx="8002061" cy="4022725"/>
          </a:xfrm>
        </p:spPr>
      </p:pic>
      <p:sp>
        <p:nvSpPr>
          <p:cNvPr id="4" name="TextBox 3"/>
          <p:cNvSpPr txBox="1"/>
          <p:nvPr/>
        </p:nvSpPr>
        <p:spPr>
          <a:xfrm>
            <a:off x="10639245" y="0"/>
            <a:ext cx="2743200" cy="369332"/>
          </a:xfrm>
          <a:prstGeom prst="rect">
            <a:avLst/>
          </a:prstGeom>
        </p:spPr>
        <p:txBody>
          <a:bodyPr rtlCol="0" anchor="t">
            <a:spAutoFit/>
          </a:bodyPr>
          <a:lstStyle/>
          <a:p>
            <a:pPr algn="ctr"/>
            <a:r>
              <a:rPr lang="en-US"/>
              <a:t>27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69463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 with previously measured spectrum shows good agreement</a:t>
            </a:r>
          </a:p>
        </p:txBody>
      </p:sp>
      <p:pic>
        <p:nvPicPr>
          <p:cNvPr id="13" name="Content Placeholder 12" descr="Capture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218238" y="2124438"/>
            <a:ext cx="4937125" cy="3466375"/>
          </a:xfrm>
        </p:spPr>
      </p:pic>
      <p:sp>
        <p:nvSpPr>
          <p:cNvPr id="14" name="TextBox 13"/>
          <p:cNvSpPr txBox="1"/>
          <p:nvPr/>
        </p:nvSpPr>
        <p:spPr>
          <a:xfrm>
            <a:off x="7473921" y="5589381"/>
            <a:ext cx="2743200" cy="646331"/>
          </a:xfrm>
          <a:prstGeom prst="rect">
            <a:avLst/>
          </a:prstGeom>
        </p:spPr>
        <p:txBody>
          <a:bodyPr rtlCol="0" anchor="t">
            <a:spAutoFit/>
          </a:bodyPr>
          <a:lstStyle/>
          <a:p>
            <a:pPr algn="ctr"/>
            <a:r>
              <a:rPr lang="en-US" dirty="0"/>
              <a:t>A. Wagner </a:t>
            </a:r>
            <a:r>
              <a:rPr lang="en-US" i="1" dirty="0"/>
              <a:t>et al., </a:t>
            </a:r>
            <a:r>
              <a:rPr lang="en-US" dirty="0"/>
              <a:t>Rev. Sci. </a:t>
            </a:r>
            <a:r>
              <a:rPr lang="en-US" dirty="0" err="1"/>
              <a:t>Instrum</a:t>
            </a:r>
            <a:r>
              <a:rPr lang="en-US" dirty="0"/>
              <a:t>. </a:t>
            </a:r>
            <a:r>
              <a:rPr lang="en-US" b="1" dirty="0"/>
              <a:t>46</a:t>
            </a:r>
            <a:r>
              <a:rPr lang="en-US" dirty="0"/>
              <a:t>, 1032 (1975).</a:t>
            </a:r>
            <a:r>
              <a:rPr lang="en-US" i="1" dirty="0"/>
              <a:t> </a:t>
            </a:r>
          </a:p>
        </p:txBody>
      </p:sp>
      <p:pic>
        <p:nvPicPr>
          <p:cNvPr id="3" name="Content Placeholder 2" descr="histogramo.jpg"/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141215" y="2246646"/>
            <a:ext cx="6129337" cy="3209339"/>
          </a:xfrm>
        </p:spPr>
      </p:pic>
      <p:sp>
        <p:nvSpPr>
          <p:cNvPr id="6" name="TextBox 5"/>
          <p:cNvSpPr txBox="1"/>
          <p:nvPr/>
        </p:nvSpPr>
        <p:spPr>
          <a:xfrm>
            <a:off x="10639245" y="0"/>
            <a:ext cx="2743200" cy="369332"/>
          </a:xfrm>
          <a:prstGeom prst="rect">
            <a:avLst/>
          </a:prstGeom>
        </p:spPr>
        <p:txBody>
          <a:bodyPr rtlCol="0" anchor="t">
            <a:spAutoFit/>
          </a:bodyPr>
          <a:lstStyle/>
          <a:p>
            <a:pPr algn="ctr"/>
            <a:r>
              <a:rPr lang="en-US"/>
              <a:t>28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82434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Study of crystal growth in homogeneous systems is relevant to many areas of current research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 vert="horz" lIns="0" tIns="45720" rIns="0" bIns="45720" rtlCol="0" anchor="t">
            <a:normAutofit/>
          </a:bodyPr>
          <a:lstStyle/>
          <a:p>
            <a:r>
              <a:rPr lang="en-US" sz="3200" dirty="0"/>
              <a:t>Microfabrication processes are at nanometer scales</a:t>
            </a:r>
          </a:p>
          <a:p>
            <a:r>
              <a:rPr lang="en-US" sz="3200" dirty="0"/>
              <a:t>Many of these devices are manufactured by growing crystals of a single element</a:t>
            </a:r>
          </a:p>
          <a:p>
            <a:r>
              <a:rPr lang="en-US" sz="3200" dirty="0"/>
              <a:t>Experimental results will provide a benchmark for theoretical models</a:t>
            </a:r>
          </a:p>
          <a:p>
            <a:endParaRPr lang="en-US" sz="3200" dirty="0"/>
          </a:p>
          <a:p>
            <a:endParaRPr lang="en-US" sz="3200" dirty="0"/>
          </a:p>
        </p:txBody>
      </p:sp>
      <p:pic>
        <p:nvPicPr>
          <p:cNvPr id="5" name="Content Placeholder 4" descr="Si Detector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957837" y="1890120"/>
            <a:ext cx="3916179" cy="3864217"/>
          </a:xfrm>
        </p:spPr>
      </p:pic>
      <p:sp>
        <p:nvSpPr>
          <p:cNvPr id="4" name="TextBox 3"/>
          <p:cNvSpPr txBox="1"/>
          <p:nvPr/>
        </p:nvSpPr>
        <p:spPr>
          <a:xfrm>
            <a:off x="10697497" y="0"/>
            <a:ext cx="2743200" cy="369332"/>
          </a:xfrm>
          <a:prstGeom prst="rect">
            <a:avLst/>
          </a:prstGeom>
        </p:spPr>
        <p:txBody>
          <a:bodyPr rtlCol="0" anchor="t">
            <a:spAutoFit/>
          </a:bodyPr>
          <a:lstStyle/>
          <a:p>
            <a:pPr algn="ctr"/>
            <a:r>
              <a:rPr lang="en-US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71077129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Many aspects of diffusion and step dynamics will be investigated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 vert="horz" lIns="0" tIns="45720" rIns="0" bIns="45720" rtlCol="0" anchor="t">
            <a:normAutofit/>
          </a:bodyPr>
          <a:lstStyle/>
          <a:p>
            <a:r>
              <a:rPr lang="en-US" sz="3200" dirty="0"/>
              <a:t>Diffusion along step edges</a:t>
            </a:r>
          </a:p>
          <a:p>
            <a:r>
              <a:rPr lang="en-US" sz="3200" dirty="0"/>
              <a:t>Dependence of step diffusion on particular crystallographic directions</a:t>
            </a:r>
          </a:p>
          <a:p>
            <a:r>
              <a:rPr lang="en-US" sz="3200" dirty="0"/>
              <a:t>Dependence of diffusion on terrace spacing</a:t>
            </a:r>
          </a:p>
          <a:p>
            <a:endParaRPr lang="en-US" sz="3200" dirty="0"/>
          </a:p>
        </p:txBody>
      </p:sp>
      <p:pic>
        <p:nvPicPr>
          <p:cNvPr id="7" name="Content Placeholder 6" descr="fig6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990856" y="1846263"/>
            <a:ext cx="3391888" cy="4022725"/>
          </a:xfrm>
        </p:spPr>
      </p:pic>
      <p:sp>
        <p:nvSpPr>
          <p:cNvPr id="5" name="TextBox 4"/>
          <p:cNvSpPr txBox="1"/>
          <p:nvPr/>
        </p:nvSpPr>
        <p:spPr>
          <a:xfrm>
            <a:off x="10639245" y="0"/>
            <a:ext cx="2743200" cy="369332"/>
          </a:xfrm>
          <a:prstGeom prst="rect">
            <a:avLst/>
          </a:prstGeom>
        </p:spPr>
        <p:txBody>
          <a:bodyPr rtlCol="0" anchor="t">
            <a:spAutoFit/>
          </a:bodyPr>
          <a:lstStyle/>
          <a:p>
            <a:pPr algn="ctr"/>
            <a:r>
              <a:rPr lang="en-US"/>
              <a:t>29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299432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Future instrument modifications may allow for investigation of non-equilibrium conditions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0" tIns="45720" rIns="0" bIns="45720" rtlCol="0" anchor="t">
            <a:normAutofit/>
          </a:bodyPr>
          <a:lstStyle/>
          <a:p>
            <a:r>
              <a:rPr lang="en-US" sz="3200" dirty="0"/>
              <a:t>Using Joule heating the </a:t>
            </a:r>
            <a:r>
              <a:rPr lang="en-US" sz="3200" dirty="0" err="1"/>
              <a:t>adatom</a:t>
            </a:r>
            <a:r>
              <a:rPr lang="en-US" sz="3200" dirty="0"/>
              <a:t> reaches an equilibrium state between viewings</a:t>
            </a:r>
          </a:p>
          <a:p>
            <a:r>
              <a:rPr lang="en-US" sz="3200" dirty="0"/>
              <a:t>Pulsed laser heating could reveal intermediate steps</a:t>
            </a:r>
          </a:p>
          <a:p>
            <a:r>
              <a:rPr lang="en-US" sz="3200" dirty="0"/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639245" y="0"/>
            <a:ext cx="2743200" cy="369332"/>
          </a:xfrm>
          <a:prstGeom prst="rect">
            <a:avLst/>
          </a:prstGeom>
        </p:spPr>
        <p:txBody>
          <a:bodyPr rtlCol="0" anchor="t">
            <a:spAutoFit/>
          </a:bodyPr>
          <a:lstStyle/>
          <a:p>
            <a:pPr algn="ctr"/>
            <a:r>
              <a:rPr lang="en-US"/>
              <a:t>30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881235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Proposed project timeline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06764326"/>
              </p:ext>
            </p:extLst>
          </p:nvPr>
        </p:nvGraphicFramePr>
        <p:xfrm>
          <a:off x="1096963" y="1846263"/>
          <a:ext cx="10058400" cy="4053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29200">
                  <a:extLst>
                    <a:ext uri="{9D8B030D-6E8A-4147-A177-3AD203B41FA5}">
                      <a16:colId xmlns:a16="http://schemas.microsoft.com/office/drawing/2014/main" val="3907807170"/>
                    </a:ext>
                  </a:extLst>
                </a:gridCol>
                <a:gridCol w="5029200">
                  <a:extLst>
                    <a:ext uri="{9D8B030D-6E8A-4147-A177-3AD203B41FA5}">
                      <a16:colId xmlns:a16="http://schemas.microsoft.com/office/drawing/2014/main" val="28978727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3200" dirty="0"/>
                        <a:t>Tasks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Months during project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11922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Construct atom probe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1-6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89718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Study </a:t>
                      </a:r>
                      <a:r>
                        <a:rPr lang="en-US" sz="2400" dirty="0" err="1"/>
                        <a:t>adatom</a:t>
                      </a:r>
                      <a:r>
                        <a:rPr lang="en-US" sz="2400" dirty="0"/>
                        <a:t> diffusion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7-12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25857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Investigate step dynamics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7-12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10368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Incorporate Laser heating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13-15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16343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Investigate step dynamics with and without laser heating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13-24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45839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Investigate possible step-step interactions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25-36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0625690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0639245" y="0"/>
            <a:ext cx="2743200" cy="369332"/>
          </a:xfrm>
          <a:prstGeom prst="rect">
            <a:avLst/>
          </a:prstGeom>
        </p:spPr>
        <p:txBody>
          <a:bodyPr rtlCol="0" anchor="t">
            <a:spAutoFit/>
          </a:bodyPr>
          <a:lstStyle/>
          <a:p>
            <a:pPr algn="ctr"/>
            <a:r>
              <a:rPr lang="en-US" dirty="0"/>
              <a:t>31</a:t>
            </a:r>
          </a:p>
        </p:txBody>
      </p:sp>
    </p:spTree>
    <p:extLst>
      <p:ext uri="{BB962C8B-B14F-4D97-AF65-F5344CB8AC3E}">
        <p14:creationId xmlns:p14="http://schemas.microsoft.com/office/powerpoint/2010/main" val="25708446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Study of diffusion at this level requires microscopy with atomic resolution</a:t>
            </a:r>
          </a:p>
        </p:txBody>
      </p:sp>
      <p:pic>
        <p:nvPicPr>
          <p:cNvPr id="5" name="Content Placeholder 4" descr="STMSi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329684" y="1846263"/>
            <a:ext cx="4473270" cy="4022725"/>
          </a:xfrm>
        </p:spPr>
      </p:pic>
      <p:pic>
        <p:nvPicPr>
          <p:cNvPr id="6" name="Content Placeholder 5" descr="fig6.JPG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6990856" y="1846263"/>
            <a:ext cx="3391888" cy="4022725"/>
          </a:xfrm>
        </p:spPr>
      </p:pic>
      <p:sp>
        <p:nvSpPr>
          <p:cNvPr id="7" name="TextBox 6"/>
          <p:cNvSpPr txBox="1"/>
          <p:nvPr/>
        </p:nvSpPr>
        <p:spPr>
          <a:xfrm>
            <a:off x="631196" y="5871923"/>
            <a:ext cx="6029983" cy="368300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en-US" dirty="0"/>
              <a:t>B.S. </a:t>
            </a:r>
            <a:r>
              <a:rPr lang="en-US" dirty="0" err="1"/>
              <a:t>Swartzentruber</a:t>
            </a:r>
            <a:r>
              <a:rPr lang="en-US" dirty="0"/>
              <a:t>, Phys. Rev. Lett. </a:t>
            </a:r>
            <a:r>
              <a:rPr lang="en-US" b="1" dirty="0"/>
              <a:t>76</a:t>
            </a:r>
            <a:r>
              <a:rPr lang="en-US" dirty="0"/>
              <a:t>, 459 (1996).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697497" y="0"/>
            <a:ext cx="2743200" cy="369332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en-US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8550406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Field ion microscope (FIM) is well suited for the study of </a:t>
            </a:r>
            <a:r>
              <a:rPr lang="en-US" dirty="0" err="1"/>
              <a:t>adatom</a:t>
            </a:r>
            <a:r>
              <a:rPr lang="en-US" dirty="0"/>
              <a:t> diffusion</a:t>
            </a:r>
          </a:p>
        </p:txBody>
      </p:sp>
      <p:pic>
        <p:nvPicPr>
          <p:cNvPr id="5" name="Content Placeholder 4" descr="Figure2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354277" y="2468563"/>
            <a:ext cx="5681398" cy="3196021"/>
          </a:xfrm>
        </p:spPr>
      </p:pic>
      <p:pic>
        <p:nvPicPr>
          <p:cNvPr id="6" name="Content Placeholder 5" descr="fig6.JPG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6990856" y="1846263"/>
            <a:ext cx="3391888" cy="4022725"/>
          </a:xfrm>
        </p:spPr>
      </p:pic>
      <p:sp>
        <p:nvSpPr>
          <p:cNvPr id="3" name="TextBox 2"/>
          <p:cNvSpPr txBox="1"/>
          <p:nvPr/>
        </p:nvSpPr>
        <p:spPr>
          <a:xfrm>
            <a:off x="10681695" y="0"/>
            <a:ext cx="2743200" cy="369332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en-US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5699738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Field ionization and field evaporation require high electric fields</a:t>
            </a:r>
          </a:p>
        </p:txBody>
      </p:sp>
      <p:pic>
        <p:nvPicPr>
          <p:cNvPr id="8" name="Content Placeholder 7" descr="potential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68463" y="1871663"/>
            <a:ext cx="8915400" cy="3971925"/>
          </a:xfrm>
        </p:spPr>
      </p:pic>
      <p:sp>
        <p:nvSpPr>
          <p:cNvPr id="3" name="TextBox 2"/>
          <p:cNvSpPr txBox="1"/>
          <p:nvPr/>
        </p:nvSpPr>
        <p:spPr>
          <a:xfrm>
            <a:off x="1927108" y="5894388"/>
            <a:ext cx="7910402" cy="369887"/>
          </a:xfrm>
          <a:prstGeom prst="rect">
            <a:avLst/>
          </a:prstGeom>
        </p:spPr>
        <p:txBody>
          <a:bodyPr rtlCol="0" anchor="t">
            <a:spAutoFit/>
          </a:bodyPr>
          <a:lstStyle/>
          <a:p>
            <a:pPr algn="ctr"/>
            <a:r>
              <a:rPr lang="en-US" dirty="0"/>
              <a:t>B. Gault </a:t>
            </a:r>
            <a:r>
              <a:rPr lang="en-US" i="1" dirty="0"/>
              <a:t>et al.</a:t>
            </a:r>
            <a:r>
              <a:rPr lang="en-US" dirty="0"/>
              <a:t>, </a:t>
            </a:r>
            <a:r>
              <a:rPr lang="en-US" i="1" dirty="0"/>
              <a:t>Atom Probe Microscopy</a:t>
            </a:r>
            <a:r>
              <a:rPr lang="en-US" dirty="0"/>
              <a:t>, (Springer-</a:t>
            </a:r>
            <a:r>
              <a:rPr lang="en-US" dirty="0" err="1"/>
              <a:t>Verlag</a:t>
            </a:r>
            <a:r>
              <a:rPr lang="en-US" dirty="0"/>
              <a:t>, New York, NY, 2012) </a:t>
            </a:r>
            <a:endParaRPr lang="en-US" i="1" dirty="0"/>
          </a:p>
        </p:txBody>
      </p:sp>
      <p:sp>
        <p:nvSpPr>
          <p:cNvPr id="4" name="TextBox 3"/>
          <p:cNvSpPr txBox="1"/>
          <p:nvPr/>
        </p:nvSpPr>
        <p:spPr>
          <a:xfrm>
            <a:off x="10697497" y="0"/>
            <a:ext cx="2743200" cy="369332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en-US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1262113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 produce a large electric field, specimens are shaped into needles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 vert="horz" lIns="0" tIns="45720" rIns="0" bIns="45720" rtlCol="0" anchor="t">
            <a:normAutofit lnSpcReduction="10000"/>
          </a:bodyPr>
          <a:lstStyle/>
          <a:p>
            <a:r>
              <a:rPr lang="en-US" sz="3200" dirty="0"/>
              <a:t>The tip of the needle is ~100 nm across</a:t>
            </a:r>
          </a:p>
          <a:p>
            <a:r>
              <a:rPr lang="en-US" sz="3200" dirty="0"/>
              <a:t>Electric field largest in regions with smallest radius of curvature</a:t>
            </a:r>
          </a:p>
          <a:p>
            <a:r>
              <a:rPr lang="en-US" sz="3200" dirty="0"/>
              <a:t>Electric field in the region of tip is ~1 V/</a:t>
            </a:r>
            <a:r>
              <a:rPr lang="en-US" sz="3200" dirty="0">
                <a:solidFill>
                  <a:srgbClr val="050505"/>
                </a:solidFill>
                <a:latin typeface="Calibri" charset="0"/>
              </a:rPr>
              <a:t>Å</a:t>
            </a:r>
            <a:br>
              <a:rPr lang="en-US" sz="3200" dirty="0"/>
            </a:br>
            <a:br>
              <a:rPr lang="en-US" sz="3200" dirty="0"/>
            </a:br>
            <a:endParaRPr lang="en-US" sz="3200" dirty="0">
              <a:solidFill>
                <a:srgbClr val="050505"/>
              </a:solidFill>
              <a:latin typeface="Calibri" charset="0"/>
            </a:endParaRPr>
          </a:p>
        </p:txBody>
      </p:sp>
      <p:pic>
        <p:nvPicPr>
          <p:cNvPr id="9" name="Content Placeholder 8" descr="figure11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690191" y="1846263"/>
            <a:ext cx="3993218" cy="4022725"/>
          </a:xfrm>
        </p:spPr>
      </p:pic>
      <p:sp>
        <p:nvSpPr>
          <p:cNvPr id="6" name="TextBox 5"/>
          <p:cNvSpPr txBox="1"/>
          <p:nvPr/>
        </p:nvSpPr>
        <p:spPr>
          <a:xfrm>
            <a:off x="10653622" y="0"/>
            <a:ext cx="2743200" cy="369332"/>
          </a:xfrm>
          <a:prstGeom prst="rect">
            <a:avLst/>
          </a:prstGeom>
        </p:spPr>
        <p:txBody>
          <a:bodyPr rtlCol="0" anchor="t">
            <a:spAutoFit/>
          </a:bodyPr>
          <a:lstStyle/>
          <a:p>
            <a:pPr algn="ctr"/>
            <a:r>
              <a:rPr lang="en-US"/>
              <a:t>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23631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Positive ions allow the specimen to be imaged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 vert="horz" lIns="0" tIns="45720" rIns="0" bIns="45720" rtlCol="0" anchor="t">
            <a:normAutofit/>
          </a:bodyPr>
          <a:lstStyle/>
          <a:p>
            <a:r>
              <a:rPr lang="en-US" sz="3200" dirty="0"/>
              <a:t>Imaging gas ions are accelerated nearly normal to the surface</a:t>
            </a:r>
          </a:p>
          <a:p>
            <a:r>
              <a:rPr lang="en-US" sz="3200" dirty="0"/>
              <a:t>Collection of ions by microchannel plates allows specimen to be imaged at atomic resolution</a:t>
            </a:r>
          </a:p>
        </p:txBody>
      </p:sp>
      <p:pic>
        <p:nvPicPr>
          <p:cNvPr id="5" name="Content Placeholder 4" descr="figure5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415088" y="2000250"/>
            <a:ext cx="4543425" cy="3714750"/>
          </a:xfrm>
        </p:spPr>
      </p:pic>
      <p:sp>
        <p:nvSpPr>
          <p:cNvPr id="7" name="TextBox 6"/>
          <p:cNvSpPr txBox="1"/>
          <p:nvPr/>
        </p:nvSpPr>
        <p:spPr>
          <a:xfrm>
            <a:off x="6731390" y="5709608"/>
            <a:ext cx="4229174" cy="646331"/>
          </a:xfrm>
          <a:prstGeom prst="rect">
            <a:avLst/>
          </a:prstGeom>
        </p:spPr>
        <p:txBody>
          <a:bodyPr rtlCol="0" anchor="t">
            <a:spAutoFit/>
          </a:bodyPr>
          <a:lstStyle/>
          <a:p>
            <a:pPr algn="ctr"/>
            <a:r>
              <a:rPr lang="en-US" dirty="0">
                <a:latin typeface="Calibri" charset="0"/>
              </a:rPr>
              <a:t>B. Gault</a:t>
            </a:r>
            <a:r>
              <a:rPr lang="en-US" i="1" dirty="0">
                <a:latin typeface="Calibri" charset="0"/>
              </a:rPr>
              <a:t> et al., Atom Probe Microscopy</a:t>
            </a:r>
            <a:r>
              <a:rPr lang="en-US" dirty="0">
                <a:latin typeface="Calibri" charset="0"/>
              </a:rPr>
              <a:t>, (Springer-</a:t>
            </a:r>
            <a:r>
              <a:rPr lang="en-US" dirty="0" err="1">
                <a:latin typeface="Calibri" charset="0"/>
              </a:rPr>
              <a:t>Verlag</a:t>
            </a:r>
            <a:r>
              <a:rPr lang="en-US" dirty="0">
                <a:latin typeface="Calibri" charset="0"/>
              </a:rPr>
              <a:t>, New York, NY, 2012)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653622" y="0"/>
            <a:ext cx="2743200" cy="369332"/>
          </a:xfrm>
          <a:prstGeom prst="rect">
            <a:avLst/>
          </a:prstGeom>
        </p:spPr>
        <p:txBody>
          <a:bodyPr rtlCol="0" anchor="t">
            <a:spAutoFit/>
          </a:bodyPr>
          <a:lstStyle/>
          <a:p>
            <a:pPr algn="ctr"/>
            <a:r>
              <a:rPr lang="en-US"/>
              <a:t>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91515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Most protruding atoms create brightest spots </a:t>
            </a:r>
          </a:p>
        </p:txBody>
      </p:sp>
      <p:pic>
        <p:nvPicPr>
          <p:cNvPr id="6" name="Content Placeholder 5" descr="balltip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2151856" y="2452688"/>
            <a:ext cx="2828925" cy="2809875"/>
          </a:xfrm>
        </p:spPr>
      </p:pic>
      <p:pic>
        <p:nvPicPr>
          <p:cNvPr id="7" name="Content Placeholder 6" descr="tipglow.jpg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7277100" y="2447925"/>
            <a:ext cx="2819400" cy="2819400"/>
          </a:xfrm>
        </p:spPr>
      </p:pic>
      <p:sp>
        <p:nvSpPr>
          <p:cNvPr id="3" name="TextBox 2"/>
          <p:cNvSpPr txBox="1"/>
          <p:nvPr/>
        </p:nvSpPr>
        <p:spPr>
          <a:xfrm>
            <a:off x="534403" y="5310188"/>
            <a:ext cx="6071797" cy="830997"/>
          </a:xfrm>
          <a:prstGeom prst="rect">
            <a:avLst/>
          </a:prstGeom>
        </p:spPr>
        <p:txBody>
          <a:bodyPr wrap="square" rtlCol="0" anchor="t">
            <a:spAutoFit/>
          </a:bodyPr>
          <a:lstStyle/>
          <a:p>
            <a:pPr algn="ctr"/>
            <a:r>
              <a:rPr lang="en-US" sz="2400" dirty="0"/>
              <a:t>Ball model of a body centered cubic (BCC) crystal, (011) oriented, such as tungsten.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300911" y="5310188"/>
            <a:ext cx="5130677" cy="830997"/>
          </a:xfrm>
          <a:prstGeom prst="rect">
            <a:avLst/>
          </a:prstGeom>
        </p:spPr>
        <p:txBody>
          <a:bodyPr rtlCol="0" anchor="t">
            <a:spAutoFit/>
          </a:bodyPr>
          <a:lstStyle/>
          <a:p>
            <a:pPr algn="ctr"/>
            <a:r>
              <a:rPr lang="en-US" sz="2400" dirty="0"/>
              <a:t>Outermost "atoms" painted with phosphorescent paint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639245" y="0"/>
            <a:ext cx="2743200" cy="369332"/>
          </a:xfrm>
          <a:prstGeom prst="rect">
            <a:avLst/>
          </a:prstGeom>
        </p:spPr>
        <p:txBody>
          <a:bodyPr rtlCol="0" anchor="t">
            <a:spAutoFit/>
          </a:bodyPr>
          <a:lstStyle/>
          <a:p>
            <a:pPr algn="ctr"/>
            <a:r>
              <a:rPr lang="en-US"/>
              <a:t>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2592598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0</TotalTime>
  <Words>0</Words>
  <Application>Microsoft Office PowerPoint</Application>
  <PresentationFormat>Widescreen</PresentationFormat>
  <Paragraphs>0</Paragraphs>
  <Slides>32</Slides>
  <Notes>32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Retrospect</vt:lpstr>
      <vt:lpstr>Step Dynamics in Homogeneous Crystal Growth</vt:lpstr>
      <vt:lpstr>Many possibilities exist for an adatom diffusing over a terrace edge</vt:lpstr>
      <vt:lpstr>Study of crystal growth in homogeneous systems is relevant to many areas of current research</vt:lpstr>
      <vt:lpstr>Study of diffusion at this level requires microscopy with atomic resolution</vt:lpstr>
      <vt:lpstr>Field ion microscope (FIM) is well suited for the study of adatom diffusion</vt:lpstr>
      <vt:lpstr>Field ionization and field evaporation require high electric fields</vt:lpstr>
      <vt:lpstr>To produce a large electric field, specimens are shaped into needles</vt:lpstr>
      <vt:lpstr>Positive ions allow the specimen to be imaged</vt:lpstr>
      <vt:lpstr>Most protruding atoms create brightest spots </vt:lpstr>
      <vt:lpstr>Field ion micrograph of iridium, a face centered cubic crystal (FCC), (100) oriented</vt:lpstr>
      <vt:lpstr>Diagram of the essential features of a field ion microscope</vt:lpstr>
      <vt:lpstr>Diffusion studies in heterogeneous systems have been carried out using the FIM</vt:lpstr>
      <vt:lpstr>Exchange-mediated diffusion has been observed in heterogeneous systems</vt:lpstr>
      <vt:lpstr>Diffusion and step dynamics in homogeneous systems are more difficult to observe</vt:lpstr>
      <vt:lpstr>Atom probe allows measurement of mass-to-charge ratio of individual atoms via time-of-flight mass spectrometry</vt:lpstr>
      <vt:lpstr>Working version of atom probe is complete</vt:lpstr>
      <vt:lpstr>Adatom location determined using FIM </vt:lpstr>
      <vt:lpstr>Adatoms of interest may be off-center</vt:lpstr>
      <vt:lpstr>Adjustable specimen mount allows adatom to be aligned with detector</vt:lpstr>
      <vt:lpstr>Custom designed specimen mount has been manufactured and is installed on the system</vt:lpstr>
      <vt:lpstr>Time of flight mass spectrometer</vt:lpstr>
      <vt:lpstr>Procedure for studying adatom diffusion</vt:lpstr>
      <vt:lpstr>Procedure for studying adatom diffusion (cont.) </vt:lpstr>
      <vt:lpstr>Use stable, isotopically enriched material to distinguish adatom/substrate atoms</vt:lpstr>
      <vt:lpstr>Repeated experiments generate sufficient statistics for the experiment</vt:lpstr>
      <vt:lpstr>Calculated time of flight measurements for 2+ and 3+ charge states of the stable isotopes of tungsten and iridium</vt:lpstr>
      <vt:lpstr>Equation for finding mass-to-charge ratio from time of flight measurement from energy considerations</vt:lpstr>
      <vt:lpstr>Early results show the viability of the current atom probe</vt:lpstr>
      <vt:lpstr>Comparison with previously measured spectrum shows good agreement</vt:lpstr>
      <vt:lpstr>Many aspects of diffusion and step dynamics will be investigated</vt:lpstr>
      <vt:lpstr>Future instrument modifications may allow for investigation of non-equilibrium conditions</vt:lpstr>
      <vt:lpstr>Proposed project timeline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 </cp:lastModifiedBy>
  <cp:revision>45</cp:revision>
  <dcterms:created xsi:type="dcterms:W3CDTF">2013-07-15T20:26:40Z</dcterms:created>
  <dcterms:modified xsi:type="dcterms:W3CDTF">2016-05-03T15:08:07Z</dcterms:modified>
</cp:coreProperties>
</file>